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18"/>
  </p:notesMasterIdLst>
  <p:sldIdLst>
    <p:sldId id="256" r:id="rId5"/>
    <p:sldId id="276" r:id="rId6"/>
    <p:sldId id="273" r:id="rId7"/>
    <p:sldId id="274" r:id="rId8"/>
    <p:sldId id="275" r:id="rId9"/>
    <p:sldId id="258" r:id="rId10"/>
    <p:sldId id="281" r:id="rId11"/>
    <p:sldId id="269" r:id="rId12"/>
    <p:sldId id="270" r:id="rId13"/>
    <p:sldId id="271" r:id="rId14"/>
    <p:sldId id="280" r:id="rId15"/>
    <p:sldId id="278" r:id="rId16"/>
    <p:sldId id="25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CD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7B0C42-14B3-4201-89DF-5333866E8D41}" v="46" dt="2023-03-01T08:08:14.983"/>
    <p1510:client id="{EF19340A-78C2-4C78-91C3-91618EB32243}" v="7" dt="2023-03-01T07:58:07.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48B72-2073-4963-92DB-F4CA3C23346C}" type="datetimeFigureOut">
              <a:rPr lang="da-DK" smtClean="0"/>
              <a:t>23.03.2023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28E6C-F990-47BE-9BDB-F43CD926473E}" type="slidenum">
              <a:rPr lang="da-DK" smtClean="0"/>
              <a:t>‹nr.›</a:t>
            </a:fld>
            <a:endParaRPr lang="da-DK"/>
          </a:p>
        </p:txBody>
      </p:sp>
    </p:spTree>
    <p:extLst>
      <p:ext uri="{BB962C8B-B14F-4D97-AF65-F5344CB8AC3E}">
        <p14:creationId xmlns:p14="http://schemas.microsoft.com/office/powerpoint/2010/main" val="1071704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da-DK"/>
              <a:t>Klik for at redigere titeltypografien i masteren</a:t>
            </a:r>
            <a:endParaRPr lang="en-US"/>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a:p>
        </p:txBody>
      </p:sp>
      <p:sp>
        <p:nvSpPr>
          <p:cNvPr id="4" name="Date Placeholder 3"/>
          <p:cNvSpPr>
            <a:spLocks noGrp="1"/>
          </p:cNvSpPr>
          <p:nvPr>
            <p:ph type="dt" sz="half" idx="10"/>
          </p:nvPr>
        </p:nvSpPr>
        <p:spPr/>
        <p:txBody>
          <a:bodyPr/>
          <a:lstStyle/>
          <a:p>
            <a:fld id="{78ABE3C1-DBE1-495D-B57B-2849774B866A}" type="datetimeFigureOut">
              <a:rPr lang="en-US" smtClean="0"/>
              <a:t>3/23/23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74935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12DE42F4-6EEF-4EF7-8ED4-2208F0F89A08}" type="datetimeFigureOut">
              <a:rPr lang="en-US" smtClean="0"/>
              <a:t>3/23/23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879369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da-DK"/>
              <a:t>Klik for at redigere titeltypografien i masteren</a:t>
            </a:r>
            <a:endParaRPr lang="en-US"/>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30578ACC-22D6-47C1-A373-4FD133E34F3C}" type="datetimeFigureOut">
              <a:rPr lang="en-US" smtClean="0"/>
              <a:t>3/23/23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486165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a:p>
        </p:txBody>
      </p:sp>
      <p:sp>
        <p:nvSpPr>
          <p:cNvPr id="3" name="Content Placeholder 2"/>
          <p:cNvSpPr>
            <a:spLocks noGrp="1"/>
          </p:cNvSpPr>
          <p:nvPr>
            <p:ph sz="half" idx="1"/>
          </p:nvPr>
        </p:nvSpPr>
        <p:spPr>
          <a:xfrm>
            <a:off x="680320" y="2336873"/>
            <a:ext cx="4698358" cy="3599316"/>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5594123" y="2336873"/>
            <a:ext cx="4700058" cy="3599316"/>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p:cNvSpPr>
            <a:spLocks noGrp="1"/>
          </p:cNvSpPr>
          <p:nvPr>
            <p:ph type="dt" sz="half" idx="10"/>
          </p:nvPr>
        </p:nvSpPr>
        <p:spPr/>
        <p:txBody>
          <a:bodyPr/>
          <a:lstStyle/>
          <a:p>
            <a:fld id="{4E5A6C69-6797-4E8A-BF37-F2C3751466E9}"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333813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680322" y="3030008"/>
            <a:ext cx="4698355" cy="2906179"/>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5594123" y="3030008"/>
            <a:ext cx="4700059" cy="2906179"/>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D82014A1-A632-4878-A0D3-F52BA7563730}" type="datetimeFigureOut">
              <a:rPr lang="en-US" smtClean="0"/>
              <a:t>3/23/23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22383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a:p>
        </p:txBody>
      </p:sp>
      <p:sp>
        <p:nvSpPr>
          <p:cNvPr id="3" name="Date Placeholder 2"/>
          <p:cNvSpPr>
            <a:spLocks noGrp="1"/>
          </p:cNvSpPr>
          <p:nvPr>
            <p:ph type="dt" sz="half" idx="10"/>
          </p:nvPr>
        </p:nvSpPr>
        <p:spPr/>
        <p:txBody>
          <a:bodyPr/>
          <a:lstStyle/>
          <a:p>
            <a:fld id="{CE99F462-093F-4566-844B-4C71F2739DA5}" type="datetimeFigureOut">
              <a:rPr lang="en-US" smtClean="0"/>
              <a:t>3/23/23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2259026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3/23/23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234026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da-DK"/>
              <a:t>Klik for at redigere titeltypografien i masteren</a:t>
            </a:r>
            <a:endParaRPr lang="en-US"/>
          </a:p>
        </p:txBody>
      </p:sp>
      <p:sp>
        <p:nvSpPr>
          <p:cNvPr id="3" name="Content Placeholder 2"/>
          <p:cNvSpPr>
            <a:spLocks noGrp="1"/>
          </p:cNvSpPr>
          <p:nvPr>
            <p:ph idx="1"/>
          </p:nvPr>
        </p:nvSpPr>
        <p:spPr>
          <a:xfrm>
            <a:off x="4685846" y="2336873"/>
            <a:ext cx="5608336" cy="359931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E331444B-B92B-4E27-8C94-BB93EAF5CB18}"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4138759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da-DK"/>
              <a:t>Klik for at redigere titeltypografien i masteren</a:t>
            </a:r>
            <a:endParaRPr lang="en-US"/>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363EFA5E-FA76-400D-B3DC-F0BA90E6D107}"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428853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da-DK"/>
              <a:t>Klik for at redigere titeltypografien i masteren</a:t>
            </a:r>
            <a:endParaRPr lang="en-US"/>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446C117F-5CCF-4837-BE5F-2B92066CAFAF}"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2237760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da-DK"/>
              <a:t>Klik for at redigere titeltypografien i masteren</a:t>
            </a:r>
            <a:endParaRPr lang="en-US"/>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84EB90BD-B6CE-46B7-997F-7313B992CCDC}"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2929901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da-DK"/>
              <a:t>Klik for at redigere titeltypografien i masteren</a:t>
            </a:r>
            <a:endParaRPr lang="en-US"/>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CDB9D11F-B188-461D-B23F-39381795C052}"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‹nr.›</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3237216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da-DK"/>
              <a:t>Klik for at redigere titeltypografien i masteren</a:t>
            </a:r>
            <a:endParaRPr lang="en-US"/>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52E6D8D9-55A2-4063-B0F3-121F44549695}" type="datetimeFigureOut">
              <a:rPr lang="en-US" smtClean="0"/>
              <a:t>3/23/23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1038413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da-DK"/>
              <a:t>Klik for at redigere titeltypografien i masteren</a:t>
            </a:r>
            <a:endParaRPr lang="en-US"/>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3" name="Date Placeholder 2"/>
          <p:cNvSpPr>
            <a:spLocks noGrp="1"/>
          </p:cNvSpPr>
          <p:nvPr>
            <p:ph type="dt" sz="half" idx="10"/>
          </p:nvPr>
        </p:nvSpPr>
        <p:spPr/>
        <p:txBody>
          <a:bodyPr/>
          <a:lstStyle/>
          <a:p>
            <a:fld id="{D4B24536-994D-4021-A283-9F449C0DB509}" type="datetimeFigureOut">
              <a:rPr lang="en-US" smtClean="0"/>
              <a:t>3/23/23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2970281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da-DK"/>
              <a:t>Klik for at redigere titeltypografien i masteren</a:t>
            </a:r>
            <a:endParaRPr lang="en-US"/>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3" name="Date Placeholder 2"/>
          <p:cNvSpPr>
            <a:spLocks noGrp="1"/>
          </p:cNvSpPr>
          <p:nvPr>
            <p:ph type="dt" sz="half" idx="10"/>
          </p:nvPr>
        </p:nvSpPr>
        <p:spPr/>
        <p:txBody>
          <a:bodyPr/>
          <a:lstStyle/>
          <a:p>
            <a:fld id="{3CBBBB78-C96F-47B7-AB17-D852CA960AC9}" type="datetimeFigureOut">
              <a:rPr lang="en-US" smtClean="0"/>
              <a:t>3/23/23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144283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da-DK"/>
              <a:t>Klik for at redigere titeltypografien i masteren</a:t>
            </a:r>
            <a:endParaRPr lang="en-US"/>
          </a:p>
        </p:txBody>
      </p:sp>
      <p:sp>
        <p:nvSpPr>
          <p:cNvPr id="3" name="Vertical Text Placeholder 2"/>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1FA3F48C-C7C6-4055-9F49-3777875E72AE}" type="datetimeFigureOut">
              <a:rPr lang="en-US" smtClean="0"/>
              <a:t>3/23/23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a:p>
        </p:txBody>
      </p:sp>
    </p:spTree>
    <p:extLst>
      <p:ext uri="{BB962C8B-B14F-4D97-AF65-F5344CB8AC3E}">
        <p14:creationId xmlns:p14="http://schemas.microsoft.com/office/powerpoint/2010/main" val="1824844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da-DK"/>
              <a:t>Klik for at redigere titeltypografien i masteren</a:t>
            </a:r>
            <a:endParaRPr lang="en-US"/>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3/23/23</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‹nr.›</a:t>
            </a:fld>
            <a:endParaRPr lang="en-US"/>
          </a:p>
        </p:txBody>
      </p:sp>
    </p:spTree>
    <p:extLst>
      <p:ext uri="{BB962C8B-B14F-4D97-AF65-F5344CB8AC3E}">
        <p14:creationId xmlns:p14="http://schemas.microsoft.com/office/powerpoint/2010/main" val="306485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da-DK"/>
              <a:t>Klik for at redigere titeltypografien i masteren</a:t>
            </a:r>
            <a:endParaRPr lang="en-US"/>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3/23/23</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‹nr.›</a:t>
            </a:fld>
            <a:endParaRPr lang="en-US"/>
          </a:p>
        </p:txBody>
      </p:sp>
    </p:spTree>
    <p:extLst>
      <p:ext uri="{BB962C8B-B14F-4D97-AF65-F5344CB8AC3E}">
        <p14:creationId xmlns:p14="http://schemas.microsoft.com/office/powerpoint/2010/main" val="2396447287"/>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dr.dk/drtv/se/explainer_-derfor-bliver-alting-dyrere_275004"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dst.dk/da/Statistik/nyheder-analyser-publ/nyt/NytHtml?cid=39966"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dr.dk/drtv/se/explainer_-hvad-er-en-overenskomst_362074"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99DE05-171B-4BC4-987D-BEF944D71AAE}"/>
              </a:ext>
            </a:extLst>
          </p:cNvPr>
          <p:cNvSpPr>
            <a:spLocks noGrp="1"/>
          </p:cNvSpPr>
          <p:nvPr>
            <p:ph type="ctrTitle"/>
          </p:nvPr>
        </p:nvSpPr>
        <p:spPr/>
        <p:txBody>
          <a:bodyPr/>
          <a:lstStyle/>
          <a:p>
            <a:r>
              <a:rPr lang="da-DK"/>
              <a:t>Samfundsøkonomi</a:t>
            </a:r>
          </a:p>
        </p:txBody>
      </p:sp>
      <p:sp>
        <p:nvSpPr>
          <p:cNvPr id="3" name="Undertitel 2">
            <a:extLst>
              <a:ext uri="{FF2B5EF4-FFF2-40B4-BE49-F238E27FC236}">
                <a16:creationId xmlns:a16="http://schemas.microsoft.com/office/drawing/2014/main" id="{68321B58-396E-4A32-9EB7-C7CF04BC18EB}"/>
              </a:ext>
            </a:extLst>
          </p:cNvPr>
          <p:cNvSpPr>
            <a:spLocks noGrp="1"/>
          </p:cNvSpPr>
          <p:nvPr>
            <p:ph type="subTitle" idx="1"/>
          </p:nvPr>
        </p:nvSpPr>
        <p:spPr/>
        <p:txBody>
          <a:bodyPr/>
          <a:lstStyle/>
          <a:p>
            <a:r>
              <a:rPr lang="da-DK"/>
              <a:t>Lektion 4 – Inflation</a:t>
            </a:r>
          </a:p>
          <a:p>
            <a:endParaRPr lang="da-DK"/>
          </a:p>
        </p:txBody>
      </p:sp>
    </p:spTree>
    <p:extLst>
      <p:ext uri="{BB962C8B-B14F-4D97-AF65-F5344CB8AC3E}">
        <p14:creationId xmlns:p14="http://schemas.microsoft.com/office/powerpoint/2010/main" val="1353455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Planen</a:t>
            </a:r>
          </a:p>
        </p:txBody>
      </p:sp>
      <p:sp>
        <p:nvSpPr>
          <p:cNvPr id="3" name="Pladsholder til indhold 2"/>
          <p:cNvSpPr>
            <a:spLocks noGrp="1"/>
          </p:cNvSpPr>
          <p:nvPr>
            <p:ph idx="1"/>
          </p:nvPr>
        </p:nvSpPr>
        <p:spPr/>
        <p:txBody>
          <a:bodyPr/>
          <a:lstStyle/>
          <a:p>
            <a:pPr marL="457200" indent="-457200">
              <a:buAutoNum type="arabicPeriod"/>
            </a:pPr>
            <a:r>
              <a:rPr lang="da-DK"/>
              <a:t>Prisdannelse: Markedsligevægten – efterspørgsel og udbud.</a:t>
            </a:r>
          </a:p>
          <a:p>
            <a:pPr marL="457200" indent="-457200">
              <a:buAutoNum type="arabicPeriod"/>
            </a:pPr>
            <a:r>
              <a:rPr lang="da-DK"/>
              <a:t>Hvilke årsager er der til inflation?</a:t>
            </a:r>
          </a:p>
          <a:p>
            <a:pPr marL="457200" indent="-457200">
              <a:buAutoNum type="arabicPeriod"/>
            </a:pPr>
            <a:r>
              <a:rPr lang="da-DK"/>
              <a:t>Hvad skyldes den nuværende inflation?</a:t>
            </a:r>
          </a:p>
          <a:p>
            <a:endParaRPr lang="da-DK"/>
          </a:p>
          <a:p>
            <a:endParaRPr lang="da-DK"/>
          </a:p>
        </p:txBody>
      </p:sp>
    </p:spTree>
    <p:extLst>
      <p:ext uri="{BB962C8B-B14F-4D97-AF65-F5344CB8AC3E}">
        <p14:creationId xmlns:p14="http://schemas.microsoft.com/office/powerpoint/2010/main" val="894705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Efterspørgsel</a:t>
            </a:r>
          </a:p>
        </p:txBody>
      </p:sp>
      <p:sp>
        <p:nvSpPr>
          <p:cNvPr id="8" name="Pladsholder til indhold 7"/>
          <p:cNvSpPr>
            <a:spLocks noGrp="1"/>
          </p:cNvSpPr>
          <p:nvPr>
            <p:ph sz="half" idx="1"/>
          </p:nvPr>
        </p:nvSpPr>
        <p:spPr>
          <a:xfrm>
            <a:off x="680319" y="2336873"/>
            <a:ext cx="6090013" cy="1799192"/>
          </a:xfrm>
        </p:spPr>
        <p:txBody>
          <a:bodyPr>
            <a:normAutofit fontScale="77500" lnSpcReduction="20000"/>
          </a:bodyPr>
          <a:lstStyle/>
          <a:p>
            <a:pPr marL="0" indent="0">
              <a:buNone/>
            </a:pPr>
            <a:r>
              <a:rPr lang="da-DK"/>
              <a:t>Efterspørgsel er den mængde af en vare, tjeneste eller ressource, som forbrugere og virksomheder alt andet lige </a:t>
            </a:r>
            <a:r>
              <a:rPr lang="da-DK" i="1"/>
              <a:t>kan og vil</a:t>
            </a:r>
            <a:r>
              <a:rPr lang="da-DK"/>
              <a:t> købe til en bestemt pris i en bestemt tidsperiode. „Kan“ betyder, at forbrugere eller virksomheder </a:t>
            </a:r>
            <a:r>
              <a:rPr lang="da-DK" i="1"/>
              <a:t>har råd</a:t>
            </a:r>
            <a:r>
              <a:rPr lang="da-DK"/>
              <a:t> til at købe en vare, mens „vil“ betyder, at forbrugere eller virksomheder er </a:t>
            </a:r>
            <a:r>
              <a:rPr lang="da-DK" i="1"/>
              <a:t>villige</a:t>
            </a:r>
            <a:r>
              <a:rPr lang="da-DK"/>
              <a:t> til at købe den pågældende vare.</a:t>
            </a:r>
          </a:p>
        </p:txBody>
      </p:sp>
      <p:pic>
        <p:nvPicPr>
          <p:cNvPr id="6146" name="Picture 2" descr="https://xn--konomibogen-fgb.ibog.forlagetcolumbus.dk/api/fileadmin/_processed_/7/1/csm_2-2_937fc172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812" y="2253909"/>
            <a:ext cx="5333188" cy="411277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xn--konomibogen-fgb.ibog.forlagetcolumbus.dk/api/fileadmin/_processed_/6/4/csm_T2-1_eea7c5ef9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94" y="4250615"/>
            <a:ext cx="6674638" cy="2086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134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Udbud</a:t>
            </a:r>
          </a:p>
        </p:txBody>
      </p:sp>
      <p:sp>
        <p:nvSpPr>
          <p:cNvPr id="4" name="Pladsholder til indhold 3"/>
          <p:cNvSpPr>
            <a:spLocks noGrp="1"/>
          </p:cNvSpPr>
          <p:nvPr>
            <p:ph sz="half" idx="1"/>
          </p:nvPr>
        </p:nvSpPr>
        <p:spPr>
          <a:xfrm>
            <a:off x="680319" y="2336873"/>
            <a:ext cx="5992151" cy="2064902"/>
          </a:xfrm>
        </p:spPr>
        <p:txBody>
          <a:bodyPr>
            <a:normAutofit fontScale="85000" lnSpcReduction="10000"/>
          </a:bodyPr>
          <a:lstStyle/>
          <a:p>
            <a:pPr marL="0" indent="0">
              <a:buNone/>
            </a:pPr>
            <a:r>
              <a:rPr lang="da-DK"/>
              <a:t>Udbud er den mængde af en vare eller tjeneste, som en virksomhed alt andet lige kan og vil producere og sælge på markedet i en bestemt tidsperiode. „Kan“ betyder, at virksomheden har </a:t>
            </a:r>
            <a:r>
              <a:rPr lang="da-DK" i="1"/>
              <a:t>råd</a:t>
            </a:r>
            <a:r>
              <a:rPr lang="da-DK"/>
              <a:t> til at betale omkostningerne ved at producere en vare eller tjeneste. „Vil“ betyder, at virksomheden er </a:t>
            </a:r>
            <a:r>
              <a:rPr lang="da-DK" i="1"/>
              <a:t>villig</a:t>
            </a:r>
            <a:r>
              <a:rPr lang="da-DK"/>
              <a:t> til at producere denne vare eller tjeneste frem for andre goder.</a:t>
            </a:r>
          </a:p>
        </p:txBody>
      </p:sp>
      <p:pic>
        <p:nvPicPr>
          <p:cNvPr id="7170" name="Picture 2" descr="https://xn--konomibogen-fgb.ibog.forlagetcolumbus.dk/api/fileadmin/_processed_/3/d/csm_2-4_91f850a7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6734" y="2336873"/>
            <a:ext cx="5355265" cy="412980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xn--konomibogen-fgb.ibog.forlagetcolumbus.dk/api/fileadmin/_processed_/5/5/csm_T2-2_a615fc4f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56" y="4401776"/>
            <a:ext cx="6523615" cy="2029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359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Markedsligevægten</a:t>
            </a:r>
          </a:p>
        </p:txBody>
      </p:sp>
      <p:sp>
        <p:nvSpPr>
          <p:cNvPr id="3" name="Pladsholder til indhold 2"/>
          <p:cNvSpPr>
            <a:spLocks noGrp="1"/>
          </p:cNvSpPr>
          <p:nvPr>
            <p:ph idx="1"/>
          </p:nvPr>
        </p:nvSpPr>
        <p:spPr>
          <a:xfrm>
            <a:off x="680322" y="2336872"/>
            <a:ext cx="5773642" cy="4333461"/>
          </a:xfrm>
        </p:spPr>
        <p:txBody>
          <a:bodyPr>
            <a:normAutofit/>
          </a:bodyPr>
          <a:lstStyle/>
          <a:p>
            <a:pPr marL="0" indent="0">
              <a:buNone/>
            </a:pPr>
            <a:r>
              <a:rPr lang="da-DK" dirty="0"/>
              <a:t>Markedsligevægten, dækker over den situation, hvor den mængde, virksomhederne udbyder, svarer til den mængde, som forbrugerne kan og vil købe til den pågældende pris.</a:t>
            </a:r>
          </a:p>
          <a:p>
            <a:pPr marL="0" indent="0">
              <a:buNone/>
            </a:pPr>
            <a:r>
              <a:rPr lang="da-DK" dirty="0"/>
              <a:t>Spørgsmål: Hvad sker der med prisen, hvis virksomhederne sænker produktionen?</a:t>
            </a:r>
          </a:p>
        </p:txBody>
      </p:sp>
      <p:pic>
        <p:nvPicPr>
          <p:cNvPr id="8194" name="Picture 2" descr="https://xn--konomibogen-fgb.ibog.forlagetcolumbus.dk/api/fileadmin/_processed_/0/4/csm_2-6_30673e98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084" y="2336874"/>
            <a:ext cx="5567916" cy="433346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xn--konomibogen-fgb.ibog.forlagetcolumbus.dk/api/fileadmin/_processed_/b/5/csm_2-7_31e37570d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4084" y="2336871"/>
            <a:ext cx="5567918" cy="43334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xn--konomibogen-fgb.ibog.forlagetcolumbus.dk/api/fileadmin/_processed_/0/4/csm_2-6_30673e98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084" y="2336872"/>
            <a:ext cx="5567916" cy="4333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89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55BEC-7934-44D3-8944-F7EC43105078}"/>
              </a:ext>
            </a:extLst>
          </p:cNvPr>
          <p:cNvSpPr>
            <a:spLocks noGrp="1"/>
          </p:cNvSpPr>
          <p:nvPr>
            <p:ph type="title"/>
          </p:nvPr>
        </p:nvSpPr>
        <p:spPr/>
        <p:txBody>
          <a:bodyPr>
            <a:normAutofit/>
          </a:bodyPr>
          <a:lstStyle/>
          <a:p>
            <a:r>
              <a:rPr lang="da-DK" sz="4400"/>
              <a:t>Inflation</a:t>
            </a:r>
          </a:p>
        </p:txBody>
      </p:sp>
      <p:sp>
        <p:nvSpPr>
          <p:cNvPr id="10" name="Pladsholder til indhold 9"/>
          <p:cNvSpPr>
            <a:spLocks noGrp="1"/>
          </p:cNvSpPr>
          <p:nvPr>
            <p:ph sz="half" idx="1"/>
          </p:nvPr>
        </p:nvSpPr>
        <p:spPr>
          <a:xfrm>
            <a:off x="680320" y="2336872"/>
            <a:ext cx="3853746" cy="4165955"/>
          </a:xfrm>
        </p:spPr>
        <p:txBody>
          <a:bodyPr vert="horz" lIns="91440" tIns="45720" rIns="91440" bIns="45720" rtlCol="0" anchor="t">
            <a:normAutofit lnSpcReduction="10000"/>
          </a:bodyPr>
          <a:lstStyle/>
          <a:p>
            <a:pPr marL="0" indent="0">
              <a:buNone/>
            </a:pPr>
            <a:r>
              <a:rPr lang="da-DK" sz="3200"/>
              <a:t>Årsager til inflation</a:t>
            </a:r>
          </a:p>
          <a:p>
            <a:r>
              <a:rPr lang="da-DK"/>
              <a:t>Højt forbrug </a:t>
            </a:r>
            <a:r>
              <a:rPr lang="da-DK">
                <a:sym typeface="Wingdings" panose="05000000000000000000" pitchFamily="2" charset="2"/>
              </a:rPr>
              <a:t> efterspørgsel  Inflation</a:t>
            </a:r>
            <a:endParaRPr lang="da-DK"/>
          </a:p>
          <a:p>
            <a:r>
              <a:rPr lang="da-DK">
                <a:sym typeface="Wingdings" panose="05000000000000000000" pitchFamily="2" charset="2"/>
              </a:rPr>
              <a:t>Høje omkostninger  udbuddet</a:t>
            </a:r>
            <a:endParaRPr lang="da-DK"/>
          </a:p>
          <a:p>
            <a:r>
              <a:rPr lang="da-DK">
                <a:sym typeface="Wingdings" panose="05000000000000000000" pitchFamily="2" charset="2"/>
              </a:rPr>
              <a:t>Høj pengemængde (lav rente)  højere forbrug</a:t>
            </a:r>
            <a:endParaRPr lang="da-DK"/>
          </a:p>
          <a:p>
            <a:r>
              <a:rPr lang="da-DK">
                <a:sym typeface="Wingdings" panose="05000000000000000000" pitchFamily="2" charset="2"/>
              </a:rPr>
              <a:t>Forventninger til inflation  Løn-prisspiral  højere omkostninger</a:t>
            </a:r>
            <a:endParaRPr lang="da-DK"/>
          </a:p>
        </p:txBody>
      </p:sp>
      <p:sp>
        <p:nvSpPr>
          <p:cNvPr id="3" name="Rektangel 2"/>
          <p:cNvSpPr/>
          <p:nvPr/>
        </p:nvSpPr>
        <p:spPr>
          <a:xfrm>
            <a:off x="4522382" y="2595476"/>
            <a:ext cx="7669618" cy="369332"/>
          </a:xfrm>
          <a:prstGeom prst="rect">
            <a:avLst/>
          </a:prstGeom>
        </p:spPr>
        <p:txBody>
          <a:bodyPr wrap="square">
            <a:spAutoFit/>
          </a:bodyPr>
          <a:lstStyle/>
          <a:p>
            <a:pPr algn="r"/>
            <a:r>
              <a:rPr lang="da-DK"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https://www.dr.dk/drtv/se/explainer_-derfor-bliver-alting-dyrere_275004</a:t>
            </a:r>
            <a:endParaRPr lang="da-DK" dirty="0"/>
          </a:p>
        </p:txBody>
      </p:sp>
      <p:pic>
        <p:nvPicPr>
          <p:cNvPr id="4" name="Billede 3"/>
          <p:cNvPicPr>
            <a:picLocks noChangeAspect="1"/>
          </p:cNvPicPr>
          <p:nvPr/>
        </p:nvPicPr>
        <p:blipFill>
          <a:blip r:embed="rId3"/>
          <a:stretch>
            <a:fillRect/>
          </a:stretch>
        </p:blipFill>
        <p:spPr>
          <a:xfrm>
            <a:off x="4534066" y="3042208"/>
            <a:ext cx="7657934" cy="3036614"/>
          </a:xfrm>
          <a:prstGeom prst="rect">
            <a:avLst/>
          </a:prstGeom>
        </p:spPr>
      </p:pic>
    </p:spTree>
    <p:extLst>
      <p:ext uri="{BB962C8B-B14F-4D97-AF65-F5344CB8AC3E}">
        <p14:creationId xmlns:p14="http://schemas.microsoft.com/office/powerpoint/2010/main" val="262393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AA6D6-5A00-4A13-8124-4BE231B5EDA3}"/>
              </a:ext>
            </a:extLst>
          </p:cNvPr>
          <p:cNvSpPr>
            <a:spLocks noGrp="1"/>
          </p:cNvSpPr>
          <p:nvPr>
            <p:ph type="title"/>
          </p:nvPr>
        </p:nvSpPr>
        <p:spPr/>
        <p:txBody>
          <a:bodyPr/>
          <a:lstStyle/>
          <a:p>
            <a:r>
              <a:rPr lang="da-DK" dirty="0"/>
              <a:t>Inflation netop nu</a:t>
            </a:r>
          </a:p>
        </p:txBody>
      </p:sp>
      <p:sp>
        <p:nvSpPr>
          <p:cNvPr id="3" name="Pladsholder til indhold 2">
            <a:extLst>
              <a:ext uri="{FF2B5EF4-FFF2-40B4-BE49-F238E27FC236}">
                <a16:creationId xmlns:a16="http://schemas.microsoft.com/office/drawing/2014/main" id="{EC31C579-7AF4-4665-B6BF-A25FEBF7B0C8}"/>
              </a:ext>
            </a:extLst>
          </p:cNvPr>
          <p:cNvSpPr>
            <a:spLocks noGrp="1"/>
          </p:cNvSpPr>
          <p:nvPr>
            <p:ph sz="half" idx="1"/>
          </p:nvPr>
        </p:nvSpPr>
        <p:spPr/>
        <p:txBody>
          <a:bodyPr>
            <a:normAutofit fontScale="92500" lnSpcReduction="10000"/>
          </a:bodyPr>
          <a:lstStyle/>
          <a:p>
            <a:pPr marL="0" indent="0">
              <a:buNone/>
            </a:pPr>
            <a:r>
              <a:rPr lang="da-DK" dirty="0"/>
              <a:t>Gå ind på:</a:t>
            </a:r>
          </a:p>
          <a:p>
            <a:pPr marL="0" indent="0">
              <a:buNone/>
            </a:pPr>
            <a:r>
              <a:rPr lang="da-DK" dirty="0">
                <a:hlinkClick r:id="rId2"/>
              </a:rPr>
              <a:t>https://www.dst.dk/da/Statistik/nyheder-analyser-publ/nyt/NytHtml?cid=39966</a:t>
            </a:r>
            <a:endParaRPr lang="da-DK" dirty="0"/>
          </a:p>
          <a:p>
            <a:pPr marL="0" indent="0">
              <a:buNone/>
            </a:pPr>
            <a:endParaRPr lang="da-DK" dirty="0"/>
          </a:p>
          <a:p>
            <a:pPr marL="0" indent="0">
              <a:buNone/>
            </a:pPr>
            <a:r>
              <a:rPr lang="da-DK" dirty="0"/>
              <a:t>Hvordan går det med inflationen i Danmark netop nu?</a:t>
            </a:r>
          </a:p>
          <a:p>
            <a:pPr marL="0" indent="0">
              <a:buNone/>
            </a:pPr>
            <a:endParaRPr lang="da-DK" dirty="0"/>
          </a:p>
          <a:p>
            <a:pPr marL="0" indent="0">
              <a:buNone/>
            </a:pPr>
            <a:r>
              <a:rPr lang="da-DK" dirty="0"/>
              <a:t>Hvilke begreber for inflation støder I på?</a:t>
            </a:r>
          </a:p>
        </p:txBody>
      </p:sp>
      <p:pic>
        <p:nvPicPr>
          <p:cNvPr id="5" name="Billede 4">
            <a:extLst>
              <a:ext uri="{FF2B5EF4-FFF2-40B4-BE49-F238E27FC236}">
                <a16:creationId xmlns:a16="http://schemas.microsoft.com/office/drawing/2014/main" id="{ECCC49B3-6166-4BBC-831B-D1D90C88F90A}"/>
              </a:ext>
            </a:extLst>
          </p:cNvPr>
          <p:cNvPicPr>
            <a:picLocks noChangeAspect="1"/>
          </p:cNvPicPr>
          <p:nvPr/>
        </p:nvPicPr>
        <p:blipFill rotWithShape="1">
          <a:blip r:embed="rId3"/>
          <a:srcRect t="12233" r="40077" b="57251"/>
          <a:stretch/>
        </p:blipFill>
        <p:spPr>
          <a:xfrm>
            <a:off x="5806911" y="2336873"/>
            <a:ext cx="6385089" cy="1829019"/>
          </a:xfrm>
          <a:prstGeom prst="rect">
            <a:avLst/>
          </a:prstGeom>
        </p:spPr>
      </p:pic>
      <p:sp>
        <p:nvSpPr>
          <p:cNvPr id="6" name="Tekstfelt 5">
            <a:extLst>
              <a:ext uri="{FF2B5EF4-FFF2-40B4-BE49-F238E27FC236}">
                <a16:creationId xmlns:a16="http://schemas.microsoft.com/office/drawing/2014/main" id="{5B4F3B3E-BCF2-4048-ADE4-3398832108F8}"/>
              </a:ext>
            </a:extLst>
          </p:cNvPr>
          <p:cNvSpPr txBox="1"/>
          <p:nvPr/>
        </p:nvSpPr>
        <p:spPr>
          <a:xfrm>
            <a:off x="7381188" y="4506013"/>
            <a:ext cx="4496585" cy="2031325"/>
          </a:xfrm>
          <a:prstGeom prst="rect">
            <a:avLst/>
          </a:prstGeom>
          <a:noFill/>
        </p:spPr>
        <p:txBody>
          <a:bodyPr wrap="square" rtlCol="0">
            <a:spAutoFit/>
          </a:bodyPr>
          <a:lstStyle/>
          <a:p>
            <a:r>
              <a:rPr lang="da-DK" b="1" dirty="0"/>
              <a:t>Ekstraopgave:</a:t>
            </a:r>
          </a:p>
          <a:p>
            <a:r>
              <a:rPr lang="da-DK" dirty="0"/>
              <a:t>Hvad betyder:</a:t>
            </a:r>
          </a:p>
          <a:p>
            <a:pPr marL="285750" indent="-285750">
              <a:buFontTx/>
              <a:buChar char="-"/>
            </a:pPr>
            <a:r>
              <a:rPr lang="da-DK" dirty="0"/>
              <a:t>”Faldende inflation”</a:t>
            </a:r>
          </a:p>
          <a:p>
            <a:pPr marL="285750" indent="-285750">
              <a:buFontTx/>
              <a:buChar char="-"/>
            </a:pPr>
            <a:r>
              <a:rPr lang="da-DK" dirty="0"/>
              <a:t>”Stigende inflation”</a:t>
            </a:r>
          </a:p>
          <a:p>
            <a:r>
              <a:rPr lang="da-DK" dirty="0"/>
              <a:t>Hvordan er ovenstående forskelligt fra:</a:t>
            </a:r>
          </a:p>
          <a:p>
            <a:pPr marL="285750" indent="-285750">
              <a:buFontTx/>
              <a:buChar char="-"/>
            </a:pPr>
            <a:r>
              <a:rPr lang="da-DK" dirty="0"/>
              <a:t>”Stigende priser”</a:t>
            </a:r>
          </a:p>
          <a:p>
            <a:pPr marL="285750" indent="-285750">
              <a:buFontTx/>
              <a:buChar char="-"/>
            </a:pPr>
            <a:r>
              <a:rPr lang="da-DK" dirty="0"/>
              <a:t>”Faldende priser”</a:t>
            </a:r>
          </a:p>
        </p:txBody>
      </p:sp>
    </p:spTree>
    <p:extLst>
      <p:ext uri="{BB962C8B-B14F-4D97-AF65-F5344CB8AC3E}">
        <p14:creationId xmlns:p14="http://schemas.microsoft.com/office/powerpoint/2010/main" val="626348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Efterspørgselsinflation</a:t>
            </a:r>
          </a:p>
        </p:txBody>
      </p:sp>
      <p:sp>
        <p:nvSpPr>
          <p:cNvPr id="3" name="Pladsholder til indhold 2"/>
          <p:cNvSpPr>
            <a:spLocks noGrp="1"/>
          </p:cNvSpPr>
          <p:nvPr>
            <p:ph sz="half" idx="1"/>
          </p:nvPr>
        </p:nvSpPr>
        <p:spPr>
          <a:xfrm>
            <a:off x="680320" y="2336873"/>
            <a:ext cx="4698358" cy="4135690"/>
          </a:xfrm>
        </p:spPr>
        <p:txBody>
          <a:bodyPr>
            <a:normAutofit lnSpcReduction="10000"/>
          </a:bodyPr>
          <a:lstStyle/>
          <a:p>
            <a:r>
              <a:rPr lang="da-DK"/>
              <a:t>Inflationen er skabt af en øget samlet efterspørgsel i samfundet, typisk som følge af at der er høj vækst i økonomien.</a:t>
            </a:r>
          </a:p>
          <a:p>
            <a:r>
              <a:rPr lang="da-DK"/>
              <a:t>Forbrugere vil her have flere penge mellem hænderne og kan efterspørge mere – dette vil presse priserne op.</a:t>
            </a:r>
          </a:p>
          <a:p>
            <a:r>
              <a:rPr lang="da-DK"/>
              <a:t>Spørgsmål: Hvis forbruget stiger, hvordan påvirker det </a:t>
            </a:r>
            <a:r>
              <a:rPr lang="da-DK" err="1"/>
              <a:t>prisniveuaet</a:t>
            </a:r>
            <a:r>
              <a:rPr lang="da-DK"/>
              <a:t>?</a:t>
            </a:r>
          </a:p>
        </p:txBody>
      </p:sp>
      <p:pic>
        <p:nvPicPr>
          <p:cNvPr id="2050" name="Picture 2" descr="https://xn--basalkonomi-kgb.ibog.forlagetcolumbus.dk/fileadmin/indhold/F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123" y="2307158"/>
            <a:ext cx="6597877" cy="30216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7C329F2-DF0F-D4B8-94E5-DBAA890E7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1701" y="2307157"/>
            <a:ext cx="4940300" cy="3834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31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Omkostningsinflation</a:t>
            </a:r>
          </a:p>
        </p:txBody>
      </p:sp>
      <p:sp>
        <p:nvSpPr>
          <p:cNvPr id="3" name="Pladsholder til indhold 2"/>
          <p:cNvSpPr>
            <a:spLocks noGrp="1"/>
          </p:cNvSpPr>
          <p:nvPr>
            <p:ph sz="half" idx="1"/>
          </p:nvPr>
        </p:nvSpPr>
        <p:spPr>
          <a:xfrm>
            <a:off x="680320" y="2336872"/>
            <a:ext cx="4698358" cy="4036631"/>
          </a:xfrm>
        </p:spPr>
        <p:txBody>
          <a:bodyPr/>
          <a:lstStyle/>
          <a:p>
            <a:r>
              <a:rPr lang="da-DK"/>
              <a:t>Inflationen kan også skyldes stigende udgifter for producenterne af varer.</a:t>
            </a:r>
          </a:p>
          <a:p>
            <a:r>
              <a:rPr lang="da-DK"/>
              <a:t>Producenterne skal have dækket deres øgede udgifter, hvilket vil ske via en stigende pris på produkterne.</a:t>
            </a:r>
          </a:p>
          <a:p>
            <a:r>
              <a:rPr lang="da-DK"/>
              <a:t>Spørgsmål: Hvis omkostninger ved produktionen stiger, hvordan påvirker det prisen?</a:t>
            </a:r>
          </a:p>
        </p:txBody>
      </p:sp>
      <p:pic>
        <p:nvPicPr>
          <p:cNvPr id="3074" name="Picture 2" descr="https://xn--basalkonomi-kgb.ibog.forlagetcolumbus.dk/fileadmin/indhold/F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4838" y="2336873"/>
            <a:ext cx="6997162" cy="32243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6CF9A05-9CE9-70EF-35FA-37C2F5CE68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1079" y="2336872"/>
            <a:ext cx="5200921" cy="4036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85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Årsager til inflation</a:t>
            </a:r>
          </a:p>
        </p:txBody>
      </p:sp>
      <p:sp>
        <p:nvSpPr>
          <p:cNvPr id="3" name="Pladsholder til indhold 2"/>
          <p:cNvSpPr>
            <a:spLocks noGrp="1"/>
          </p:cNvSpPr>
          <p:nvPr>
            <p:ph sz="half" idx="1"/>
          </p:nvPr>
        </p:nvSpPr>
        <p:spPr/>
        <p:txBody>
          <a:bodyPr/>
          <a:lstStyle/>
          <a:p>
            <a:r>
              <a:rPr lang="da-DK" dirty="0"/>
              <a:t>Læs artiklen: »Man kan ikke længere med saglighed argumentere for rimeligheden i, at priserne ikke falder«</a:t>
            </a:r>
          </a:p>
          <a:p>
            <a:endParaRPr lang="da-DK" dirty="0"/>
          </a:p>
          <a:p>
            <a:r>
              <a:rPr lang="da-DK" dirty="0"/>
              <a:t>Hvad var årsagerne til inflation i starten (2022)?</a:t>
            </a:r>
          </a:p>
          <a:p>
            <a:r>
              <a:rPr lang="da-DK" dirty="0"/>
              <a:t>Hvad er årsagerne til inflation nu (2023)?</a:t>
            </a:r>
          </a:p>
        </p:txBody>
      </p:sp>
      <p:pic>
        <p:nvPicPr>
          <p:cNvPr id="4098" name="Picture 2" descr="https://lh3.googleusercontent.com/VD4QLgMDil0Kwdvi33yWsjTa2GxE41enYqH-V7O7HhXLbUBhrJSGsfQupFPiwq299teMvw54P8rQ_fdSOTBHlEpHRFKCWKpMNDpqpccWvbXtiwzeSAEXaQoF_KUhzFcZcWBLkTJMZWNNPyOdkiMU9pY2=s20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5831" y="2336873"/>
            <a:ext cx="6566169" cy="3040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516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dirty="0"/>
              <a:t>Negative </a:t>
            </a:r>
            <a:r>
              <a:rPr lang="da-DK" sz="4400" dirty="0" err="1"/>
              <a:t>onmkostninger</a:t>
            </a:r>
            <a:r>
              <a:rPr lang="da-DK" sz="4400" dirty="0"/>
              <a:t> ved inflation</a:t>
            </a:r>
          </a:p>
        </p:txBody>
      </p:sp>
      <p:sp>
        <p:nvSpPr>
          <p:cNvPr id="3" name="Pladsholder til indhold 2"/>
          <p:cNvSpPr>
            <a:spLocks noGrp="1"/>
          </p:cNvSpPr>
          <p:nvPr>
            <p:ph sz="half" idx="1"/>
          </p:nvPr>
        </p:nvSpPr>
        <p:spPr>
          <a:xfrm>
            <a:off x="0" y="3855433"/>
            <a:ext cx="12192000" cy="2837465"/>
          </a:xfrm>
        </p:spPr>
        <p:txBody>
          <a:bodyPr>
            <a:normAutofit fontScale="70000" lnSpcReduction="20000"/>
          </a:bodyPr>
          <a:lstStyle/>
          <a:p>
            <a:pPr marL="0" indent="0" algn="l">
              <a:buNone/>
            </a:pPr>
            <a:r>
              <a:rPr lang="da-DK" b="1" i="0" dirty="0">
                <a:effectLst/>
                <a:latin typeface="Noto Sans" panose="020B0502040504020204" pitchFamily="34" charset="0"/>
              </a:rPr>
              <a:t>Høj inflation er skadelig for økonomien af flere grunde:</a:t>
            </a:r>
          </a:p>
          <a:p>
            <a:pPr algn="l">
              <a:buFont typeface="Arial" panose="020B0604020202020204" pitchFamily="34" charset="0"/>
              <a:buChar char="•"/>
            </a:pPr>
            <a:r>
              <a:rPr lang="da-DK" b="0" i="0" dirty="0">
                <a:effectLst/>
                <a:latin typeface="Noto Sans" panose="020B0502040504020204" pitchFamily="34" charset="0"/>
              </a:rPr>
              <a:t>Stigende priser vil generelt betyde, at man som forbruger kan købe mindre for sine penge. Dette rammer lønmodtagerne, idet deres løn i princippet falder. Man kan også tale om, at folks købekraft falder.</a:t>
            </a:r>
          </a:p>
          <a:p>
            <a:pPr algn="l">
              <a:buFont typeface="Arial" panose="020B0604020202020204" pitchFamily="34" charset="0"/>
              <a:buChar char="•"/>
            </a:pPr>
            <a:r>
              <a:rPr lang="da-DK" b="0" i="0" dirty="0">
                <a:effectLst/>
                <a:latin typeface="Noto Sans" panose="020B0502040504020204" pitchFamily="34" charset="0"/>
              </a:rPr>
              <a:t>Høj inflation kan føre til stigende renter. Renten er den procentsats, som man skal betale ekstra, ud over de penge, man låner, dvs. prisen for at låne penge. Bankerne vil være sikre på, at de får nogenlunde samme værdi tilbagebetalt fra lånerne som den værdi, de i sin tid lånte ud. Derfor vil de have en tendens til at hæve renten.</a:t>
            </a:r>
          </a:p>
          <a:p>
            <a:pPr algn="l">
              <a:buFont typeface="Arial" panose="020B0604020202020204" pitchFamily="34" charset="0"/>
              <a:buChar char="•"/>
            </a:pPr>
            <a:r>
              <a:rPr lang="da-DK" b="0" i="0" dirty="0">
                <a:effectLst/>
                <a:latin typeface="Noto Sans" panose="020B0502040504020204" pitchFamily="34" charset="0"/>
              </a:rPr>
              <a:t>Danmarks position i den internationale konkurrence vil også blive svækket ved stigende inflation (og dermed stigende priser). Hvorfor skulle udenlandske indkøbere købe deres bacon i Danmark, hvis den er steget i pris, og de samtidig kan købe bacon billigere i Sverige, hvor prisen ikke er steget?</a:t>
            </a:r>
          </a:p>
          <a:p>
            <a:pPr algn="l">
              <a:buFont typeface="Arial" panose="020B0604020202020204" pitchFamily="34" charset="0"/>
              <a:buChar char="•"/>
            </a:pPr>
            <a:r>
              <a:rPr lang="da-DK" b="0" i="0" dirty="0">
                <a:effectLst/>
                <a:latin typeface="Noto Sans" panose="020B0502040504020204" pitchFamily="34" charset="0"/>
              </a:rPr>
              <a:t>Endelig kan inflation føre til et stigende pres fra lønmodtagere for at få en højere løn, idet disse selvfølgelig gerne vil kunne købe det samme, som de altid har gjort. Derved har vi en såkaldt ”pris- og lønspiral”.</a:t>
            </a:r>
          </a:p>
        </p:txBody>
      </p:sp>
      <p:pic>
        <p:nvPicPr>
          <p:cNvPr id="4098" name="Picture 2">
            <a:extLst>
              <a:ext uri="{FF2B5EF4-FFF2-40B4-BE49-F238E27FC236}">
                <a16:creationId xmlns:a16="http://schemas.microsoft.com/office/drawing/2014/main" id="{1F9647EF-E705-89A0-B35C-5063225BDC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40" y="2060687"/>
            <a:ext cx="11404639" cy="165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24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a:t>Løn-prisspiral</a:t>
            </a:r>
          </a:p>
        </p:txBody>
      </p:sp>
      <p:sp>
        <p:nvSpPr>
          <p:cNvPr id="3" name="Pladsholder til indhold 2"/>
          <p:cNvSpPr>
            <a:spLocks noGrp="1"/>
          </p:cNvSpPr>
          <p:nvPr>
            <p:ph sz="half" idx="1"/>
          </p:nvPr>
        </p:nvSpPr>
        <p:spPr>
          <a:xfrm>
            <a:off x="680320" y="2336873"/>
            <a:ext cx="5415680" cy="4254996"/>
          </a:xfrm>
        </p:spPr>
        <p:txBody>
          <a:bodyPr>
            <a:normAutofit/>
          </a:bodyPr>
          <a:lstStyle/>
          <a:p>
            <a:pPr marL="0" indent="0">
              <a:buNone/>
            </a:pPr>
            <a:r>
              <a:rPr lang="da-DK" sz="1600" dirty="0"/>
              <a:t>Løn-prisspiral: Hvis stigende lønomkostninger søges dækket ind ved prisstigninger, som giver lønmodtagerne mindre </a:t>
            </a:r>
            <a:r>
              <a:rPr lang="da-DK" sz="1600" u="sng" dirty="0"/>
              <a:t>købekraft</a:t>
            </a:r>
            <a:r>
              <a:rPr lang="da-DK" sz="1600" dirty="0"/>
              <a:t>, og derfor medfører krav om lønstigning. Det kan igen... </a:t>
            </a:r>
          </a:p>
          <a:p>
            <a:pPr marL="0" indent="0">
              <a:buNone/>
            </a:pPr>
            <a:r>
              <a:rPr lang="da-DK" sz="1600" dirty="0"/>
              <a:t>Så er der tale om en løn-pris-spiral. Det er en form for </a:t>
            </a:r>
            <a:r>
              <a:rPr lang="da-DK" sz="1600" u="sng" dirty="0"/>
              <a:t>omkostningsinflation</a:t>
            </a:r>
            <a:r>
              <a:rPr lang="da-DK" sz="1600" dirty="0"/>
              <a:t>.</a:t>
            </a:r>
          </a:p>
          <a:p>
            <a:pPr marL="0" indent="0">
              <a:buNone/>
            </a:pPr>
            <a:r>
              <a:rPr lang="da-DK" sz="1600" dirty="0"/>
              <a:t>Realløn: Realløn er, hvad lønmodtageren reelt får ud af sine penge i form af de varer, som vedkommende kan købe. Hvis reallønnen er steget, har forbrugeren mulighed for at købe flere varer for sin løn end tidligere.</a:t>
            </a:r>
            <a:br>
              <a:rPr lang="da-DK" sz="1600" dirty="0"/>
            </a:br>
            <a:r>
              <a:rPr lang="da-DK" sz="1600" dirty="0"/>
              <a:t>Omvendt så vil lønmodtageren kunne købe færre varer, hvis reallønnen falder. Det kan for eksempel være, at inflationen stiger med 10 procent, mens din løn stiger med fem procent.</a:t>
            </a:r>
          </a:p>
          <a:p>
            <a:pPr marL="0" indent="0">
              <a:buNone/>
            </a:pPr>
            <a:r>
              <a:rPr lang="da-DK" sz="1600" dirty="0"/>
              <a:t>Spørgsmål: Hvis inflationen er på 10% og jeg får en lønstigning på 5% er min realløn så steget?</a:t>
            </a:r>
          </a:p>
        </p:txBody>
      </p:sp>
      <p:sp>
        <p:nvSpPr>
          <p:cNvPr id="6" name="Rektangel 5"/>
          <p:cNvSpPr/>
          <p:nvPr/>
        </p:nvSpPr>
        <p:spPr>
          <a:xfrm>
            <a:off x="6096000" y="6187086"/>
            <a:ext cx="6096000" cy="646331"/>
          </a:xfrm>
          <a:prstGeom prst="rect">
            <a:avLst/>
          </a:prstGeom>
        </p:spPr>
        <p:txBody>
          <a:bodyPr>
            <a:spAutoFit/>
          </a:bodyPr>
          <a:lstStyle/>
          <a:p>
            <a:pPr algn="r"/>
            <a:r>
              <a:rPr lang="da-DK" dirty="0">
                <a:hlinkClick r:id="rId2"/>
              </a:rPr>
              <a:t>https://www.dr.dk/drtv/se/explainer_-hvad-er-en-overenskomst_362074</a:t>
            </a:r>
            <a:r>
              <a:rPr lang="da-DK" dirty="0"/>
              <a:t> </a:t>
            </a:r>
          </a:p>
        </p:txBody>
      </p:sp>
      <p:pic>
        <p:nvPicPr>
          <p:cNvPr id="7" name="Billede 6"/>
          <p:cNvPicPr>
            <a:picLocks noChangeAspect="1"/>
          </p:cNvPicPr>
          <p:nvPr/>
        </p:nvPicPr>
        <p:blipFill>
          <a:blip r:embed="rId3"/>
          <a:stretch>
            <a:fillRect/>
          </a:stretch>
        </p:blipFill>
        <p:spPr>
          <a:xfrm>
            <a:off x="6096000" y="2336873"/>
            <a:ext cx="6096000" cy="3771900"/>
          </a:xfrm>
          <a:prstGeom prst="rect">
            <a:avLst/>
          </a:prstGeom>
        </p:spPr>
      </p:pic>
    </p:spTree>
    <p:extLst>
      <p:ext uri="{BB962C8B-B14F-4D97-AF65-F5344CB8AC3E}">
        <p14:creationId xmlns:p14="http://schemas.microsoft.com/office/powerpoint/2010/main" val="2738722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55BEC-7934-44D3-8944-F7EC43105078}"/>
              </a:ext>
            </a:extLst>
          </p:cNvPr>
          <p:cNvSpPr>
            <a:spLocks noGrp="1"/>
          </p:cNvSpPr>
          <p:nvPr>
            <p:ph type="title"/>
          </p:nvPr>
        </p:nvSpPr>
        <p:spPr/>
        <p:txBody>
          <a:bodyPr>
            <a:normAutofit/>
          </a:bodyPr>
          <a:lstStyle/>
          <a:p>
            <a:r>
              <a:rPr lang="da-DK" sz="4400"/>
              <a:t>Centrale begreber om inflation</a:t>
            </a:r>
          </a:p>
        </p:txBody>
      </p:sp>
      <p:sp>
        <p:nvSpPr>
          <p:cNvPr id="3" name="Pladsholder til indhold 2">
            <a:extLst>
              <a:ext uri="{FF2B5EF4-FFF2-40B4-BE49-F238E27FC236}">
                <a16:creationId xmlns:a16="http://schemas.microsoft.com/office/drawing/2014/main" id="{5734D11E-A6CD-415F-ACC7-13E68EA1959E}"/>
              </a:ext>
            </a:extLst>
          </p:cNvPr>
          <p:cNvSpPr>
            <a:spLocks noGrp="1"/>
          </p:cNvSpPr>
          <p:nvPr>
            <p:ph idx="1"/>
          </p:nvPr>
        </p:nvSpPr>
        <p:spPr>
          <a:xfrm>
            <a:off x="680322" y="2336873"/>
            <a:ext cx="6267604" cy="3599316"/>
          </a:xfrm>
        </p:spPr>
        <p:txBody>
          <a:bodyPr>
            <a:normAutofit lnSpcReduction="10000"/>
          </a:bodyPr>
          <a:lstStyle/>
          <a:p>
            <a:pPr marL="457200" lvl="0" indent="-342900">
              <a:spcBef>
                <a:spcPts val="1200"/>
              </a:spcBef>
              <a:buSzPts val="1800"/>
              <a:buChar char="★"/>
            </a:pPr>
            <a:r>
              <a:rPr lang="da-DK"/>
              <a:t>Markedsligevægt</a:t>
            </a:r>
          </a:p>
          <a:p>
            <a:pPr marL="457200" lvl="0" indent="-342900">
              <a:spcBef>
                <a:spcPts val="1200"/>
              </a:spcBef>
              <a:buSzPts val="1800"/>
              <a:buChar char="★"/>
            </a:pPr>
            <a:r>
              <a:rPr lang="da-DK"/>
              <a:t>Udbud</a:t>
            </a:r>
          </a:p>
          <a:p>
            <a:pPr marL="457200" lvl="0" indent="-342900">
              <a:spcBef>
                <a:spcPts val="1200"/>
              </a:spcBef>
              <a:buSzPts val="1800"/>
              <a:buChar char="★"/>
            </a:pPr>
            <a:r>
              <a:rPr lang="da-DK"/>
              <a:t>Efterspørgsel</a:t>
            </a:r>
          </a:p>
          <a:p>
            <a:pPr marL="457200" indent="-342900">
              <a:spcBef>
                <a:spcPts val="1200"/>
              </a:spcBef>
              <a:buSzPts val="1800"/>
              <a:buFont typeface="Arial" panose="020B0604020202020204" pitchFamily="34" charset="0"/>
              <a:buChar char="★"/>
            </a:pPr>
            <a:r>
              <a:rPr lang="da-DK"/>
              <a:t>Inflation</a:t>
            </a:r>
          </a:p>
          <a:p>
            <a:pPr marL="457200" lvl="0" indent="-342900">
              <a:spcBef>
                <a:spcPts val="1200"/>
              </a:spcBef>
              <a:buSzPts val="1800"/>
              <a:buChar char="★"/>
            </a:pPr>
            <a:r>
              <a:rPr lang="da-DK"/>
              <a:t>Efterspørgselsinflation</a:t>
            </a:r>
          </a:p>
          <a:p>
            <a:pPr marL="457200" lvl="0" indent="-342900">
              <a:spcBef>
                <a:spcPts val="1200"/>
              </a:spcBef>
              <a:buSzPts val="1800"/>
              <a:buChar char="★"/>
            </a:pPr>
            <a:r>
              <a:rPr lang="da-DK"/>
              <a:t>Omkostningsinflation</a:t>
            </a:r>
          </a:p>
          <a:p>
            <a:pPr marL="457200" lvl="0" indent="-342900">
              <a:spcBef>
                <a:spcPts val="1200"/>
              </a:spcBef>
              <a:buSzPts val="1800"/>
              <a:buChar char="★"/>
            </a:pPr>
            <a:r>
              <a:rPr lang="da-DK"/>
              <a:t>Løn-pris-spiral</a:t>
            </a:r>
          </a:p>
          <a:p>
            <a:pPr marL="457200" lvl="0" indent="-342900">
              <a:spcBef>
                <a:spcPts val="1200"/>
              </a:spcBef>
              <a:buSzPts val="1800"/>
              <a:buChar char="★"/>
            </a:pPr>
            <a:r>
              <a:rPr lang="da-DK"/>
              <a:t>Realløn</a:t>
            </a:r>
          </a:p>
        </p:txBody>
      </p:sp>
      <p:pic>
        <p:nvPicPr>
          <p:cNvPr id="1026" name="Picture 2" descr="Sådan ruster du din opsparing mod inflation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5498" y="2336873"/>
            <a:ext cx="6216502" cy="3494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8767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cb85240-e63e-41af-af81-823a00ba19e6" xsi:nil="true"/>
    <lcf76f155ced4ddcb4097134ff3c332f xmlns="c2e30d71-9a5a-4bbb-b175-85b0214e899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CDA4307BFA72D498F3978040FF2C201" ma:contentTypeVersion="13" ma:contentTypeDescription="Opret et nyt dokument." ma:contentTypeScope="" ma:versionID="d1f46f349fa08ea65c7817c086c9abd7">
  <xsd:schema xmlns:xsd="http://www.w3.org/2001/XMLSchema" xmlns:xs="http://www.w3.org/2001/XMLSchema" xmlns:p="http://schemas.microsoft.com/office/2006/metadata/properties" xmlns:ns2="c2e30d71-9a5a-4bbb-b175-85b0214e8995" xmlns:ns3="bcb85240-e63e-41af-af81-823a00ba19e6" targetNamespace="http://schemas.microsoft.com/office/2006/metadata/properties" ma:root="true" ma:fieldsID="1f600d21613333c1da58b1cd2e5323c4" ns2:_="" ns3:_="">
    <xsd:import namespace="c2e30d71-9a5a-4bbb-b175-85b0214e8995"/>
    <xsd:import namespace="bcb85240-e63e-41af-af81-823a00ba19e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e30d71-9a5a-4bbb-b175-85b0214e89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b85240-e63e-41af-af81-823a00ba19e6"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TaxCatchAll" ma:index="14" nillable="true" ma:displayName="Taxonomy Catch All Column" ma:hidden="true" ma:list="{5323168b-c93c-4d54-aca1-bb9c44c70f43}" ma:internalName="TaxCatchAll" ma:showField="CatchAllData" ma:web="bcb85240-e63e-41af-af81-823a00ba19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032CB7-DA51-4E1C-8F2B-53046D604700}">
  <ds:schemaRefs>
    <ds:schemaRef ds:uri="bcb85240-e63e-41af-af81-823a00ba19e6"/>
    <ds:schemaRef ds:uri="c2e30d71-9a5a-4bbb-b175-85b0214e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5ED3DD3-760B-47B9-B592-AE8B1A762B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e30d71-9a5a-4bbb-b175-85b0214e8995"/>
    <ds:schemaRef ds:uri="bcb85240-e63e-41af-af81-823a00ba19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005ED4-7063-46A3-9EF4-1471471EBF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TM04033917[[fn=Berlin]]</Template>
  <TotalTime>26</TotalTime>
  <Words>865</Words>
  <Application>Microsoft Macintosh PowerPoint</Application>
  <PresentationFormat>Widescreen</PresentationFormat>
  <Paragraphs>68</Paragraphs>
  <Slides>13</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Arial</vt:lpstr>
      <vt:lpstr>Calibri</vt:lpstr>
      <vt:lpstr>Noto Sans</vt:lpstr>
      <vt:lpstr>Trebuchet MS</vt:lpstr>
      <vt:lpstr>Berlin</vt:lpstr>
      <vt:lpstr>Samfundsøkonomi</vt:lpstr>
      <vt:lpstr>Planen</vt:lpstr>
      <vt:lpstr>Efterspørgsel</vt:lpstr>
      <vt:lpstr>Udbud</vt:lpstr>
      <vt:lpstr>Markedsligevægten</vt:lpstr>
      <vt:lpstr>Inflation</vt:lpstr>
      <vt:lpstr>Inflation netop nu</vt:lpstr>
      <vt:lpstr>Efterspørgselsinflation</vt:lpstr>
      <vt:lpstr>Omkostningsinflation</vt:lpstr>
      <vt:lpstr>Årsager til inflation</vt:lpstr>
      <vt:lpstr>Negative onmkostninger ved inflation</vt:lpstr>
      <vt:lpstr>Løn-prisspiral</vt:lpstr>
      <vt:lpstr>Centrale begreber om inflation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René Jensen</dc:creator>
  <cp:lastModifiedBy>Mads Malthe Rifbjerg Søvndal</cp:lastModifiedBy>
  <cp:revision>9</cp:revision>
  <dcterms:created xsi:type="dcterms:W3CDTF">2023-01-12T13:37:44Z</dcterms:created>
  <dcterms:modified xsi:type="dcterms:W3CDTF">2023-03-23T07:07:58Z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0x010100BCDA4307BFA72D498F3978040FF2C201</vt:lpwstr>
  </property>
  <property fmtid="{D5CDD505-2E9C-101B-9397-08002B2CF9AE}" pid="3" name="MediaServiceImageTags">
    <vt:lpwstr/>
  </property>
</Properties>
</file>