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4789"/>
  </p:normalViewPr>
  <p:slideViewPr>
    <p:cSldViewPr snapToGrid="0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4B272-159F-1348-9D9D-6621ABA816D9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D0EE5-5B3C-6646-BA4A-16C43C6BA5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821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SE BAGEFTER FILM NR. 2 indtil 1:30 – hvad siger han om straf? Hvad skal der gøres?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0EE5-5B3C-6646-BA4A-16C43C6BA5E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0248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263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59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53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57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4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61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418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5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72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689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68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1971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456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211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7489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97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902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2090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3301A34-8A34-4F94-A68A-1B7F7F4F43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779" b="12184"/>
          <a:stretch/>
        </p:blipFill>
        <p:spPr>
          <a:xfrm>
            <a:off x="1" y="-14210"/>
            <a:ext cx="12192000" cy="68951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4F9C3B-4601-439D-A2ED-490EE5F96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9771193" cy="2452991"/>
          </a:xfrm>
        </p:spPr>
        <p:txBody>
          <a:bodyPr/>
          <a:lstStyle/>
          <a:p>
            <a:r>
              <a:rPr lang="da-DK" dirty="0"/>
              <a:t>Cases om kriminalitet</a:t>
            </a:r>
            <a:br>
              <a:rPr lang="da-DK" dirty="0"/>
            </a:br>
            <a:r>
              <a:rPr lang="da-DK" sz="3200" dirty="0"/>
              <a:t>- Hvorfor begår nogle mennesker kriminalitet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B3B456-1303-4BA2-B6E0-FF7F70C0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153711"/>
            <a:ext cx="8825658" cy="1076527"/>
          </a:xfrm>
        </p:spPr>
        <p:txBody>
          <a:bodyPr>
            <a:normAutofit fontScale="92500" lnSpcReduction="20000"/>
          </a:bodyPr>
          <a:lstStyle/>
          <a:p>
            <a:r>
              <a:rPr lang="da-DK" b="1" u="sng" dirty="0"/>
              <a:t>Lektionens mål:</a:t>
            </a:r>
          </a:p>
          <a:p>
            <a:r>
              <a:rPr lang="da-DK" dirty="0"/>
              <a:t>Engageret aktiv deltagelse i længere selvstændigt arbejde</a:t>
            </a:r>
          </a:p>
          <a:p>
            <a:r>
              <a:rPr lang="da-DK" dirty="0"/>
              <a:t>Anvendelse af fagbegreber</a:t>
            </a:r>
          </a:p>
        </p:txBody>
      </p:sp>
    </p:spTree>
    <p:extLst>
      <p:ext uri="{BB962C8B-B14F-4D97-AF65-F5344CB8AC3E}">
        <p14:creationId xmlns:p14="http://schemas.microsoft.com/office/powerpoint/2010/main" val="357207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C8C4E-DCE3-474A-A154-429EA0B7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Repetition af </a:t>
            </a:r>
            <a:r>
              <a:rPr lang="da-DK" dirty="0" err="1"/>
              <a:t>kriminalitetteorierne</a:t>
            </a:r>
            <a:br>
              <a:rPr lang="da-DK" dirty="0"/>
            </a:br>
            <a:r>
              <a:rPr lang="da-DK" sz="2800" dirty="0"/>
              <a:t>- Hvorfor begår nogle mennesker kriminalitet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CEDB95-310F-472B-8888-1C9F57FD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848" y="2052918"/>
            <a:ext cx="7023369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Sammen med din makker:</a:t>
            </a:r>
          </a:p>
          <a:p>
            <a:pPr marL="0" indent="0">
              <a:buNone/>
            </a:pPr>
            <a:r>
              <a:rPr lang="da-DK" dirty="0"/>
              <a:t>Anvend hver af de tre kriminalitetsteorier til at forklare hvorfor nogle mennesker begår kriminalitet.</a:t>
            </a:r>
          </a:p>
          <a:p>
            <a:pPr marL="0" indent="0">
              <a:buNone/>
            </a:pPr>
            <a:r>
              <a:rPr lang="da-DK" dirty="0"/>
              <a:t>I skal skiftes til at tage en teori, og I skal bestræbe jer på at anvende begreberne der knytter sig til hver teori.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D4D94B5-0079-40E1-BE86-BC15E39E56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55" t="15374" r="30050" b="19864"/>
          <a:stretch/>
        </p:blipFill>
        <p:spPr>
          <a:xfrm>
            <a:off x="8753143" y="1317819"/>
            <a:ext cx="3303037" cy="2111181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8A001BB-A6A8-477E-A9AC-53F453C1408A}"/>
              </a:ext>
            </a:extLst>
          </p:cNvPr>
          <p:cNvSpPr txBox="1"/>
          <p:nvPr/>
        </p:nvSpPr>
        <p:spPr>
          <a:xfrm>
            <a:off x="8617323" y="3429000"/>
            <a:ext cx="357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https://www.tv2lorry.dk/bandekonflikt/tidligere-bandemedlem-jernnaeven-virker-ikke</a:t>
            </a: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1A0A984B-3104-4FA5-B82C-7E4721187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068061"/>
              </p:ext>
            </p:extLst>
          </p:nvPr>
        </p:nvGraphicFramePr>
        <p:xfrm>
          <a:off x="195942" y="4353896"/>
          <a:ext cx="11860236" cy="222224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53412">
                  <a:extLst>
                    <a:ext uri="{9D8B030D-6E8A-4147-A177-3AD203B41FA5}">
                      <a16:colId xmlns:a16="http://schemas.microsoft.com/office/drawing/2014/main" val="3258956275"/>
                    </a:ext>
                  </a:extLst>
                </a:gridCol>
                <a:gridCol w="3953412">
                  <a:extLst>
                    <a:ext uri="{9D8B030D-6E8A-4147-A177-3AD203B41FA5}">
                      <a16:colId xmlns:a16="http://schemas.microsoft.com/office/drawing/2014/main" val="2729348911"/>
                    </a:ext>
                  </a:extLst>
                </a:gridCol>
                <a:gridCol w="3953412">
                  <a:extLst>
                    <a:ext uri="{9D8B030D-6E8A-4147-A177-3AD203B41FA5}">
                      <a16:colId xmlns:a16="http://schemas.microsoft.com/office/drawing/2014/main" val="2612741252"/>
                    </a:ext>
                  </a:extLst>
                </a:gridCol>
              </a:tblGrid>
              <a:tr h="414047">
                <a:tc>
                  <a:txBody>
                    <a:bodyPr/>
                    <a:lstStyle/>
                    <a:p>
                      <a:r>
                        <a:rPr lang="da-DK" dirty="0"/>
                        <a:t>Kontrolteori: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Motivationsteori: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Kulturteori: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92712"/>
                  </a:ext>
                </a:extLst>
              </a:tr>
              <a:tr h="741395">
                <a:tc>
                  <a:txBody>
                    <a:bodyPr/>
                    <a:lstStyle/>
                    <a:p>
                      <a:r>
                        <a:rPr lang="da-DK" dirty="0"/>
                        <a:t>Kriminalitet som resultat af svigt i kontrolmekanismer.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Kriminalitet som resultat af begær efter materielle goder.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Kriminalitet som reaktion mod placering nederst i </a:t>
                      </a:r>
                      <a:r>
                        <a:rPr lang="da-DK" dirty="0" err="1"/>
                        <a:t>statushierakiet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055142"/>
                  </a:ext>
                </a:extLst>
              </a:tr>
              <a:tr h="741395">
                <a:tc>
                  <a:txBody>
                    <a:bodyPr/>
                    <a:lstStyle/>
                    <a:p>
                      <a:r>
                        <a:rPr lang="da-DK" sz="1600" dirty="0"/>
                        <a:t>Kontrol. Afvigende adfærd. Indre kontrolmekanismer. Ydre kontrolmekanismer. Overvågning. Streng disciplin.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Motivation. Begær. Normløst samfund. Umættelige materielle behov. Ressourcesvage miljøer. Manglende uddannelse og job.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Miljø. Normer og værdier. Normal og afvigere. Opposition til samfundet. Statushierarki. Alternativt </a:t>
                      </a:r>
                      <a:r>
                        <a:rPr lang="da-DK" sz="1600" dirty="0" err="1"/>
                        <a:t>statushieraki</a:t>
                      </a:r>
                      <a:r>
                        <a:rPr lang="da-DK" sz="1600" dirty="0"/>
                        <a:t>. ”Os” og ”dem”. Inklusion. Eksklusion.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980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60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F07E2-6ABC-4841-856B-79AAAB75F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28213"/>
          </a:xfrm>
        </p:spPr>
        <p:txBody>
          <a:bodyPr/>
          <a:lstStyle/>
          <a:p>
            <a:r>
              <a:rPr lang="da-DK" dirty="0"/>
              <a:t>Tre cases om kriminalitet</a:t>
            </a:r>
            <a:br>
              <a:rPr lang="da-DK" dirty="0"/>
            </a:br>
            <a:r>
              <a:rPr lang="da-DK" dirty="0"/>
              <a:t>- </a:t>
            </a:r>
            <a:r>
              <a:rPr lang="da-DK" sz="2800" dirty="0"/>
              <a:t>Matrixgruppearbejde</a:t>
            </a:r>
            <a:endParaRPr lang="da-DK" dirty="0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45F623CB-53D9-43E1-87A4-FB3CC6DAB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96984"/>
              </p:ext>
            </p:extLst>
          </p:nvPr>
        </p:nvGraphicFramePr>
        <p:xfrm>
          <a:off x="757852" y="2070307"/>
          <a:ext cx="10676295" cy="24274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58765">
                  <a:extLst>
                    <a:ext uri="{9D8B030D-6E8A-4147-A177-3AD203B41FA5}">
                      <a16:colId xmlns:a16="http://schemas.microsoft.com/office/drawing/2014/main" val="2443191851"/>
                    </a:ext>
                  </a:extLst>
                </a:gridCol>
                <a:gridCol w="3558765">
                  <a:extLst>
                    <a:ext uri="{9D8B030D-6E8A-4147-A177-3AD203B41FA5}">
                      <a16:colId xmlns:a16="http://schemas.microsoft.com/office/drawing/2014/main" val="4143052163"/>
                    </a:ext>
                  </a:extLst>
                </a:gridCol>
                <a:gridCol w="3558765">
                  <a:extLst>
                    <a:ext uri="{9D8B030D-6E8A-4147-A177-3AD203B41FA5}">
                      <a16:colId xmlns:a16="http://schemas.microsoft.com/office/drawing/2014/main" val="137529616"/>
                    </a:ext>
                  </a:extLst>
                </a:gridCol>
              </a:tblGrid>
              <a:tr h="606853">
                <a:tc>
                  <a:txBody>
                    <a:bodyPr/>
                    <a:lstStyle/>
                    <a:p>
                      <a:r>
                        <a:rPr lang="da-DK" dirty="0"/>
                        <a:t>Case 1: Brian Sandberg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Case 2: </a:t>
                      </a:r>
                      <a:r>
                        <a:rPr lang="da-DK" b="1" dirty="0"/>
                        <a:t>Haidar </a:t>
                      </a:r>
                      <a:r>
                        <a:rPr lang="da-DK" b="1" dirty="0" err="1"/>
                        <a:t>Ansari</a:t>
                      </a:r>
                      <a:endParaRPr lang="da-D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Case 3: Britta Nielsen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68533"/>
                  </a:ext>
                </a:extLst>
              </a:tr>
              <a:tr h="606853">
                <a:tc>
                  <a:txBody>
                    <a:bodyPr/>
                    <a:lstStyle/>
                    <a:p>
                      <a:r>
                        <a:rPr lang="da-DK" b="0" dirty="0">
                          <a:solidFill>
                            <a:schemeClr val="bg1"/>
                          </a:solidFill>
                        </a:rPr>
                        <a:t>Amelie, Matilde, Karla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0" dirty="0">
                          <a:solidFill>
                            <a:schemeClr val="bg1"/>
                          </a:solidFill>
                        </a:rPr>
                        <a:t>Sille, Nina, Sarah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0" dirty="0">
                          <a:solidFill>
                            <a:schemeClr val="bg1"/>
                          </a:solidFill>
                        </a:rPr>
                        <a:t>Annesofie, Sif, Oliva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717311"/>
                  </a:ext>
                </a:extLst>
              </a:tr>
              <a:tr h="606853">
                <a:tc>
                  <a:txBody>
                    <a:bodyPr/>
                    <a:lstStyle/>
                    <a:p>
                      <a:r>
                        <a:rPr lang="da-DK" dirty="0"/>
                        <a:t>Klara G, Nanna, Klara 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Emilie, Magnus, Sofie Helena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Clara, Johanna, Jonas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98974"/>
                  </a:ext>
                </a:extLst>
              </a:tr>
              <a:tr h="606853">
                <a:tc>
                  <a:txBody>
                    <a:bodyPr/>
                    <a:lstStyle/>
                    <a:p>
                      <a:r>
                        <a:rPr lang="da-DK" dirty="0"/>
                        <a:t>Nikolaj, Frederik, Liva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Karla E, Noah, Sofie Cecilie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Hans Christian, Sophia, Gustav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4930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E78A4F34-A8EC-4A3E-9FB8-A7E41D77A145}"/>
              </a:ext>
            </a:extLst>
          </p:cNvPr>
          <p:cNvSpPr txBox="1"/>
          <p:nvPr/>
        </p:nvSpPr>
        <p:spPr>
          <a:xfrm>
            <a:off x="757852" y="4805265"/>
            <a:ext cx="10676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Arbejd i grupperne med jeres case.</a:t>
            </a:r>
          </a:p>
          <a:p>
            <a:r>
              <a:rPr lang="da-DK" dirty="0"/>
              <a:t>Se handoutet ”Tre cases om kriminalitet”</a:t>
            </a:r>
          </a:p>
          <a:p>
            <a:r>
              <a:rPr lang="da-DK" dirty="0"/>
              <a:t>Skal præsenteres i matrixgrupper.</a:t>
            </a:r>
          </a:p>
          <a:p>
            <a:r>
              <a:rPr lang="da-DK" dirty="0"/>
              <a:t>Ved præsentationerne skal tilhørerne tage noter på handoutet til de andre gruppers oplæg.</a:t>
            </a:r>
          </a:p>
        </p:txBody>
      </p:sp>
    </p:spTree>
    <p:extLst>
      <p:ext uri="{BB962C8B-B14F-4D97-AF65-F5344CB8AC3E}">
        <p14:creationId xmlns:p14="http://schemas.microsoft.com/office/powerpoint/2010/main" val="295167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F07E2-6ABC-4841-856B-79AAAB75F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28213"/>
          </a:xfrm>
        </p:spPr>
        <p:txBody>
          <a:bodyPr/>
          <a:lstStyle/>
          <a:p>
            <a:r>
              <a:rPr lang="da-DK" dirty="0"/>
              <a:t>Tre cases om kriminalitet</a:t>
            </a:r>
            <a:br>
              <a:rPr lang="da-DK" dirty="0"/>
            </a:br>
            <a:r>
              <a:rPr lang="da-DK" dirty="0"/>
              <a:t>- </a:t>
            </a:r>
            <a:r>
              <a:rPr lang="da-DK" sz="2800" dirty="0"/>
              <a:t>Præsentationer</a:t>
            </a:r>
            <a:endParaRPr lang="da-DK" dirty="0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45F623CB-53D9-43E1-87A4-FB3CC6DAB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392280"/>
              </p:ext>
            </p:extLst>
          </p:nvPr>
        </p:nvGraphicFramePr>
        <p:xfrm>
          <a:off x="757852" y="2070307"/>
          <a:ext cx="10676295" cy="24274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58765">
                  <a:extLst>
                    <a:ext uri="{9D8B030D-6E8A-4147-A177-3AD203B41FA5}">
                      <a16:colId xmlns:a16="http://schemas.microsoft.com/office/drawing/2014/main" val="2443191851"/>
                    </a:ext>
                  </a:extLst>
                </a:gridCol>
                <a:gridCol w="3558765">
                  <a:extLst>
                    <a:ext uri="{9D8B030D-6E8A-4147-A177-3AD203B41FA5}">
                      <a16:colId xmlns:a16="http://schemas.microsoft.com/office/drawing/2014/main" val="4143052163"/>
                    </a:ext>
                  </a:extLst>
                </a:gridCol>
                <a:gridCol w="3558765">
                  <a:extLst>
                    <a:ext uri="{9D8B030D-6E8A-4147-A177-3AD203B41FA5}">
                      <a16:colId xmlns:a16="http://schemas.microsoft.com/office/drawing/2014/main" val="137529616"/>
                    </a:ext>
                  </a:extLst>
                </a:gridCol>
              </a:tblGrid>
              <a:tr h="606853">
                <a:tc>
                  <a:txBody>
                    <a:bodyPr/>
                    <a:lstStyle/>
                    <a:p>
                      <a:r>
                        <a:rPr lang="da-DK" dirty="0"/>
                        <a:t>Case 1: Brian Sandberg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Case 2: </a:t>
                      </a:r>
                      <a:r>
                        <a:rPr lang="da-DK" b="1" dirty="0"/>
                        <a:t>Haidar </a:t>
                      </a:r>
                      <a:r>
                        <a:rPr lang="da-DK" b="1" dirty="0" err="1"/>
                        <a:t>Ansari</a:t>
                      </a:r>
                      <a:endParaRPr lang="da-D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Case 3: Britta Nielsen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68533"/>
                  </a:ext>
                </a:extLst>
              </a:tr>
              <a:tr h="606853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717311"/>
                  </a:ext>
                </a:extLst>
              </a:tr>
              <a:tr h="606853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98974"/>
                  </a:ext>
                </a:extLst>
              </a:tr>
              <a:tr h="606853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4930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E78A4F34-A8EC-4A3E-9FB8-A7E41D77A145}"/>
              </a:ext>
            </a:extLst>
          </p:cNvPr>
          <p:cNvSpPr txBox="1"/>
          <p:nvPr/>
        </p:nvSpPr>
        <p:spPr>
          <a:xfrm>
            <a:off x="757852" y="4805265"/>
            <a:ext cx="106762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C000"/>
                </a:solidFill>
              </a:rPr>
              <a:t>Husk at I skal til noter på handoutet, når I er tilhører!</a:t>
            </a:r>
          </a:p>
          <a:p>
            <a:r>
              <a:rPr lang="da-DK" b="1" dirty="0">
                <a:solidFill>
                  <a:srgbClr val="FFC000"/>
                </a:solidFill>
              </a:rPr>
              <a:t>Stil meget gerne spørgsmål til oplægsholderne, hvis der er noget du ikke fik fat i.</a:t>
            </a:r>
          </a:p>
          <a:p>
            <a:endParaRPr lang="da-DK" b="1" dirty="0">
              <a:solidFill>
                <a:srgbClr val="FF0000"/>
              </a:solidFill>
            </a:endParaRPr>
          </a:p>
          <a:p>
            <a:r>
              <a:rPr lang="da-DK" b="1" dirty="0">
                <a:solidFill>
                  <a:srgbClr val="FF0000"/>
                </a:solidFill>
              </a:rPr>
              <a:t>Hvis jeres matrixgruppe er hurtigt færdig med præsentationerne, så prøv i fællesskab at diskutere, om nogle af de andre kriminalitetsteorier kan anvende til at forklare de tre cases?</a:t>
            </a:r>
          </a:p>
        </p:txBody>
      </p:sp>
    </p:spTree>
    <p:extLst>
      <p:ext uri="{BB962C8B-B14F-4D97-AF65-F5344CB8AC3E}">
        <p14:creationId xmlns:p14="http://schemas.microsoft.com/office/powerpoint/2010/main" val="364607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F07E2-6ABC-4841-856B-79AAAB75F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720199" cy="928213"/>
          </a:xfrm>
        </p:spPr>
        <p:txBody>
          <a:bodyPr/>
          <a:lstStyle/>
          <a:p>
            <a:r>
              <a:rPr lang="da-DK" sz="3600" dirty="0"/>
              <a:t>Kriminalitetsteorierne og faldet i kriminalitet</a:t>
            </a:r>
            <a:br>
              <a:rPr lang="da-DK" sz="3600" dirty="0"/>
            </a:br>
            <a:r>
              <a:rPr lang="da-DK" sz="2800" dirty="0"/>
              <a:t>- Kan kriminalitetsteorierne forklare, hvorfor der skete et markant fald i kriminalitet i 1990’erne?</a:t>
            </a:r>
            <a:endParaRPr lang="da-DK" sz="36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28F249C-7914-4EAE-B83E-258A25D285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071"/>
          <a:stretch/>
        </p:blipFill>
        <p:spPr>
          <a:xfrm>
            <a:off x="1849988" y="2822041"/>
            <a:ext cx="7825857" cy="3401477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52E829CF-54F3-4D32-B042-284A5D62FD59}"/>
              </a:ext>
            </a:extLst>
          </p:cNvPr>
          <p:cNvSpPr txBox="1"/>
          <p:nvPr/>
        </p:nvSpPr>
        <p:spPr>
          <a:xfrm>
            <a:off x="1810139" y="2209329"/>
            <a:ext cx="8531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Andel af fødselsårgangene 1988-1997 med dom efter straffeloven ved alderens 17 år, 2015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A693466F-6753-448D-AC77-080FFDEEF08A}"/>
              </a:ext>
            </a:extLst>
          </p:cNvPr>
          <p:cNvSpPr txBox="1"/>
          <p:nvPr/>
        </p:nvSpPr>
        <p:spPr>
          <a:xfrm>
            <a:off x="1849988" y="6251393"/>
            <a:ext cx="4570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/>
              <a:t>”Fra drengestreger </a:t>
            </a:r>
            <a:r>
              <a:rPr lang="da-DK" sz="1400"/>
              <a:t>til bandekriminalitet” 2017, </a:t>
            </a:r>
            <a:r>
              <a:rPr lang="da-DK" sz="1400" dirty="0"/>
              <a:t>s. 19</a:t>
            </a:r>
          </a:p>
        </p:txBody>
      </p:sp>
    </p:spTree>
    <p:extLst>
      <p:ext uri="{BB962C8B-B14F-4D97-AF65-F5344CB8AC3E}">
        <p14:creationId xmlns:p14="http://schemas.microsoft.com/office/powerpoint/2010/main" val="3336378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225</TotalTime>
  <Words>446</Words>
  <Application>Microsoft Macintosh PowerPoint</Application>
  <PresentationFormat>Widescreen</PresentationFormat>
  <Paragraphs>48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Ion</vt:lpstr>
      <vt:lpstr>Cases om kriminalitet - Hvorfor begår nogle mennesker kriminalitet</vt:lpstr>
      <vt:lpstr>Repetition af kriminalitetteorierne - Hvorfor begår nogle mennesker kriminalitet</vt:lpstr>
      <vt:lpstr>Tre cases om kriminalitet - Matrixgruppearbejde</vt:lpstr>
      <vt:lpstr>Tre cases om kriminalitet - Præsentationer</vt:lpstr>
      <vt:lpstr>Kriminalitetsteorierne og faldet i kriminalitet - Kan kriminalitetsteorierne forklare, hvorfor der skete et markant fald i kriminalitet i 1990’erne?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Kriminalitetsteori - Hvorfor begår folk kriminalitet</dc:title>
  <dc:creator>Lærer PC</dc:creator>
  <cp:lastModifiedBy>Mads Malthe Rifbjerg Søvndal</cp:lastModifiedBy>
  <cp:revision>32</cp:revision>
  <dcterms:created xsi:type="dcterms:W3CDTF">2022-09-14T09:04:04Z</dcterms:created>
  <dcterms:modified xsi:type="dcterms:W3CDTF">2023-02-08T14:08:41Z</dcterms:modified>
</cp:coreProperties>
</file>