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74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3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1C91-3597-8645-AD93-EDF039B3D903}" type="datetimeFigureOut">
              <a:rPr lang="da-DK" smtClean="0"/>
              <a:t>23.01.2023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73031-EC0F-4348-A98A-7DF641CC8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6741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1C91-3597-8645-AD93-EDF039B3D903}" type="datetimeFigureOut">
              <a:rPr lang="da-DK" smtClean="0"/>
              <a:t>23.01.2023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73031-EC0F-4348-A98A-7DF641CC8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848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1C91-3597-8645-AD93-EDF039B3D903}" type="datetimeFigureOut">
              <a:rPr lang="da-DK" smtClean="0"/>
              <a:t>23.01.2023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73031-EC0F-4348-A98A-7DF641CC8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7786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1C91-3597-8645-AD93-EDF039B3D903}" type="datetimeFigureOut">
              <a:rPr lang="da-DK" smtClean="0"/>
              <a:t>23.01.2023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73031-EC0F-4348-A98A-7DF641CC8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3659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1C91-3597-8645-AD93-EDF039B3D903}" type="datetimeFigureOut">
              <a:rPr lang="da-DK" smtClean="0"/>
              <a:t>23.01.2023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73031-EC0F-4348-A98A-7DF641CC8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1288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1C91-3597-8645-AD93-EDF039B3D903}" type="datetimeFigureOut">
              <a:rPr lang="da-DK" smtClean="0"/>
              <a:t>23.01.2023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73031-EC0F-4348-A98A-7DF641CC8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8253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1C91-3597-8645-AD93-EDF039B3D903}" type="datetimeFigureOut">
              <a:rPr lang="da-DK" smtClean="0"/>
              <a:t>23.01.2023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73031-EC0F-4348-A98A-7DF641CC8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3319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1C91-3597-8645-AD93-EDF039B3D903}" type="datetimeFigureOut">
              <a:rPr lang="da-DK" smtClean="0"/>
              <a:t>23.01.2023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73031-EC0F-4348-A98A-7DF641CC8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9729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1C91-3597-8645-AD93-EDF039B3D903}" type="datetimeFigureOut">
              <a:rPr lang="da-DK" smtClean="0"/>
              <a:t>23.01.2023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73031-EC0F-4348-A98A-7DF641CC8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7716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1C91-3597-8645-AD93-EDF039B3D903}" type="datetimeFigureOut">
              <a:rPr lang="da-DK" smtClean="0"/>
              <a:t>23.01.2023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73031-EC0F-4348-A98A-7DF641CC8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3831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1C91-3597-8645-AD93-EDF039B3D903}" type="datetimeFigureOut">
              <a:rPr lang="da-DK" smtClean="0"/>
              <a:t>23.01.2023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73031-EC0F-4348-A98A-7DF641CC8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779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81C91-3597-8645-AD93-EDF039B3D903}" type="datetimeFigureOut">
              <a:rPr lang="da-DK" smtClean="0"/>
              <a:t>23.01.2023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73031-EC0F-4348-A98A-7DF641CC8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7594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230271" y="3794336"/>
            <a:ext cx="5242259" cy="1922251"/>
          </a:xfrm>
        </p:spPr>
        <p:txBody>
          <a:bodyPr anchor="t">
            <a:normAutofit/>
          </a:bodyPr>
          <a:lstStyle/>
          <a:p>
            <a:pPr algn="l"/>
            <a:r>
              <a:rPr lang="da-DK" sz="4800" b="1"/>
              <a:t>Da Danmark blev et enevældigt land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6230271" y="2793291"/>
            <a:ext cx="5161606" cy="972180"/>
          </a:xfrm>
        </p:spPr>
        <p:txBody>
          <a:bodyPr anchor="b">
            <a:normAutofit/>
          </a:bodyPr>
          <a:lstStyle/>
          <a:p>
            <a:pPr algn="l"/>
            <a:endParaRPr lang="da-DK" sz="20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0B21A5C-062F-46C2-8389-53D40F46A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483466"/>
            <a:ext cx="5549037" cy="6374535"/>
          </a:xfrm>
          <a:custGeom>
            <a:avLst/>
            <a:gdLst>
              <a:gd name="connsiteX0" fmla="*/ 2203019 w 5549037"/>
              <a:gd name="connsiteY0" fmla="*/ 0 h 6374535"/>
              <a:gd name="connsiteX1" fmla="*/ 5549037 w 5549037"/>
              <a:gd name="connsiteY1" fmla="*/ 3346018 h 6374535"/>
              <a:gd name="connsiteX2" fmla="*/ 3797930 w 5549037"/>
              <a:gd name="connsiteY2" fmla="*/ 6288190 h 6374535"/>
              <a:gd name="connsiteX3" fmla="*/ 3618689 w 5549037"/>
              <a:gd name="connsiteY3" fmla="*/ 6374535 h 6374535"/>
              <a:gd name="connsiteX4" fmla="*/ 779546 w 5549037"/>
              <a:gd name="connsiteY4" fmla="*/ 6374535 h 6374535"/>
              <a:gd name="connsiteX5" fmla="*/ 537516 w 5549037"/>
              <a:gd name="connsiteY5" fmla="*/ 6248727 h 6374535"/>
              <a:gd name="connsiteX6" fmla="*/ 74641 w 5549037"/>
              <a:gd name="connsiteY6" fmla="*/ 5927968 h 6374535"/>
              <a:gd name="connsiteX7" fmla="*/ 0 w 5549037"/>
              <a:gd name="connsiteY7" fmla="*/ 5860130 h 6374535"/>
              <a:gd name="connsiteX8" fmla="*/ 0 w 5549037"/>
              <a:gd name="connsiteY8" fmla="*/ 831906 h 6374535"/>
              <a:gd name="connsiteX9" fmla="*/ 74641 w 5549037"/>
              <a:gd name="connsiteY9" fmla="*/ 764068 h 6374535"/>
              <a:gd name="connsiteX10" fmla="*/ 2203019 w 5549037"/>
              <a:gd name="connsiteY10" fmla="*/ 0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549037" h="6374535">
                <a:moveTo>
                  <a:pt x="2203019" y="0"/>
                </a:moveTo>
                <a:cubicBezTo>
                  <a:pt x="4050974" y="0"/>
                  <a:pt x="5549037" y="1498063"/>
                  <a:pt x="5549037" y="3346018"/>
                </a:cubicBezTo>
                <a:cubicBezTo>
                  <a:pt x="5549037" y="4616487"/>
                  <a:pt x="4840968" y="5721578"/>
                  <a:pt x="3797930" y="6288190"/>
                </a:cubicBezTo>
                <a:lnTo>
                  <a:pt x="3618689" y="6374535"/>
                </a:lnTo>
                <a:lnTo>
                  <a:pt x="779546" y="6374535"/>
                </a:lnTo>
                <a:lnTo>
                  <a:pt x="537516" y="6248727"/>
                </a:lnTo>
                <a:cubicBezTo>
                  <a:pt x="374031" y="6154721"/>
                  <a:pt x="219238" y="6047301"/>
                  <a:pt x="74641" y="5927968"/>
                </a:cubicBezTo>
                <a:lnTo>
                  <a:pt x="0" y="5860130"/>
                </a:lnTo>
                <a:lnTo>
                  <a:pt x="0" y="831906"/>
                </a:lnTo>
                <a:lnTo>
                  <a:pt x="74641" y="764068"/>
                </a:lnTo>
                <a:cubicBezTo>
                  <a:pt x="653030" y="286739"/>
                  <a:pt x="1394539" y="0"/>
                  <a:pt x="220301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2"/>
          <a:srcRect b="5575"/>
          <a:stretch/>
        </p:blipFill>
        <p:spPr>
          <a:xfrm>
            <a:off x="1" y="647373"/>
            <a:ext cx="5385130" cy="6210629"/>
          </a:xfrm>
          <a:custGeom>
            <a:avLst/>
            <a:gdLst/>
            <a:ahLst/>
            <a:cxnLst/>
            <a:rect l="l" t="t" r="r" b="b"/>
            <a:pathLst>
              <a:path w="5385130" h="6210629">
                <a:moveTo>
                  <a:pt x="2203018" y="0"/>
                </a:moveTo>
                <a:cubicBezTo>
                  <a:pt x="3960450" y="0"/>
                  <a:pt x="5385130" y="1424680"/>
                  <a:pt x="5385130" y="3182112"/>
                </a:cubicBezTo>
                <a:cubicBezTo>
                  <a:pt x="5385130" y="4500186"/>
                  <a:pt x="4583748" y="5631087"/>
                  <a:pt x="3441640" y="6114158"/>
                </a:cubicBezTo>
                <a:lnTo>
                  <a:pt x="3178061" y="6210629"/>
                </a:lnTo>
                <a:lnTo>
                  <a:pt x="1233206" y="6210629"/>
                </a:lnTo>
                <a:lnTo>
                  <a:pt x="1108901" y="6171135"/>
                </a:lnTo>
                <a:cubicBezTo>
                  <a:pt x="767738" y="6046219"/>
                  <a:pt x="453928" y="5864559"/>
                  <a:pt x="178899" y="5637585"/>
                </a:cubicBezTo>
                <a:lnTo>
                  <a:pt x="0" y="5474990"/>
                </a:lnTo>
                <a:lnTo>
                  <a:pt x="0" y="889234"/>
                </a:lnTo>
                <a:lnTo>
                  <a:pt x="178899" y="726640"/>
                </a:lnTo>
                <a:cubicBezTo>
                  <a:pt x="728956" y="272693"/>
                  <a:pt x="1434142" y="0"/>
                  <a:pt x="2203018" y="0"/>
                </a:cubicBezTo>
                <a:close/>
              </a:path>
            </a:pathLst>
          </a:cu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A177BCC-4208-4795-8572-4D623BA1E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33763" y="1"/>
            <a:ext cx="4480560" cy="2513993"/>
          </a:xfrm>
          <a:custGeom>
            <a:avLst/>
            <a:gdLst>
              <a:gd name="connsiteX0" fmla="*/ 18382 w 4480560"/>
              <a:gd name="connsiteY0" fmla="*/ 0 h 2513993"/>
              <a:gd name="connsiteX1" fmla="*/ 4462178 w 4480560"/>
              <a:gd name="connsiteY1" fmla="*/ 0 h 2513993"/>
              <a:gd name="connsiteX2" fmla="*/ 4468994 w 4480560"/>
              <a:gd name="connsiteY2" fmla="*/ 44657 h 2513993"/>
              <a:gd name="connsiteX3" fmla="*/ 4480560 w 4480560"/>
              <a:gd name="connsiteY3" fmla="*/ 273713 h 2513993"/>
              <a:gd name="connsiteX4" fmla="*/ 2240280 w 4480560"/>
              <a:gd name="connsiteY4" fmla="*/ 2513993 h 2513993"/>
              <a:gd name="connsiteX5" fmla="*/ 0 w 4480560"/>
              <a:gd name="connsiteY5" fmla="*/ 273713 h 2513993"/>
              <a:gd name="connsiteX6" fmla="*/ 11567 w 4480560"/>
              <a:gd name="connsiteY6" fmla="*/ 44657 h 2513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80560" h="2513993">
                <a:moveTo>
                  <a:pt x="18382" y="0"/>
                </a:moveTo>
                <a:lnTo>
                  <a:pt x="4462178" y="0"/>
                </a:lnTo>
                <a:lnTo>
                  <a:pt x="4468994" y="44657"/>
                </a:lnTo>
                <a:cubicBezTo>
                  <a:pt x="4476642" y="119969"/>
                  <a:pt x="4480560" y="196384"/>
                  <a:pt x="4480560" y="273713"/>
                </a:cubicBezTo>
                <a:cubicBezTo>
                  <a:pt x="4480560" y="1510985"/>
                  <a:pt x="3477552" y="2513993"/>
                  <a:pt x="2240280" y="2513993"/>
                </a:cubicBezTo>
                <a:cubicBezTo>
                  <a:pt x="1003008" y="2513993"/>
                  <a:pt x="0" y="1510985"/>
                  <a:pt x="0" y="273713"/>
                </a:cubicBezTo>
                <a:cubicBezTo>
                  <a:pt x="0" y="196384"/>
                  <a:pt x="3918" y="119969"/>
                  <a:pt x="11567" y="4465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8" r="251" b="2"/>
          <a:stretch/>
        </p:blipFill>
        <p:spPr>
          <a:xfrm>
            <a:off x="5398355" y="1"/>
            <a:ext cx="4151376" cy="2349401"/>
          </a:xfrm>
          <a:custGeom>
            <a:avLst/>
            <a:gdLst/>
            <a:ahLst/>
            <a:cxnLst/>
            <a:rect l="l" t="t" r="r" b="b"/>
            <a:pathLst>
              <a:path w="4151376" h="2349401">
                <a:moveTo>
                  <a:pt x="20101" y="0"/>
                </a:moveTo>
                <a:lnTo>
                  <a:pt x="4131276" y="0"/>
                </a:lnTo>
                <a:lnTo>
                  <a:pt x="4140659" y="61486"/>
                </a:lnTo>
                <a:cubicBezTo>
                  <a:pt x="4147746" y="131265"/>
                  <a:pt x="4151376" y="202065"/>
                  <a:pt x="4151376" y="273713"/>
                </a:cubicBezTo>
                <a:cubicBezTo>
                  <a:pt x="4151376" y="1420084"/>
                  <a:pt x="3222059" y="2349401"/>
                  <a:pt x="2075688" y="2349401"/>
                </a:cubicBezTo>
                <a:cubicBezTo>
                  <a:pt x="929317" y="2349401"/>
                  <a:pt x="0" y="1420084"/>
                  <a:pt x="0" y="273713"/>
                </a:cubicBezTo>
                <a:cubicBezTo>
                  <a:pt x="0" y="202065"/>
                  <a:pt x="3630" y="131265"/>
                  <a:pt x="10717" y="6148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351928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0902" y="513723"/>
            <a:ext cx="3987160" cy="5980739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224" y="481606"/>
            <a:ext cx="6277339" cy="588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443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960" y="0"/>
            <a:ext cx="107840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667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423754" cy="2594643"/>
          </a:xfrm>
        </p:spPr>
        <p:txBody>
          <a:bodyPr/>
          <a:lstStyle/>
          <a:p>
            <a:r>
              <a:rPr lang="da-DK" dirty="0"/>
              <a:t>Danmark efter 1658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 rot="845229">
            <a:off x="1223267" y="3290442"/>
            <a:ext cx="3156284" cy="3554079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Hvad er der egentligt sket med hensyn til Danmarks geografiske udstrækning?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954" y="0"/>
            <a:ext cx="4555671" cy="6858000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9965936" y="3142711"/>
            <a:ext cx="22260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Rød = DK</a:t>
            </a:r>
          </a:p>
          <a:p>
            <a:endParaRPr lang="da-DK" dirty="0">
              <a:solidFill>
                <a:srgbClr val="FF0000"/>
              </a:solidFill>
            </a:endParaRPr>
          </a:p>
          <a:p>
            <a:r>
              <a:rPr lang="da-DK" dirty="0">
                <a:solidFill>
                  <a:schemeClr val="accent4"/>
                </a:solidFill>
              </a:rPr>
              <a:t>Gul = Sverige</a:t>
            </a:r>
          </a:p>
          <a:p>
            <a:endParaRPr lang="da-DK" dirty="0">
              <a:solidFill>
                <a:schemeClr val="accent4"/>
              </a:solidFill>
            </a:endParaRPr>
          </a:p>
          <a:p>
            <a:r>
              <a:rPr lang="da-DK" dirty="0">
                <a:solidFill>
                  <a:srgbClr val="00B050"/>
                </a:solidFill>
              </a:rPr>
              <a:t>Grøn = Kortvarigt svenske men blev dansk igen i 1660</a:t>
            </a:r>
          </a:p>
        </p:txBody>
      </p:sp>
    </p:spTree>
    <p:extLst>
      <p:ext uri="{BB962C8B-B14F-4D97-AF65-F5344CB8AC3E}">
        <p14:creationId xmlns:p14="http://schemas.microsoft.com/office/powerpoint/2010/main" val="1992333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2020273">
            <a:off x="8234287" y="834954"/>
            <a:ext cx="3874576" cy="1472339"/>
          </a:xfrm>
        </p:spPr>
        <p:txBody>
          <a:bodyPr>
            <a:normAutofit/>
          </a:bodyPr>
          <a:lstStyle/>
          <a:p>
            <a:r>
              <a:rPr lang="da-DK" sz="2000" dirty="0"/>
              <a:t>Hvem var de fire stænder og hvilket syn havde de på indførelse </a:t>
            </a:r>
            <a:r>
              <a:rPr lang="da-DK" sz="2000"/>
              <a:t>af enevælde i år 1660?</a:t>
            </a:r>
            <a:endParaRPr lang="da-DK" sz="2000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402614">
            <a:off x="4350720" y="214266"/>
            <a:ext cx="3597738" cy="3679001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507" y="4043359"/>
            <a:ext cx="5080000" cy="2565400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24999">
            <a:off x="218266" y="522833"/>
            <a:ext cx="2798259" cy="2798259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4509" y="3118781"/>
            <a:ext cx="4125199" cy="348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956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Nu går vi i kilderne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3811" y="0"/>
            <a:ext cx="4201778" cy="6302668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732" y="1690688"/>
            <a:ext cx="6136106" cy="4090737"/>
          </a:xfrm>
          <a:prstGeom prst="rect">
            <a:avLst/>
          </a:prstGeom>
        </p:spPr>
      </p:pic>
      <p:sp>
        <p:nvSpPr>
          <p:cNvPr id="6" name="Tekstfelt 5"/>
          <p:cNvSpPr txBox="1"/>
          <p:nvPr/>
        </p:nvSpPr>
        <p:spPr>
          <a:xfrm>
            <a:off x="1721604" y="5781425"/>
            <a:ext cx="2694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Frederik 3’s Kongelov 1665</a:t>
            </a:r>
          </a:p>
        </p:txBody>
      </p:sp>
      <p:sp>
        <p:nvSpPr>
          <p:cNvPr id="7" name="Tekstfelt 6"/>
          <p:cNvSpPr txBox="1"/>
          <p:nvPr/>
        </p:nvSpPr>
        <p:spPr>
          <a:xfrm>
            <a:off x="7687159" y="6317042"/>
            <a:ext cx="3124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Frederik </a:t>
            </a:r>
            <a:r>
              <a:rPr lang="da-DK"/>
              <a:t>3’s håndfæstning 1648</a:t>
            </a:r>
          </a:p>
        </p:txBody>
      </p:sp>
    </p:spTree>
    <p:extLst>
      <p:ext uri="{BB962C8B-B14F-4D97-AF65-F5344CB8AC3E}">
        <p14:creationId xmlns:p14="http://schemas.microsoft.com/office/powerpoint/2010/main" val="1151455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800" b="1" dirty="0">
                <a:solidFill>
                  <a:srgbClr val="00B050"/>
                </a:solidFill>
              </a:rPr>
              <a:t>Sammenligning af to kilder: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17430" y="2860795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da-DK" dirty="0"/>
              <a:t>Hvem er kildens afsender og modtager?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da-DK" dirty="0"/>
              <a:t>Hvem skal ifølge kilden have mest politisk magt?</a:t>
            </a:r>
            <a:endParaRPr lang="da-DK" sz="1600" dirty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da-DK" dirty="0"/>
              <a:t>Hvordan finder man en ny konge, når den gamle dør?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da-DK" dirty="0"/>
              <a:t>Hvem beslutter, at DK skulle gå i krig?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da-DK" dirty="0"/>
              <a:t>Husk gode noter + citater til besvarelse af de fire spørgsmål</a:t>
            </a:r>
            <a:r>
              <a:rPr lang="da-DK" dirty="0">
                <a:sym typeface="Wingdings" pitchFamily="2" charset="2"/>
              </a:rPr>
              <a:t></a:t>
            </a:r>
            <a:endParaRPr lang="da-DK" dirty="0"/>
          </a:p>
        </p:txBody>
      </p:sp>
      <p:sp>
        <p:nvSpPr>
          <p:cNvPr id="4" name="Tekstfelt 3"/>
          <p:cNvSpPr txBox="1"/>
          <p:nvPr/>
        </p:nvSpPr>
        <p:spPr>
          <a:xfrm>
            <a:off x="838201" y="1552755"/>
            <a:ext cx="103832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Frederik 3 regerede </a:t>
            </a:r>
            <a:r>
              <a:rPr lang="mr-IN" sz="2400" dirty="0"/>
              <a:t>–</a:t>
            </a:r>
            <a:r>
              <a:rPr lang="da-DK" sz="2400" dirty="0"/>
              <a:t> som I allerede ved - Danmark både før og efter enevældens indførelse. I får nu to og to udleveret et uddrag fra enten hans håndfæstning fra 1648 eller Kongeloven fra 1665 og skal besvare følgende (med citater):</a:t>
            </a:r>
          </a:p>
        </p:txBody>
      </p:sp>
    </p:spTree>
    <p:extLst>
      <p:ext uri="{BB962C8B-B14F-4D97-AF65-F5344CB8AC3E}">
        <p14:creationId xmlns:p14="http://schemas.microsoft.com/office/powerpoint/2010/main" val="1291981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6788" y="531629"/>
            <a:ext cx="5157565" cy="5890436"/>
          </a:xfrm>
        </p:spPr>
        <p:txBody>
          <a:bodyPr>
            <a:normAutofit/>
          </a:bodyPr>
          <a:lstStyle/>
          <a:p>
            <a:r>
              <a:rPr lang="da-DK" dirty="0"/>
              <a:t>Nu skal I mødes med en anden gruppe og kort fremlægge jeres svar og samtidigt bliver et par grupper udvalgt til at skrive </a:t>
            </a:r>
            <a:r>
              <a:rPr lang="da-DK"/>
              <a:t>deres svar op på tavlen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57250" y="3929063"/>
            <a:ext cx="10496550" cy="2247900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2434" y="1626380"/>
            <a:ext cx="4933507" cy="370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471189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746</TotalTime>
  <Words>195</Words>
  <Application>Microsoft Macintosh PowerPoint</Application>
  <PresentationFormat>Widescreen</PresentationFormat>
  <Paragraphs>20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Kontortema</vt:lpstr>
      <vt:lpstr>Da Danmark blev et enevældigt land</vt:lpstr>
      <vt:lpstr>PowerPoint-præsentation</vt:lpstr>
      <vt:lpstr>PowerPoint-præsentation</vt:lpstr>
      <vt:lpstr>Danmark efter 1658</vt:lpstr>
      <vt:lpstr>Hvem var de fire stænder og hvilket syn havde de på indførelse af enevælde i år 1660?</vt:lpstr>
      <vt:lpstr>Nu går vi i kilderne</vt:lpstr>
      <vt:lpstr>Sammenligning af to kilder:</vt:lpstr>
      <vt:lpstr>Nu skal I mødes med en anden gruppe og kort fremlægge jeres svar og samtidigt bliver et par grupper udvalgt til at skrive deres svar op på tavlen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 Danmark blev et enevældigt land</dc:title>
  <dc:creator>Esben Lindgren Krogsgaard</dc:creator>
  <cp:lastModifiedBy>Esben Lindgren Krogsgaard</cp:lastModifiedBy>
  <cp:revision>13</cp:revision>
  <dcterms:created xsi:type="dcterms:W3CDTF">2019-02-07T20:15:57Z</dcterms:created>
  <dcterms:modified xsi:type="dcterms:W3CDTF">2023-01-23T19:27:57Z</dcterms:modified>
</cp:coreProperties>
</file>