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2" r:id="rId3"/>
    <p:sldId id="264" r:id="rId4"/>
    <p:sldId id="263" r:id="rId5"/>
    <p:sldId id="265" r:id="rId6"/>
    <p:sldId id="259" r:id="rId7"/>
    <p:sldId id="266" r:id="rId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llemlayout 2 - Marker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llemlayout 2 - Markering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llemlayout 2 - Markering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48"/>
  </p:normalViewPr>
  <p:slideViewPr>
    <p:cSldViewPr snapToGrid="0">
      <p:cViewPr varScale="1">
        <p:scale>
          <a:sx n="117" d="100"/>
          <a:sy n="117" d="100"/>
        </p:scale>
        <p:origin x="360"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da-DK"/>
              <a:t>Klik for at redigere titeltypografien i masteren</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a-DK"/>
              <a:t>Klik for at redigere undertiteltypografien i masteren</a:t>
            </a:r>
            <a:endParaRPr lang="en-US" dirty="0"/>
          </a:p>
        </p:txBody>
      </p:sp>
      <p:sp>
        <p:nvSpPr>
          <p:cNvPr id="4" name="Date Placeholder 3"/>
          <p:cNvSpPr>
            <a:spLocks noGrp="1"/>
          </p:cNvSpPr>
          <p:nvPr>
            <p:ph type="dt" sz="half" idx="10"/>
          </p:nvPr>
        </p:nvSpPr>
        <p:spPr/>
        <p:txBody>
          <a:bodyPr/>
          <a:lstStyle/>
          <a:p>
            <a:fld id="{249FEA89-AC6B-4BBD-A191-289B1957B028}" type="datetimeFigureOut">
              <a:rPr lang="da-DK" smtClean="0"/>
              <a:t>08.02.2023</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36C500C3-AD89-4658-9959-F5B0076511E1}" type="slidenum">
              <a:rPr lang="da-DK" smtClean="0"/>
              <a:t>‹nr.›</a:t>
            </a:fld>
            <a:endParaRPr lang="da-DK"/>
          </a:p>
        </p:txBody>
      </p:sp>
    </p:spTree>
    <p:extLst>
      <p:ext uri="{BB962C8B-B14F-4D97-AF65-F5344CB8AC3E}">
        <p14:creationId xmlns:p14="http://schemas.microsoft.com/office/powerpoint/2010/main" val="40626346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Content Placeholder 2"/>
          <p:cNvSpPr>
            <a:spLocks noGrp="1"/>
          </p:cNvSpPr>
          <p:nvPr>
            <p:ph idx="1"/>
          </p:nvPr>
        </p:nvSpPr>
        <p:spPr/>
        <p:txBody>
          <a:body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7" name="Date Placeholder 3"/>
          <p:cNvSpPr>
            <a:spLocks noGrp="1"/>
          </p:cNvSpPr>
          <p:nvPr>
            <p:ph type="dt" sz="half" idx="10"/>
          </p:nvPr>
        </p:nvSpPr>
        <p:spPr/>
        <p:txBody>
          <a:bodyPr/>
          <a:lstStyle/>
          <a:p>
            <a:fld id="{249FEA89-AC6B-4BBD-A191-289B1957B028}" type="datetimeFigureOut">
              <a:rPr lang="da-DK" smtClean="0"/>
              <a:t>08.02.2023</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36C500C3-AD89-4658-9959-F5B0076511E1}" type="slidenum">
              <a:rPr lang="da-DK" smtClean="0"/>
              <a:t>‹nr.›</a:t>
            </a:fld>
            <a:endParaRPr lang="da-DK"/>
          </a:p>
        </p:txBody>
      </p:sp>
    </p:spTree>
    <p:extLst>
      <p:ext uri="{BB962C8B-B14F-4D97-AF65-F5344CB8AC3E}">
        <p14:creationId xmlns:p14="http://schemas.microsoft.com/office/powerpoint/2010/main" val="4095901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da-DK"/>
              <a:t>Klik for at redigere titeltypografien i masteren</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a-DK"/>
              <a:t>Rediger teksttypografien i masteren</a:t>
            </a:r>
          </a:p>
        </p:txBody>
      </p:sp>
      <p:sp>
        <p:nvSpPr>
          <p:cNvPr id="4" name="Date Placeholder 3"/>
          <p:cNvSpPr>
            <a:spLocks noGrp="1"/>
          </p:cNvSpPr>
          <p:nvPr>
            <p:ph type="dt" sz="half" idx="10"/>
          </p:nvPr>
        </p:nvSpPr>
        <p:spPr/>
        <p:txBody>
          <a:bodyPr/>
          <a:lstStyle/>
          <a:p>
            <a:fld id="{249FEA89-AC6B-4BBD-A191-289B1957B028}" type="datetimeFigureOut">
              <a:rPr lang="da-DK" smtClean="0"/>
              <a:t>08.02.2023</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36C500C3-AD89-4658-9959-F5B0076511E1}" type="slidenum">
              <a:rPr lang="da-DK" smtClean="0"/>
              <a:t>‹nr.›</a:t>
            </a:fld>
            <a:endParaRPr lang="da-DK"/>
          </a:p>
        </p:txBody>
      </p:sp>
    </p:spTree>
    <p:extLst>
      <p:ext uri="{BB962C8B-B14F-4D97-AF65-F5344CB8AC3E}">
        <p14:creationId xmlns:p14="http://schemas.microsoft.com/office/powerpoint/2010/main" val="38625398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5" name="Date Placeholder 4"/>
          <p:cNvSpPr>
            <a:spLocks noGrp="1"/>
          </p:cNvSpPr>
          <p:nvPr>
            <p:ph type="dt" sz="half" idx="10"/>
          </p:nvPr>
        </p:nvSpPr>
        <p:spPr/>
        <p:txBody>
          <a:bodyPr/>
          <a:lstStyle/>
          <a:p>
            <a:fld id="{249FEA89-AC6B-4BBD-A191-289B1957B028}" type="datetimeFigureOut">
              <a:rPr lang="da-DK" smtClean="0"/>
              <a:t>08.02.2023</a:t>
            </a:fld>
            <a:endParaRPr lang="da-DK"/>
          </a:p>
        </p:txBody>
      </p:sp>
      <p:sp>
        <p:nvSpPr>
          <p:cNvPr id="6" name="Footer Placeholder 5"/>
          <p:cNvSpPr>
            <a:spLocks noGrp="1"/>
          </p:cNvSpPr>
          <p:nvPr>
            <p:ph type="ftr" sz="quarter" idx="11"/>
          </p:nvPr>
        </p:nvSpPr>
        <p:spPr/>
        <p:txBody>
          <a:bodyPr/>
          <a:lstStyle/>
          <a:p>
            <a:endParaRPr lang="da-DK"/>
          </a:p>
        </p:txBody>
      </p:sp>
      <p:sp>
        <p:nvSpPr>
          <p:cNvPr id="7" name="Slide Number Placeholder 6"/>
          <p:cNvSpPr>
            <a:spLocks noGrp="1"/>
          </p:cNvSpPr>
          <p:nvPr>
            <p:ph type="sldNum" sz="quarter" idx="12"/>
          </p:nvPr>
        </p:nvSpPr>
        <p:spPr/>
        <p:txBody>
          <a:bodyPr/>
          <a:lstStyle/>
          <a:p>
            <a:fld id="{36C500C3-AD89-4658-9959-F5B0076511E1}" type="slidenum">
              <a:rPr lang="da-DK" smtClean="0"/>
              <a:t>‹nr.›</a:t>
            </a:fld>
            <a:endParaRPr lang="da-DK"/>
          </a:p>
        </p:txBody>
      </p:sp>
    </p:spTree>
    <p:extLst>
      <p:ext uri="{BB962C8B-B14F-4D97-AF65-F5344CB8AC3E}">
        <p14:creationId xmlns:p14="http://schemas.microsoft.com/office/powerpoint/2010/main" val="3755784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da-DK"/>
              <a:t>Klik for at redigere titeltypografien i masteren</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Rediger teksttypografien i masteren</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Rediger teksttypografien i masteren</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7" name="Date Placeholder 6"/>
          <p:cNvSpPr>
            <a:spLocks noGrp="1"/>
          </p:cNvSpPr>
          <p:nvPr>
            <p:ph type="dt" sz="half" idx="10"/>
          </p:nvPr>
        </p:nvSpPr>
        <p:spPr/>
        <p:txBody>
          <a:bodyPr/>
          <a:lstStyle/>
          <a:p>
            <a:fld id="{249FEA89-AC6B-4BBD-A191-289B1957B028}" type="datetimeFigureOut">
              <a:rPr lang="da-DK" smtClean="0"/>
              <a:t>08.02.2023</a:t>
            </a:fld>
            <a:endParaRPr lang="da-DK"/>
          </a:p>
        </p:txBody>
      </p:sp>
      <p:sp>
        <p:nvSpPr>
          <p:cNvPr id="8" name="Footer Placeholder 7"/>
          <p:cNvSpPr>
            <a:spLocks noGrp="1"/>
          </p:cNvSpPr>
          <p:nvPr>
            <p:ph type="ftr" sz="quarter" idx="11"/>
          </p:nvPr>
        </p:nvSpPr>
        <p:spPr/>
        <p:txBody>
          <a:bodyPr/>
          <a:lstStyle/>
          <a:p>
            <a:endParaRPr lang="da-DK"/>
          </a:p>
        </p:txBody>
      </p:sp>
      <p:sp>
        <p:nvSpPr>
          <p:cNvPr id="9" name="Slide Number Placeholder 8"/>
          <p:cNvSpPr>
            <a:spLocks noGrp="1"/>
          </p:cNvSpPr>
          <p:nvPr>
            <p:ph type="sldNum" sz="quarter" idx="12"/>
          </p:nvPr>
        </p:nvSpPr>
        <p:spPr/>
        <p:txBody>
          <a:bodyPr/>
          <a:lstStyle/>
          <a:p>
            <a:fld id="{36C500C3-AD89-4658-9959-F5B0076511E1}" type="slidenum">
              <a:rPr lang="da-DK" smtClean="0"/>
              <a:t>‹nr.›</a:t>
            </a:fld>
            <a:endParaRPr lang="da-DK"/>
          </a:p>
        </p:txBody>
      </p:sp>
    </p:spTree>
    <p:extLst>
      <p:ext uri="{BB962C8B-B14F-4D97-AF65-F5344CB8AC3E}">
        <p14:creationId xmlns:p14="http://schemas.microsoft.com/office/powerpoint/2010/main" val="24964435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7" name="Date Placeholder 2"/>
          <p:cNvSpPr>
            <a:spLocks noGrp="1"/>
          </p:cNvSpPr>
          <p:nvPr>
            <p:ph type="dt" sz="half" idx="10"/>
          </p:nvPr>
        </p:nvSpPr>
        <p:spPr/>
        <p:txBody>
          <a:bodyPr/>
          <a:lstStyle/>
          <a:p>
            <a:fld id="{249FEA89-AC6B-4BBD-A191-289B1957B028}" type="datetimeFigureOut">
              <a:rPr lang="da-DK" smtClean="0"/>
              <a:t>08.02.2023</a:t>
            </a:fld>
            <a:endParaRPr lang="da-DK"/>
          </a:p>
        </p:txBody>
      </p:sp>
      <p:sp>
        <p:nvSpPr>
          <p:cNvPr id="5" name="Footer Placeholder 3"/>
          <p:cNvSpPr>
            <a:spLocks noGrp="1"/>
          </p:cNvSpPr>
          <p:nvPr>
            <p:ph type="ftr" sz="quarter" idx="11"/>
          </p:nvPr>
        </p:nvSpPr>
        <p:spPr/>
        <p:txBody>
          <a:bodyPr/>
          <a:lstStyle/>
          <a:p>
            <a:endParaRPr lang="da-DK"/>
          </a:p>
        </p:txBody>
      </p:sp>
      <p:sp>
        <p:nvSpPr>
          <p:cNvPr id="6" name="Slide Number Placeholder 4"/>
          <p:cNvSpPr>
            <a:spLocks noGrp="1"/>
          </p:cNvSpPr>
          <p:nvPr>
            <p:ph type="sldNum" sz="quarter" idx="12"/>
          </p:nvPr>
        </p:nvSpPr>
        <p:spPr/>
        <p:txBody>
          <a:bodyPr/>
          <a:lstStyle/>
          <a:p>
            <a:fld id="{36C500C3-AD89-4658-9959-F5B0076511E1}" type="slidenum">
              <a:rPr lang="da-DK" smtClean="0"/>
              <a:t>‹nr.›</a:t>
            </a:fld>
            <a:endParaRPr lang="da-DK"/>
          </a:p>
        </p:txBody>
      </p:sp>
    </p:spTree>
    <p:extLst>
      <p:ext uri="{BB962C8B-B14F-4D97-AF65-F5344CB8AC3E}">
        <p14:creationId xmlns:p14="http://schemas.microsoft.com/office/powerpoint/2010/main" val="28696187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249FEA89-AC6B-4BBD-A191-289B1957B028}" type="datetimeFigureOut">
              <a:rPr lang="da-DK" smtClean="0"/>
              <a:t>08.02.2023</a:t>
            </a:fld>
            <a:endParaRPr lang="da-DK"/>
          </a:p>
        </p:txBody>
      </p:sp>
      <p:sp>
        <p:nvSpPr>
          <p:cNvPr id="5" name="Footer Placeholder 2"/>
          <p:cNvSpPr>
            <a:spLocks noGrp="1"/>
          </p:cNvSpPr>
          <p:nvPr>
            <p:ph type="ftr" sz="quarter" idx="11"/>
          </p:nvPr>
        </p:nvSpPr>
        <p:spPr/>
        <p:txBody>
          <a:bodyPr/>
          <a:lstStyle/>
          <a:p>
            <a:endParaRPr lang="da-DK"/>
          </a:p>
        </p:txBody>
      </p:sp>
      <p:sp>
        <p:nvSpPr>
          <p:cNvPr id="6" name="Slide Number Placeholder 3"/>
          <p:cNvSpPr>
            <a:spLocks noGrp="1"/>
          </p:cNvSpPr>
          <p:nvPr>
            <p:ph type="sldNum" sz="quarter" idx="12"/>
          </p:nvPr>
        </p:nvSpPr>
        <p:spPr/>
        <p:txBody>
          <a:bodyPr/>
          <a:lstStyle/>
          <a:p>
            <a:fld id="{36C500C3-AD89-4658-9959-F5B0076511E1}" type="slidenum">
              <a:rPr lang="da-DK" smtClean="0"/>
              <a:t>‹nr.›</a:t>
            </a:fld>
            <a:endParaRPr lang="da-DK"/>
          </a:p>
        </p:txBody>
      </p:sp>
    </p:spTree>
    <p:extLst>
      <p:ext uri="{BB962C8B-B14F-4D97-AF65-F5344CB8AC3E}">
        <p14:creationId xmlns:p14="http://schemas.microsoft.com/office/powerpoint/2010/main" val="12141813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da-DK"/>
              <a:t>Klik for at redigere titeltypografien i masteren</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Rediger teksttypografien i masteren</a:t>
            </a:r>
          </a:p>
        </p:txBody>
      </p:sp>
      <p:sp>
        <p:nvSpPr>
          <p:cNvPr id="7" name="Date Placeholder 4"/>
          <p:cNvSpPr>
            <a:spLocks noGrp="1"/>
          </p:cNvSpPr>
          <p:nvPr>
            <p:ph type="dt" sz="half" idx="10"/>
          </p:nvPr>
        </p:nvSpPr>
        <p:spPr/>
        <p:txBody>
          <a:bodyPr/>
          <a:lstStyle/>
          <a:p>
            <a:fld id="{249FEA89-AC6B-4BBD-A191-289B1957B028}" type="datetimeFigureOut">
              <a:rPr lang="da-DK" smtClean="0"/>
              <a:t>08.02.2023</a:t>
            </a:fld>
            <a:endParaRPr lang="da-DK"/>
          </a:p>
        </p:txBody>
      </p:sp>
      <p:sp>
        <p:nvSpPr>
          <p:cNvPr id="5" name="Footer Placeholder 5"/>
          <p:cNvSpPr>
            <a:spLocks noGrp="1"/>
          </p:cNvSpPr>
          <p:nvPr>
            <p:ph type="ftr" sz="quarter" idx="11"/>
          </p:nvPr>
        </p:nvSpPr>
        <p:spPr/>
        <p:txBody>
          <a:bodyPr/>
          <a:lstStyle/>
          <a:p>
            <a:endParaRPr lang="da-DK"/>
          </a:p>
        </p:txBody>
      </p:sp>
      <p:sp>
        <p:nvSpPr>
          <p:cNvPr id="6" name="Slide Number Placeholder 6"/>
          <p:cNvSpPr>
            <a:spLocks noGrp="1"/>
          </p:cNvSpPr>
          <p:nvPr>
            <p:ph type="sldNum" sz="quarter" idx="12"/>
          </p:nvPr>
        </p:nvSpPr>
        <p:spPr/>
        <p:txBody>
          <a:bodyPr/>
          <a:lstStyle/>
          <a:p>
            <a:fld id="{36C500C3-AD89-4658-9959-F5B0076511E1}" type="slidenum">
              <a:rPr lang="da-DK" smtClean="0"/>
              <a:t>‹nr.›</a:t>
            </a:fld>
            <a:endParaRPr lang="da-DK"/>
          </a:p>
        </p:txBody>
      </p:sp>
    </p:spTree>
    <p:extLst>
      <p:ext uri="{BB962C8B-B14F-4D97-AF65-F5344CB8AC3E}">
        <p14:creationId xmlns:p14="http://schemas.microsoft.com/office/powerpoint/2010/main" val="30085971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da-DK"/>
              <a:t>Klik for at redigere titeltypografien i masteren</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a-DK"/>
              <a:t>Klik på ikonet for at tilføje et billede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Rediger teksttypografien i masteren</a:t>
            </a:r>
          </a:p>
        </p:txBody>
      </p:sp>
      <p:sp>
        <p:nvSpPr>
          <p:cNvPr id="5" name="Date Placeholder 4"/>
          <p:cNvSpPr>
            <a:spLocks noGrp="1"/>
          </p:cNvSpPr>
          <p:nvPr>
            <p:ph type="dt" sz="half" idx="10"/>
          </p:nvPr>
        </p:nvSpPr>
        <p:spPr/>
        <p:txBody>
          <a:bodyPr/>
          <a:lstStyle/>
          <a:p>
            <a:fld id="{249FEA89-AC6B-4BBD-A191-289B1957B028}" type="datetimeFigureOut">
              <a:rPr lang="da-DK" smtClean="0"/>
              <a:t>08.02.2023</a:t>
            </a:fld>
            <a:endParaRPr lang="da-DK"/>
          </a:p>
        </p:txBody>
      </p:sp>
      <p:sp>
        <p:nvSpPr>
          <p:cNvPr id="6" name="Footer Placeholder 5"/>
          <p:cNvSpPr>
            <a:spLocks noGrp="1"/>
          </p:cNvSpPr>
          <p:nvPr>
            <p:ph type="ftr" sz="quarter" idx="11"/>
          </p:nvPr>
        </p:nvSpPr>
        <p:spPr/>
        <p:txBody>
          <a:bodyPr/>
          <a:lstStyle/>
          <a:p>
            <a:endParaRPr lang="da-DK"/>
          </a:p>
        </p:txBody>
      </p:sp>
      <p:sp>
        <p:nvSpPr>
          <p:cNvPr id="7" name="Slide Number Placeholder 6"/>
          <p:cNvSpPr>
            <a:spLocks noGrp="1"/>
          </p:cNvSpPr>
          <p:nvPr>
            <p:ph type="sldNum" sz="quarter" idx="12"/>
          </p:nvPr>
        </p:nvSpPr>
        <p:spPr/>
        <p:txBody>
          <a:bodyPr/>
          <a:lstStyle/>
          <a:p>
            <a:fld id="{36C500C3-AD89-4658-9959-F5B0076511E1}" type="slidenum">
              <a:rPr lang="da-DK" smtClean="0"/>
              <a:t>‹nr.›</a:t>
            </a:fld>
            <a:endParaRPr lang="da-DK"/>
          </a:p>
        </p:txBody>
      </p:sp>
    </p:spTree>
    <p:extLst>
      <p:ext uri="{BB962C8B-B14F-4D97-AF65-F5344CB8AC3E}">
        <p14:creationId xmlns:p14="http://schemas.microsoft.com/office/powerpoint/2010/main" val="14467203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sk billede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da-DK"/>
              <a:t>Klik for at redigere titeltypografien i masteren</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a-DK"/>
              <a:t>Klik på ikonet for at tilføje et billede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Rediger teksttypografien i masteren</a:t>
            </a:r>
          </a:p>
        </p:txBody>
      </p:sp>
      <p:sp>
        <p:nvSpPr>
          <p:cNvPr id="5" name="Date Placeholder 4"/>
          <p:cNvSpPr>
            <a:spLocks noGrp="1"/>
          </p:cNvSpPr>
          <p:nvPr>
            <p:ph type="dt" sz="half" idx="10"/>
          </p:nvPr>
        </p:nvSpPr>
        <p:spPr/>
        <p:txBody>
          <a:bodyPr/>
          <a:lstStyle/>
          <a:p>
            <a:fld id="{249FEA89-AC6B-4BBD-A191-289B1957B028}" type="datetimeFigureOut">
              <a:rPr lang="da-DK" smtClean="0"/>
              <a:t>08.02.2023</a:t>
            </a:fld>
            <a:endParaRPr lang="da-DK"/>
          </a:p>
        </p:txBody>
      </p:sp>
      <p:sp>
        <p:nvSpPr>
          <p:cNvPr id="6" name="Footer Placeholder 5"/>
          <p:cNvSpPr>
            <a:spLocks noGrp="1"/>
          </p:cNvSpPr>
          <p:nvPr>
            <p:ph type="ftr" sz="quarter" idx="11"/>
          </p:nvPr>
        </p:nvSpPr>
        <p:spPr/>
        <p:txBody>
          <a:bodyPr/>
          <a:lstStyle/>
          <a:p>
            <a:endParaRPr lang="da-DK"/>
          </a:p>
        </p:txBody>
      </p:sp>
      <p:sp>
        <p:nvSpPr>
          <p:cNvPr id="7" name="Slide Number Placeholder 6"/>
          <p:cNvSpPr>
            <a:spLocks noGrp="1"/>
          </p:cNvSpPr>
          <p:nvPr>
            <p:ph type="sldNum" sz="quarter" idx="12"/>
          </p:nvPr>
        </p:nvSpPr>
        <p:spPr/>
        <p:txBody>
          <a:bodyPr/>
          <a:lstStyle/>
          <a:p>
            <a:fld id="{36C500C3-AD89-4658-9959-F5B0076511E1}" type="slidenum">
              <a:rPr lang="da-DK" smtClean="0"/>
              <a:t>‹nr.›</a:t>
            </a:fld>
            <a:endParaRPr lang="da-DK"/>
          </a:p>
        </p:txBody>
      </p:sp>
    </p:spTree>
    <p:extLst>
      <p:ext uri="{BB962C8B-B14F-4D97-AF65-F5344CB8AC3E}">
        <p14:creationId xmlns:p14="http://schemas.microsoft.com/office/powerpoint/2010/main" val="15768947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el og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da-DK"/>
              <a:t>Klik for at redigere titeltypografien i masteren</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Rediger teksttypografien i masteren</a:t>
            </a:r>
          </a:p>
        </p:txBody>
      </p:sp>
      <p:sp>
        <p:nvSpPr>
          <p:cNvPr id="4" name="Date Placeholder 3"/>
          <p:cNvSpPr>
            <a:spLocks noGrp="1"/>
          </p:cNvSpPr>
          <p:nvPr>
            <p:ph type="dt" sz="half" idx="10"/>
          </p:nvPr>
        </p:nvSpPr>
        <p:spPr/>
        <p:txBody>
          <a:bodyPr/>
          <a:lstStyle/>
          <a:p>
            <a:fld id="{249FEA89-AC6B-4BBD-A191-289B1957B028}" type="datetimeFigureOut">
              <a:rPr lang="da-DK" smtClean="0"/>
              <a:t>08.02.2023</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36C500C3-AD89-4658-9959-F5B0076511E1}" type="slidenum">
              <a:rPr lang="da-DK" smtClean="0"/>
              <a:t>‹nr.›</a:t>
            </a:fld>
            <a:endParaRPr lang="da-DK"/>
          </a:p>
        </p:txBody>
      </p:sp>
    </p:spTree>
    <p:extLst>
      <p:ext uri="{BB962C8B-B14F-4D97-AF65-F5344CB8AC3E}">
        <p14:creationId xmlns:p14="http://schemas.microsoft.com/office/powerpoint/2010/main" val="257668974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t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da-DK"/>
              <a:t>Klik for at redigere titeltypografien i masteren</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da-DK"/>
              <a:t>Rediger teksttypografien i masteren</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Rediger teksttypografien i masteren</a:t>
            </a:r>
          </a:p>
        </p:txBody>
      </p:sp>
      <p:sp>
        <p:nvSpPr>
          <p:cNvPr id="4" name="Date Placeholder 3"/>
          <p:cNvSpPr>
            <a:spLocks noGrp="1"/>
          </p:cNvSpPr>
          <p:nvPr>
            <p:ph type="dt" sz="half" idx="10"/>
          </p:nvPr>
        </p:nvSpPr>
        <p:spPr/>
        <p:txBody>
          <a:bodyPr/>
          <a:lstStyle/>
          <a:p>
            <a:fld id="{249FEA89-AC6B-4BBD-A191-289B1957B028}" type="datetimeFigureOut">
              <a:rPr lang="da-DK" smtClean="0"/>
              <a:t>08.02.2023</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36C500C3-AD89-4658-9959-F5B0076511E1}" type="slidenum">
              <a:rPr lang="da-DK" smtClean="0"/>
              <a:t>‹nr.›</a:t>
            </a:fld>
            <a:endParaRPr lang="da-DK"/>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237197199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vnekort">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da-DK"/>
              <a:t>Klik for at redigere titeltypografien i masteren</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a-DK"/>
              <a:t>Rediger teksttypografien i masteren</a:t>
            </a:r>
          </a:p>
        </p:txBody>
      </p:sp>
      <p:sp>
        <p:nvSpPr>
          <p:cNvPr id="4" name="Date Placeholder 3"/>
          <p:cNvSpPr>
            <a:spLocks noGrp="1"/>
          </p:cNvSpPr>
          <p:nvPr>
            <p:ph type="dt" sz="half" idx="10"/>
          </p:nvPr>
        </p:nvSpPr>
        <p:spPr/>
        <p:txBody>
          <a:bodyPr/>
          <a:lstStyle/>
          <a:p>
            <a:fld id="{249FEA89-AC6B-4BBD-A191-289B1957B028}" type="datetimeFigureOut">
              <a:rPr lang="da-DK" smtClean="0"/>
              <a:t>08.02.2023</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36C500C3-AD89-4658-9959-F5B0076511E1}" type="slidenum">
              <a:rPr lang="da-DK" smtClean="0"/>
              <a:t>‹nr.›</a:t>
            </a:fld>
            <a:endParaRPr lang="da-DK"/>
          </a:p>
        </p:txBody>
      </p:sp>
    </p:spTree>
    <p:extLst>
      <p:ext uri="{BB962C8B-B14F-4D97-AF65-F5344CB8AC3E}">
        <p14:creationId xmlns:p14="http://schemas.microsoft.com/office/powerpoint/2010/main" val="19545638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kolonn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da-DK"/>
              <a:t>Klik for at redigere titeltypografien i masteren</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Rediger teksttypografien i masteren</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Rediger teksttypografien i masteren</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Rediger teksttypografien i masteren</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Rediger teksttypografien i masteren</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Rediger teksttypografien i masteren</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Rediger teksttypografien i masteren</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249FEA89-AC6B-4BBD-A191-289B1957B028}" type="datetimeFigureOut">
              <a:rPr lang="da-DK" smtClean="0"/>
              <a:t>08.02.2023</a:t>
            </a:fld>
            <a:endParaRPr lang="da-DK"/>
          </a:p>
        </p:txBody>
      </p:sp>
      <p:sp>
        <p:nvSpPr>
          <p:cNvPr id="4"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36C500C3-AD89-4658-9959-F5B0076511E1}" type="slidenum">
              <a:rPr lang="da-DK" smtClean="0"/>
              <a:t>‹nr.›</a:t>
            </a:fld>
            <a:endParaRPr lang="da-DK"/>
          </a:p>
        </p:txBody>
      </p:sp>
    </p:spTree>
    <p:extLst>
      <p:ext uri="{BB962C8B-B14F-4D97-AF65-F5344CB8AC3E}">
        <p14:creationId xmlns:p14="http://schemas.microsoft.com/office/powerpoint/2010/main" val="50821178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kolonner med bille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da-DK"/>
              <a:t>Klik for at redigere titeltypografien i masteren</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Rediger teksttypografien i masteren</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a-DK"/>
              <a:t>Klik på ikonet for at tilføje et billede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Rediger teksttypografien i masteren</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Rediger teksttypografien i masteren</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a-DK"/>
              <a:t>Klik på ikonet for at tilføje et billede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Rediger teksttypografien i masteren</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Rediger teksttypografien i masteren</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a-DK"/>
              <a:t>Klik på ikonet for at tilføje et billede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Rediger teksttypografien i masteren</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249FEA89-AC6B-4BBD-A191-289B1957B028}" type="datetimeFigureOut">
              <a:rPr lang="da-DK" smtClean="0"/>
              <a:t>08.02.2023</a:t>
            </a:fld>
            <a:endParaRPr lang="da-DK"/>
          </a:p>
        </p:txBody>
      </p:sp>
      <p:sp>
        <p:nvSpPr>
          <p:cNvPr id="4"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36C500C3-AD89-4658-9959-F5B0076511E1}" type="slidenum">
              <a:rPr lang="da-DK" smtClean="0"/>
              <a:t>‹nr.›</a:t>
            </a:fld>
            <a:endParaRPr lang="da-DK"/>
          </a:p>
        </p:txBody>
      </p:sp>
    </p:spTree>
    <p:extLst>
      <p:ext uri="{BB962C8B-B14F-4D97-AF65-F5344CB8AC3E}">
        <p14:creationId xmlns:p14="http://schemas.microsoft.com/office/powerpoint/2010/main" val="29174896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Vertical Text Placeholder 2"/>
          <p:cNvSpPr>
            <a:spLocks noGrp="1"/>
          </p:cNvSpPr>
          <p:nvPr>
            <p:ph type="body" orient="vert" idx="1"/>
          </p:nvPr>
        </p:nvSpPr>
        <p:spPr/>
        <p:txBody>
          <a:bodyPr vert="eaVert" anchor="t" anchorCtr="0"/>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249FEA89-AC6B-4BBD-A191-289B1957B028}" type="datetimeFigureOut">
              <a:rPr lang="da-DK" smtClean="0"/>
              <a:t>08.02.2023</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36C500C3-AD89-4658-9959-F5B0076511E1}" type="slidenum">
              <a:rPr lang="da-DK" smtClean="0"/>
              <a:t>‹nr.›</a:t>
            </a:fld>
            <a:endParaRPr lang="da-DK"/>
          </a:p>
        </p:txBody>
      </p:sp>
    </p:spTree>
    <p:extLst>
      <p:ext uri="{BB962C8B-B14F-4D97-AF65-F5344CB8AC3E}">
        <p14:creationId xmlns:p14="http://schemas.microsoft.com/office/powerpoint/2010/main" val="30997333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da-DK"/>
              <a:t>Klik for at redigere titeltypografien i masteren</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249FEA89-AC6B-4BBD-A191-289B1957B028}" type="datetimeFigureOut">
              <a:rPr lang="da-DK" smtClean="0"/>
              <a:t>08.02.2023</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36C500C3-AD89-4658-9959-F5B0076511E1}" type="slidenum">
              <a:rPr lang="da-DK" smtClean="0"/>
              <a:t>‹nr.›</a:t>
            </a:fld>
            <a:endParaRPr lang="da-DK"/>
          </a:p>
        </p:txBody>
      </p:sp>
    </p:spTree>
    <p:extLst>
      <p:ext uri="{BB962C8B-B14F-4D97-AF65-F5344CB8AC3E}">
        <p14:creationId xmlns:p14="http://schemas.microsoft.com/office/powerpoint/2010/main" val="28790242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da-DK"/>
              <a:t>Klik for at redigere titeltypografien i masteren</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249FEA89-AC6B-4BBD-A191-289B1957B028}" type="datetimeFigureOut">
              <a:rPr lang="da-DK" smtClean="0"/>
              <a:t>08.02.2023</a:t>
            </a:fld>
            <a:endParaRPr lang="da-DK"/>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da-DK"/>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36C500C3-AD89-4658-9959-F5B0076511E1}" type="slidenum">
              <a:rPr lang="da-DK" smtClean="0"/>
              <a:t>‹nr.›</a:t>
            </a:fld>
            <a:endParaRPr lang="da-DK"/>
          </a:p>
        </p:txBody>
      </p:sp>
    </p:spTree>
    <p:extLst>
      <p:ext uri="{BB962C8B-B14F-4D97-AF65-F5344CB8AC3E}">
        <p14:creationId xmlns:p14="http://schemas.microsoft.com/office/powerpoint/2010/main" val="1942090665"/>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lede 3">
            <a:extLst>
              <a:ext uri="{FF2B5EF4-FFF2-40B4-BE49-F238E27FC236}">
                <a16:creationId xmlns:a16="http://schemas.microsoft.com/office/drawing/2014/main" id="{43301A34-8A34-4F94-A68A-1B7F7F4F433F}"/>
              </a:ext>
            </a:extLst>
          </p:cNvPr>
          <p:cNvPicPr>
            <a:picLocks noChangeAspect="1"/>
          </p:cNvPicPr>
          <p:nvPr/>
        </p:nvPicPr>
        <p:blipFill rotWithShape="1">
          <a:blip r:embed="rId2"/>
          <a:srcRect t="48779" b="12184"/>
          <a:stretch/>
        </p:blipFill>
        <p:spPr>
          <a:xfrm>
            <a:off x="1" y="-14210"/>
            <a:ext cx="12192000" cy="6895115"/>
          </a:xfrm>
          <a:prstGeom prst="rect">
            <a:avLst/>
          </a:prstGeom>
        </p:spPr>
      </p:pic>
      <p:sp>
        <p:nvSpPr>
          <p:cNvPr id="2" name="Titel 1">
            <a:extLst>
              <a:ext uri="{FF2B5EF4-FFF2-40B4-BE49-F238E27FC236}">
                <a16:creationId xmlns:a16="http://schemas.microsoft.com/office/drawing/2014/main" id="{A14F9C3B-4601-439D-A2ED-490EE5F9634F}"/>
              </a:ext>
            </a:extLst>
          </p:cNvPr>
          <p:cNvSpPr>
            <a:spLocks noGrp="1"/>
          </p:cNvSpPr>
          <p:nvPr>
            <p:ph type="ctrTitle"/>
          </p:nvPr>
        </p:nvSpPr>
        <p:spPr>
          <a:xfrm>
            <a:off x="1154954" y="1447800"/>
            <a:ext cx="9771193" cy="2452991"/>
          </a:xfrm>
        </p:spPr>
        <p:txBody>
          <a:bodyPr/>
          <a:lstStyle/>
          <a:p>
            <a:r>
              <a:rPr lang="da-DK" dirty="0"/>
              <a:t>Cases om kriminalitet</a:t>
            </a:r>
            <a:br>
              <a:rPr lang="da-DK" dirty="0"/>
            </a:br>
            <a:r>
              <a:rPr lang="da-DK" sz="3200" dirty="0"/>
              <a:t>- Hvorfor begår nogle mennesker kriminalitet</a:t>
            </a:r>
            <a:endParaRPr lang="da-DK" dirty="0"/>
          </a:p>
        </p:txBody>
      </p:sp>
      <p:sp>
        <p:nvSpPr>
          <p:cNvPr id="3" name="Undertitel 2">
            <a:extLst>
              <a:ext uri="{FF2B5EF4-FFF2-40B4-BE49-F238E27FC236}">
                <a16:creationId xmlns:a16="http://schemas.microsoft.com/office/drawing/2014/main" id="{C0B3B456-1303-4BA2-B6E0-FF7F70C07D21}"/>
              </a:ext>
            </a:extLst>
          </p:cNvPr>
          <p:cNvSpPr>
            <a:spLocks noGrp="1"/>
          </p:cNvSpPr>
          <p:nvPr>
            <p:ph type="subTitle" idx="1"/>
          </p:nvPr>
        </p:nvSpPr>
        <p:spPr>
          <a:xfrm>
            <a:off x="1154955" y="4153711"/>
            <a:ext cx="8825658" cy="1076527"/>
          </a:xfrm>
        </p:spPr>
        <p:txBody>
          <a:bodyPr>
            <a:normAutofit fontScale="92500" lnSpcReduction="20000"/>
          </a:bodyPr>
          <a:lstStyle/>
          <a:p>
            <a:r>
              <a:rPr lang="da-DK" b="1" u="sng" dirty="0"/>
              <a:t>Lektionens mål:</a:t>
            </a:r>
          </a:p>
          <a:p>
            <a:r>
              <a:rPr lang="da-DK" dirty="0"/>
              <a:t>Engageret aktiv deltagelse i længere selvstændigt arbejde</a:t>
            </a:r>
          </a:p>
          <a:p>
            <a:r>
              <a:rPr lang="da-DK" dirty="0"/>
              <a:t>Anvendelse af fagbegreber</a:t>
            </a:r>
          </a:p>
        </p:txBody>
      </p:sp>
    </p:spTree>
    <p:extLst>
      <p:ext uri="{BB962C8B-B14F-4D97-AF65-F5344CB8AC3E}">
        <p14:creationId xmlns:p14="http://schemas.microsoft.com/office/powerpoint/2010/main" val="35720729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Banderne og etnicitet</a:t>
            </a:r>
          </a:p>
        </p:txBody>
      </p:sp>
      <p:sp>
        <p:nvSpPr>
          <p:cNvPr id="3" name="Pladsholder til indhold 2"/>
          <p:cNvSpPr>
            <a:spLocks noGrp="1"/>
          </p:cNvSpPr>
          <p:nvPr>
            <p:ph idx="1"/>
          </p:nvPr>
        </p:nvSpPr>
        <p:spPr>
          <a:xfrm>
            <a:off x="1103312" y="2052918"/>
            <a:ext cx="9944901" cy="4195481"/>
          </a:xfrm>
        </p:spPr>
        <p:txBody>
          <a:bodyPr/>
          <a:lstStyle/>
          <a:p>
            <a:r>
              <a:rPr lang="da-DK" dirty="0"/>
              <a:t>Opstil en forklaring på, hvorfor indvandrere og efterkommere af indvandrere (2. og 3. generation) i højere grad end personer af dansk afstamning, er overrepræsenteret i banderne.</a:t>
            </a:r>
          </a:p>
          <a:p>
            <a:r>
              <a:rPr lang="da-DK" dirty="0"/>
              <a:t>Kast jeres forslag efter læreren, men kun seriøse bud.</a:t>
            </a:r>
          </a:p>
        </p:txBody>
      </p:sp>
      <p:pic>
        <p:nvPicPr>
          <p:cNvPr id="1026" name="Picture 2" descr="https://lh6.googleusercontent.com/bTeODLinoE5m2wFZiGfBd6-zD8htdTiXkxbSxKoCr6_hLRY6a7tMgTST8JvEPvrjnyRIBSGfFegLXmNT6lh4YzVhlzPY37io9QkaeF8UnDF43g6UaMJOUltnPPuY28IAenb8c2n07nP9_3FjlDyUpgC_jxYfzJZMnQEMHQSlifBO2ycs3p-yElTfKf7Uq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1332" y="3811176"/>
            <a:ext cx="6838950" cy="2933701"/>
          </a:xfrm>
          <a:prstGeom prst="rect">
            <a:avLst/>
          </a:prstGeom>
          <a:noFill/>
          <a:extLst>
            <a:ext uri="{909E8E84-426E-40DD-AFC4-6F175D3DCCD1}">
              <a14:hiddenFill xmlns:a14="http://schemas.microsoft.com/office/drawing/2010/main">
                <a:solidFill>
                  <a:srgbClr val="FFFFFF"/>
                </a:solidFill>
              </a14:hiddenFill>
            </a:ext>
          </a:extLst>
        </p:spPr>
      </p:pic>
      <p:pic>
        <p:nvPicPr>
          <p:cNvPr id="5" name="Billede 4">
            <a:extLst>
              <a:ext uri="{FF2B5EF4-FFF2-40B4-BE49-F238E27FC236}">
                <a16:creationId xmlns:a16="http://schemas.microsoft.com/office/drawing/2014/main" id="{86CE455C-5E8E-48FB-B127-3698E2726D9B}"/>
              </a:ext>
            </a:extLst>
          </p:cNvPr>
          <p:cNvPicPr>
            <a:picLocks noChangeAspect="1"/>
          </p:cNvPicPr>
          <p:nvPr/>
        </p:nvPicPr>
        <p:blipFill rotWithShape="1">
          <a:blip r:embed="rId3"/>
          <a:srcRect l="12955" t="15374" r="30050" b="19864"/>
          <a:stretch/>
        </p:blipFill>
        <p:spPr>
          <a:xfrm>
            <a:off x="8399315" y="4137218"/>
            <a:ext cx="3303037" cy="2111181"/>
          </a:xfrm>
          <a:prstGeom prst="rect">
            <a:avLst/>
          </a:prstGeom>
        </p:spPr>
      </p:pic>
      <p:sp>
        <p:nvSpPr>
          <p:cNvPr id="6" name="Tekstfelt 5">
            <a:extLst>
              <a:ext uri="{FF2B5EF4-FFF2-40B4-BE49-F238E27FC236}">
                <a16:creationId xmlns:a16="http://schemas.microsoft.com/office/drawing/2014/main" id="{1FD245D9-87B7-4B6E-B842-88F426B5C506}"/>
              </a:ext>
            </a:extLst>
          </p:cNvPr>
          <p:cNvSpPr txBox="1"/>
          <p:nvPr/>
        </p:nvSpPr>
        <p:spPr>
          <a:xfrm>
            <a:off x="8399315" y="6283212"/>
            <a:ext cx="3574676" cy="461665"/>
          </a:xfrm>
          <a:prstGeom prst="rect">
            <a:avLst/>
          </a:prstGeom>
          <a:noFill/>
        </p:spPr>
        <p:txBody>
          <a:bodyPr wrap="square" rtlCol="0">
            <a:spAutoFit/>
          </a:bodyPr>
          <a:lstStyle/>
          <a:p>
            <a:r>
              <a:rPr lang="da-DK" sz="1200" dirty="0"/>
              <a:t>https://www.tv2lorry.dk/bandekonflikt/tidligere-bandemedlem-jernnaeven-virker-ikke</a:t>
            </a:r>
          </a:p>
        </p:txBody>
      </p:sp>
      <p:sp>
        <p:nvSpPr>
          <p:cNvPr id="4" name="Tekstfelt 3">
            <a:extLst>
              <a:ext uri="{FF2B5EF4-FFF2-40B4-BE49-F238E27FC236}">
                <a16:creationId xmlns:a16="http://schemas.microsoft.com/office/drawing/2014/main" id="{458A4404-4411-4E48-9844-6A31B3249D49}"/>
              </a:ext>
            </a:extLst>
          </p:cNvPr>
          <p:cNvSpPr txBox="1"/>
          <p:nvPr/>
        </p:nvSpPr>
        <p:spPr>
          <a:xfrm rot="280110">
            <a:off x="1840956" y="2090889"/>
            <a:ext cx="9299167" cy="3693319"/>
          </a:xfrm>
          <a:prstGeom prst="rect">
            <a:avLst/>
          </a:prstGeom>
          <a:solidFill>
            <a:schemeClr val="accent2"/>
          </a:solidFill>
        </p:spPr>
        <p:txBody>
          <a:bodyPr wrap="square" rtlCol="0">
            <a:spAutoFit/>
          </a:bodyPr>
          <a:lstStyle/>
          <a:p>
            <a:r>
              <a:rPr lang="da-DK" b="1" dirty="0"/>
              <a:t>Lektien side 52n-53ø:</a:t>
            </a:r>
          </a:p>
          <a:p>
            <a:r>
              <a:rPr lang="da-DK" dirty="0"/>
              <a:t>”Et nyt dansk kvalitativt forskningsprojekt ”stemmer fra en bande” (2015) om unge bandemedlemmer, bekræfter således, at der for eksempel er forskel på, hvad, der driver etnisk danske unge og unge med minoritetsbaggrund ind i bander. De danske unge kommer (oftest) fra særlige sårbare familier med vold, skilsmisse og kriminalitet (dårlig primær socialisation), mens de unge med minoritetsbaggrund i højere grad kommer fra trygge hjem. Derfor </a:t>
            </a:r>
            <a:r>
              <a:rPr lang="da-DK" dirty="0" err="1"/>
              <a:t>konkluderers</a:t>
            </a:r>
            <a:r>
              <a:rPr lang="da-DK" dirty="0"/>
              <a:t> det i forskningsprojektet, at de fleste etniske danske unge søger mod bander for at opnå tryghed og fællesskab. Unge med minoritetsbaggrund søger i højere grad banderelationerne ud fra ønske om respekt, </a:t>
            </a:r>
            <a:r>
              <a:rPr lang="da-DK" dirty="0" err="1"/>
              <a:t>anerkendlse</a:t>
            </a:r>
            <a:r>
              <a:rPr lang="da-DK" dirty="0"/>
              <a:t> og ikke mindst status…”</a:t>
            </a:r>
          </a:p>
          <a:p>
            <a:endParaRPr lang="da-DK" dirty="0"/>
          </a:p>
          <a:p>
            <a:r>
              <a:rPr lang="da-DK" b="1" dirty="0"/>
              <a:t>Hvordan passer ovenstående citat fra lektien med jeres forklaringer på at indvandrere og efterkommere er overrepræsenteret i bander?</a:t>
            </a:r>
          </a:p>
        </p:txBody>
      </p:sp>
    </p:spTree>
    <p:extLst>
      <p:ext uri="{BB962C8B-B14F-4D97-AF65-F5344CB8AC3E}">
        <p14:creationId xmlns:p14="http://schemas.microsoft.com/office/powerpoint/2010/main" val="13669645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Axel </a:t>
            </a:r>
            <a:r>
              <a:rPr lang="da-DK" dirty="0" err="1"/>
              <a:t>Honneth</a:t>
            </a:r>
            <a:endParaRPr lang="da-DK" dirty="0"/>
          </a:p>
        </p:txBody>
      </p:sp>
      <p:graphicFrame>
        <p:nvGraphicFramePr>
          <p:cNvPr id="9" name="Pladsholder til indhold 8"/>
          <p:cNvGraphicFramePr>
            <a:graphicFrameLocks noGrp="1"/>
          </p:cNvGraphicFramePr>
          <p:nvPr>
            <p:ph idx="1"/>
            <p:extLst>
              <p:ext uri="{D42A27DB-BD31-4B8C-83A1-F6EECF244321}">
                <p14:modId xmlns:p14="http://schemas.microsoft.com/office/powerpoint/2010/main" val="4181142271"/>
              </p:ext>
            </p:extLst>
          </p:nvPr>
        </p:nvGraphicFramePr>
        <p:xfrm>
          <a:off x="347012" y="2931733"/>
          <a:ext cx="11445919" cy="3742596"/>
        </p:xfrm>
        <a:graphic>
          <a:graphicData uri="http://schemas.openxmlformats.org/drawingml/2006/table">
            <a:tbl>
              <a:tblPr/>
              <a:tblGrid>
                <a:gridCol w="2349054">
                  <a:extLst>
                    <a:ext uri="{9D8B030D-6E8A-4147-A177-3AD203B41FA5}">
                      <a16:colId xmlns:a16="http://schemas.microsoft.com/office/drawing/2014/main" val="1609747018"/>
                    </a:ext>
                  </a:extLst>
                </a:gridCol>
                <a:gridCol w="9096865">
                  <a:extLst>
                    <a:ext uri="{9D8B030D-6E8A-4147-A177-3AD203B41FA5}">
                      <a16:colId xmlns:a16="http://schemas.microsoft.com/office/drawing/2014/main" val="26042463"/>
                    </a:ext>
                  </a:extLst>
                </a:gridCol>
              </a:tblGrid>
              <a:tr h="300692">
                <a:tc>
                  <a:txBody>
                    <a:bodyPr/>
                    <a:lstStyle/>
                    <a:p>
                      <a:pPr rtl="0" fontAlgn="t">
                        <a:spcBef>
                          <a:spcPts val="0"/>
                        </a:spcBef>
                        <a:spcAft>
                          <a:spcPts val="0"/>
                        </a:spcAft>
                      </a:pPr>
                      <a:r>
                        <a:rPr lang="da-DK" sz="1200" b="1" i="0" u="none" strike="noStrike" dirty="0">
                          <a:solidFill>
                            <a:srgbClr val="000000"/>
                          </a:solidFill>
                          <a:effectLst/>
                          <a:latin typeface="Proxima Nova"/>
                        </a:rPr>
                        <a:t>Tre behov for anerkendelse</a:t>
                      </a:r>
                      <a:endParaRPr lang="da-DK" sz="1800" b="1" dirty="0">
                        <a:effectLst/>
                      </a:endParaRPr>
                    </a:p>
                  </a:txBody>
                  <a:tcPr marL="49791" marR="49791" marT="49791" marB="49791">
                    <a:lnL w="9525" cap="flat" cmpd="sng" algn="ctr">
                      <a:solidFill>
                        <a:srgbClr val="DBDBDB"/>
                      </a:solidFill>
                      <a:prstDash val="solid"/>
                      <a:round/>
                      <a:headEnd type="none" w="med" len="med"/>
                      <a:tailEnd type="none" w="med" len="med"/>
                    </a:lnL>
                    <a:lnR w="9525" cap="flat" cmpd="sng" algn="ctr">
                      <a:solidFill>
                        <a:srgbClr val="DBDBDB"/>
                      </a:solidFill>
                      <a:prstDash val="solid"/>
                      <a:round/>
                      <a:headEnd type="none" w="med" len="med"/>
                      <a:tailEnd type="none" w="med" len="med"/>
                    </a:lnR>
                    <a:lnT w="9525" cap="flat" cmpd="sng" algn="ctr">
                      <a:solidFill>
                        <a:srgbClr val="DBDBDB"/>
                      </a:solidFill>
                      <a:prstDash val="solid"/>
                      <a:round/>
                      <a:headEnd type="none" w="med" len="med"/>
                      <a:tailEnd type="none" w="med" len="med"/>
                    </a:lnT>
                    <a:lnB w="9525" cap="flat" cmpd="sng" algn="ctr">
                      <a:solidFill>
                        <a:srgbClr val="DBDBDB"/>
                      </a:solidFill>
                      <a:prstDash val="solid"/>
                      <a:round/>
                      <a:headEnd type="none" w="med" len="med"/>
                      <a:tailEnd type="none" w="med" len="med"/>
                    </a:lnB>
                    <a:solidFill>
                      <a:srgbClr val="90BDDD"/>
                    </a:solidFill>
                  </a:tcPr>
                </a:tc>
                <a:tc>
                  <a:txBody>
                    <a:bodyPr/>
                    <a:lstStyle/>
                    <a:p>
                      <a:pPr rtl="0" fontAlgn="t">
                        <a:spcBef>
                          <a:spcPts val="0"/>
                        </a:spcBef>
                        <a:spcAft>
                          <a:spcPts val="0"/>
                        </a:spcAft>
                      </a:pPr>
                      <a:r>
                        <a:rPr lang="da-DK" sz="1200" b="0" i="0" u="none" strike="noStrike">
                          <a:solidFill>
                            <a:srgbClr val="000000"/>
                          </a:solidFill>
                          <a:effectLst/>
                          <a:latin typeface="Proxima Nova"/>
                        </a:rPr>
                        <a:t>Betydningen af behovet</a:t>
                      </a:r>
                      <a:endParaRPr lang="da-DK" sz="1800">
                        <a:effectLst/>
                      </a:endParaRPr>
                    </a:p>
                  </a:txBody>
                  <a:tcPr marL="49791" marR="49791" marT="49791" marB="49791">
                    <a:lnL w="9525" cap="flat" cmpd="sng" algn="ctr">
                      <a:solidFill>
                        <a:srgbClr val="DBDBDB"/>
                      </a:solidFill>
                      <a:prstDash val="solid"/>
                      <a:round/>
                      <a:headEnd type="none" w="med" len="med"/>
                      <a:tailEnd type="none" w="med" len="med"/>
                    </a:lnL>
                    <a:lnR w="9525" cap="flat" cmpd="sng" algn="ctr">
                      <a:solidFill>
                        <a:srgbClr val="DBDBDB"/>
                      </a:solidFill>
                      <a:prstDash val="solid"/>
                      <a:round/>
                      <a:headEnd type="none" w="med" len="med"/>
                      <a:tailEnd type="none" w="med" len="med"/>
                    </a:lnR>
                    <a:lnT w="9525" cap="flat" cmpd="sng" algn="ctr">
                      <a:solidFill>
                        <a:srgbClr val="DBDBDB"/>
                      </a:solidFill>
                      <a:prstDash val="solid"/>
                      <a:round/>
                      <a:headEnd type="none" w="med" len="med"/>
                      <a:tailEnd type="none" w="med" len="med"/>
                    </a:lnT>
                    <a:lnB w="9525" cap="flat" cmpd="sng" algn="ctr">
                      <a:solidFill>
                        <a:srgbClr val="DBDBDB"/>
                      </a:solidFill>
                      <a:prstDash val="solid"/>
                      <a:round/>
                      <a:headEnd type="none" w="med" len="med"/>
                      <a:tailEnd type="none" w="med" len="med"/>
                    </a:lnB>
                    <a:solidFill>
                      <a:srgbClr val="90BDDD"/>
                    </a:solidFill>
                  </a:tcPr>
                </a:tc>
                <a:extLst>
                  <a:ext uri="{0D108BD9-81ED-4DB2-BD59-A6C34878D82A}">
                    <a16:rowId xmlns:a16="http://schemas.microsoft.com/office/drawing/2014/main" val="4021986527"/>
                  </a:ext>
                </a:extLst>
              </a:tr>
              <a:tr h="1088377">
                <a:tc>
                  <a:txBody>
                    <a:bodyPr/>
                    <a:lstStyle/>
                    <a:p>
                      <a:pPr rtl="0" fontAlgn="t">
                        <a:spcBef>
                          <a:spcPts val="0"/>
                        </a:spcBef>
                        <a:spcAft>
                          <a:spcPts val="0"/>
                        </a:spcAft>
                      </a:pPr>
                      <a:r>
                        <a:rPr lang="da-DK" sz="1200" b="0" i="0" u="none" strike="noStrike">
                          <a:solidFill>
                            <a:srgbClr val="000000"/>
                          </a:solidFill>
                          <a:effectLst/>
                          <a:latin typeface="Proxima Nova"/>
                        </a:rPr>
                        <a:t>Kærlighedsanerkendelse</a:t>
                      </a:r>
                      <a:endParaRPr lang="da-DK" sz="1800">
                        <a:effectLst/>
                      </a:endParaRPr>
                    </a:p>
                  </a:txBody>
                  <a:tcPr marL="49791" marR="49791" marT="49791" marB="49791">
                    <a:lnL w="9525" cap="flat" cmpd="sng" algn="ctr">
                      <a:solidFill>
                        <a:srgbClr val="DBDBDB"/>
                      </a:solidFill>
                      <a:prstDash val="solid"/>
                      <a:round/>
                      <a:headEnd type="none" w="med" len="med"/>
                      <a:tailEnd type="none" w="med" len="med"/>
                    </a:lnL>
                    <a:lnR w="9525" cap="flat" cmpd="sng" algn="ctr">
                      <a:solidFill>
                        <a:srgbClr val="DBDBDB"/>
                      </a:solidFill>
                      <a:prstDash val="solid"/>
                      <a:round/>
                      <a:headEnd type="none" w="med" len="med"/>
                      <a:tailEnd type="none" w="med" len="med"/>
                    </a:lnR>
                    <a:lnT w="9525" cap="flat" cmpd="sng" algn="ctr">
                      <a:solidFill>
                        <a:srgbClr val="DBDBDB"/>
                      </a:solidFill>
                      <a:prstDash val="solid"/>
                      <a:round/>
                      <a:headEnd type="none" w="med" len="med"/>
                      <a:tailEnd type="none" w="med" len="med"/>
                    </a:lnT>
                    <a:lnB w="9525" cap="flat" cmpd="sng" algn="ctr">
                      <a:solidFill>
                        <a:srgbClr val="DBDBDB"/>
                      </a:solidFill>
                      <a:prstDash val="solid"/>
                      <a:round/>
                      <a:headEnd type="none" w="med" len="med"/>
                      <a:tailEnd type="none" w="med" len="med"/>
                    </a:lnB>
                    <a:solidFill>
                      <a:srgbClr val="90BDDD"/>
                    </a:solidFill>
                  </a:tcPr>
                </a:tc>
                <a:tc>
                  <a:txBody>
                    <a:bodyPr/>
                    <a:lstStyle/>
                    <a:p>
                      <a:pPr rtl="0" fontAlgn="t">
                        <a:spcBef>
                          <a:spcPts val="0"/>
                        </a:spcBef>
                        <a:spcAft>
                          <a:spcPts val="0"/>
                        </a:spcAft>
                      </a:pPr>
                      <a:r>
                        <a:rPr lang="da-DK" sz="1200" b="0" i="0" u="none" strike="noStrike" dirty="0">
                          <a:solidFill>
                            <a:srgbClr val="000000"/>
                          </a:solidFill>
                          <a:effectLst/>
                          <a:latin typeface="Proxima Nova"/>
                        </a:rPr>
                        <a:t>Består blandt andet af de familiære relationer og nære </a:t>
                      </a:r>
                      <a:r>
                        <a:rPr lang="da-DK" sz="1200" b="0" i="0" u="none" strike="noStrike" dirty="0" err="1">
                          <a:solidFill>
                            <a:srgbClr val="000000"/>
                          </a:solidFill>
                          <a:effectLst/>
                          <a:latin typeface="Proxima Nova"/>
                        </a:rPr>
                        <a:t>vennerelationer</a:t>
                      </a:r>
                      <a:r>
                        <a:rPr lang="da-DK" sz="1200" b="0" i="0" u="none" strike="noStrike" dirty="0">
                          <a:solidFill>
                            <a:srgbClr val="000000"/>
                          </a:solidFill>
                          <a:effectLst/>
                          <a:latin typeface="Proxima Nova"/>
                        </a:rPr>
                        <a:t>. Kigger vi for eksempel på relationen mellem barnet og moren, så oplever barnet ubetinget kærlighed fra sin mor, som styrker dets selvtillid og ikke mindst selvværd, hvilket på sigt vil gøre barnet i stand til at være alene, at kunne handle, kommunikere samt indgå positivt i sociale relationer med andre mennesker. Gennem kærlighedsanerkendelsen fyldes barnet så at sige op med den helt basale kærlighed og tillid, som senere gør det muligt for det enkelte individ at holde af sig selv og af andre.</a:t>
                      </a:r>
                      <a:endParaRPr lang="da-DK" sz="1800" dirty="0">
                        <a:effectLst/>
                      </a:endParaRPr>
                    </a:p>
                  </a:txBody>
                  <a:tcPr marL="49791" marR="49791" marT="49791" marB="49791">
                    <a:lnL w="9525" cap="flat" cmpd="sng" algn="ctr">
                      <a:solidFill>
                        <a:srgbClr val="DBDBDB"/>
                      </a:solidFill>
                      <a:prstDash val="solid"/>
                      <a:round/>
                      <a:headEnd type="none" w="med" len="med"/>
                      <a:tailEnd type="none" w="med" len="med"/>
                    </a:lnL>
                    <a:lnR w="9525" cap="flat" cmpd="sng" algn="ctr">
                      <a:solidFill>
                        <a:srgbClr val="DBDBDB"/>
                      </a:solidFill>
                      <a:prstDash val="solid"/>
                      <a:round/>
                      <a:headEnd type="none" w="med" len="med"/>
                      <a:tailEnd type="none" w="med" len="med"/>
                    </a:lnR>
                    <a:lnT w="9525" cap="flat" cmpd="sng" algn="ctr">
                      <a:solidFill>
                        <a:srgbClr val="DBDBDB"/>
                      </a:solidFill>
                      <a:prstDash val="solid"/>
                      <a:round/>
                      <a:headEnd type="none" w="med" len="med"/>
                      <a:tailEnd type="none" w="med" len="med"/>
                    </a:lnT>
                    <a:lnB w="9525" cap="flat" cmpd="sng" algn="ctr">
                      <a:solidFill>
                        <a:srgbClr val="DBDBDB"/>
                      </a:solidFill>
                      <a:prstDash val="solid"/>
                      <a:round/>
                      <a:headEnd type="none" w="med" len="med"/>
                      <a:tailEnd type="none" w="med" len="med"/>
                    </a:lnB>
                    <a:solidFill>
                      <a:srgbClr val="FFFFFF"/>
                    </a:solidFill>
                  </a:tcPr>
                </a:tc>
                <a:extLst>
                  <a:ext uri="{0D108BD9-81ED-4DB2-BD59-A6C34878D82A}">
                    <a16:rowId xmlns:a16="http://schemas.microsoft.com/office/drawing/2014/main" val="3241044773"/>
                  </a:ext>
                </a:extLst>
              </a:tr>
              <a:tr h="1079422">
                <a:tc>
                  <a:txBody>
                    <a:bodyPr/>
                    <a:lstStyle/>
                    <a:p>
                      <a:pPr rtl="0" fontAlgn="t">
                        <a:spcBef>
                          <a:spcPts val="0"/>
                        </a:spcBef>
                        <a:spcAft>
                          <a:spcPts val="0"/>
                        </a:spcAft>
                      </a:pPr>
                      <a:r>
                        <a:rPr lang="da-DK" sz="1200" b="0" i="0" u="none" strike="noStrike">
                          <a:solidFill>
                            <a:srgbClr val="000000"/>
                          </a:solidFill>
                          <a:effectLst/>
                          <a:latin typeface="Proxima Nova"/>
                        </a:rPr>
                        <a:t>Retlig anerkendelse</a:t>
                      </a:r>
                      <a:endParaRPr lang="da-DK" sz="1800">
                        <a:effectLst/>
                      </a:endParaRPr>
                    </a:p>
                  </a:txBody>
                  <a:tcPr marL="49791" marR="49791" marT="49791" marB="49791">
                    <a:lnL w="9525" cap="flat" cmpd="sng" algn="ctr">
                      <a:solidFill>
                        <a:srgbClr val="DBDBDB"/>
                      </a:solidFill>
                      <a:prstDash val="solid"/>
                      <a:round/>
                      <a:headEnd type="none" w="med" len="med"/>
                      <a:tailEnd type="none" w="med" len="med"/>
                    </a:lnL>
                    <a:lnR w="9525" cap="flat" cmpd="sng" algn="ctr">
                      <a:solidFill>
                        <a:srgbClr val="DBDBDB"/>
                      </a:solidFill>
                      <a:prstDash val="solid"/>
                      <a:round/>
                      <a:headEnd type="none" w="med" len="med"/>
                      <a:tailEnd type="none" w="med" len="med"/>
                    </a:lnR>
                    <a:lnT w="9525" cap="flat" cmpd="sng" algn="ctr">
                      <a:solidFill>
                        <a:srgbClr val="DBDBDB"/>
                      </a:solidFill>
                      <a:prstDash val="solid"/>
                      <a:round/>
                      <a:headEnd type="none" w="med" len="med"/>
                      <a:tailEnd type="none" w="med" len="med"/>
                    </a:lnT>
                    <a:lnB w="9525" cap="flat" cmpd="sng" algn="ctr">
                      <a:solidFill>
                        <a:srgbClr val="DBDBDB"/>
                      </a:solidFill>
                      <a:prstDash val="solid"/>
                      <a:round/>
                      <a:headEnd type="none" w="med" len="med"/>
                      <a:tailEnd type="none" w="med" len="med"/>
                    </a:lnB>
                    <a:solidFill>
                      <a:srgbClr val="90BDDD"/>
                    </a:solidFill>
                  </a:tcPr>
                </a:tc>
                <a:tc>
                  <a:txBody>
                    <a:bodyPr/>
                    <a:lstStyle/>
                    <a:p>
                      <a:pPr rtl="0" fontAlgn="t">
                        <a:spcBef>
                          <a:spcPts val="0"/>
                        </a:spcBef>
                        <a:spcAft>
                          <a:spcPts val="0"/>
                        </a:spcAft>
                      </a:pPr>
                      <a:r>
                        <a:rPr lang="da-DK" sz="1200" b="0" i="0" u="none" strike="noStrike" dirty="0">
                          <a:solidFill>
                            <a:srgbClr val="000000"/>
                          </a:solidFill>
                          <a:effectLst/>
                          <a:latin typeface="Proxima Nova"/>
                        </a:rPr>
                        <a:t>Et individs positive selvopfattelse eller identitet kan dog ikke overleve på forældrenes kærlighed og anerkendelse alene. Individet er således nødt til også at opleve anerkendelse fra sine sociale omgivelser, herunder samfundet, blandt andet i form af retslig ligebehandling for alle og enhver. Gennem den retlige anerkendelse udvikler individet respekt for sig selv. Den retlige anerkendelse giver individet en tydelighed om, at man er på lige fod med alle andre i for eksempel samfundet, og at andre kan regne med en.</a:t>
                      </a:r>
                      <a:endParaRPr lang="da-DK" sz="1800" dirty="0">
                        <a:effectLst/>
                      </a:endParaRPr>
                    </a:p>
                  </a:txBody>
                  <a:tcPr marL="49791" marR="49791" marT="49791" marB="49791">
                    <a:lnL w="9525" cap="flat" cmpd="sng" algn="ctr">
                      <a:solidFill>
                        <a:srgbClr val="DBDBDB"/>
                      </a:solidFill>
                      <a:prstDash val="solid"/>
                      <a:round/>
                      <a:headEnd type="none" w="med" len="med"/>
                      <a:tailEnd type="none" w="med" len="med"/>
                    </a:lnL>
                    <a:lnR w="9525" cap="flat" cmpd="sng" algn="ctr">
                      <a:solidFill>
                        <a:srgbClr val="DBDBDB"/>
                      </a:solidFill>
                      <a:prstDash val="solid"/>
                      <a:round/>
                      <a:headEnd type="none" w="med" len="med"/>
                      <a:tailEnd type="none" w="med" len="med"/>
                    </a:lnR>
                    <a:lnT w="9525" cap="flat" cmpd="sng" algn="ctr">
                      <a:solidFill>
                        <a:srgbClr val="DBDBDB"/>
                      </a:solidFill>
                      <a:prstDash val="solid"/>
                      <a:round/>
                      <a:headEnd type="none" w="med" len="med"/>
                      <a:tailEnd type="none" w="med" len="med"/>
                    </a:lnT>
                    <a:lnB w="9525" cap="flat" cmpd="sng" algn="ctr">
                      <a:solidFill>
                        <a:srgbClr val="DBDBDB"/>
                      </a:solidFill>
                      <a:prstDash val="solid"/>
                      <a:round/>
                      <a:headEnd type="none" w="med" len="med"/>
                      <a:tailEnd type="none" w="med" len="med"/>
                    </a:lnB>
                    <a:solidFill>
                      <a:srgbClr val="FFFFFF"/>
                    </a:solidFill>
                  </a:tcPr>
                </a:tc>
                <a:extLst>
                  <a:ext uri="{0D108BD9-81ED-4DB2-BD59-A6C34878D82A}">
                    <a16:rowId xmlns:a16="http://schemas.microsoft.com/office/drawing/2014/main" val="1331944197"/>
                  </a:ext>
                </a:extLst>
              </a:tr>
              <a:tr h="1274105">
                <a:tc>
                  <a:txBody>
                    <a:bodyPr/>
                    <a:lstStyle/>
                    <a:p>
                      <a:pPr rtl="0" fontAlgn="t">
                        <a:spcBef>
                          <a:spcPts val="0"/>
                        </a:spcBef>
                        <a:spcAft>
                          <a:spcPts val="0"/>
                        </a:spcAft>
                      </a:pPr>
                      <a:r>
                        <a:rPr lang="da-DK" sz="1200" b="0" i="0" u="none" strike="noStrike">
                          <a:solidFill>
                            <a:srgbClr val="000000"/>
                          </a:solidFill>
                          <a:effectLst/>
                          <a:latin typeface="Proxima Nova"/>
                        </a:rPr>
                        <a:t>Solidarisk anerkendelse </a:t>
                      </a:r>
                      <a:endParaRPr lang="da-DK" sz="1800">
                        <a:effectLst/>
                      </a:endParaRPr>
                    </a:p>
                  </a:txBody>
                  <a:tcPr marL="49791" marR="49791" marT="49791" marB="49791">
                    <a:lnL w="9525" cap="flat" cmpd="sng" algn="ctr">
                      <a:solidFill>
                        <a:srgbClr val="DBDBDB"/>
                      </a:solidFill>
                      <a:prstDash val="solid"/>
                      <a:round/>
                      <a:headEnd type="none" w="med" len="med"/>
                      <a:tailEnd type="none" w="med" len="med"/>
                    </a:lnL>
                    <a:lnR w="9525" cap="flat" cmpd="sng" algn="ctr">
                      <a:solidFill>
                        <a:srgbClr val="DBDBDB"/>
                      </a:solidFill>
                      <a:prstDash val="solid"/>
                      <a:round/>
                      <a:headEnd type="none" w="med" len="med"/>
                      <a:tailEnd type="none" w="med" len="med"/>
                    </a:lnR>
                    <a:lnT w="9525" cap="flat" cmpd="sng" algn="ctr">
                      <a:solidFill>
                        <a:srgbClr val="DBDBDB"/>
                      </a:solidFill>
                      <a:prstDash val="solid"/>
                      <a:round/>
                      <a:headEnd type="none" w="med" len="med"/>
                      <a:tailEnd type="none" w="med" len="med"/>
                    </a:lnT>
                    <a:lnB w="9525" cap="flat" cmpd="sng" algn="ctr">
                      <a:solidFill>
                        <a:srgbClr val="DBDBDB"/>
                      </a:solidFill>
                      <a:prstDash val="solid"/>
                      <a:round/>
                      <a:headEnd type="none" w="med" len="med"/>
                      <a:tailEnd type="none" w="med" len="med"/>
                    </a:lnB>
                    <a:solidFill>
                      <a:srgbClr val="90BDDD"/>
                    </a:solidFill>
                  </a:tcPr>
                </a:tc>
                <a:tc>
                  <a:txBody>
                    <a:bodyPr/>
                    <a:lstStyle/>
                    <a:p>
                      <a:pPr rtl="0" fontAlgn="t">
                        <a:spcBef>
                          <a:spcPts val="0"/>
                        </a:spcBef>
                        <a:spcAft>
                          <a:spcPts val="0"/>
                        </a:spcAft>
                      </a:pPr>
                      <a:r>
                        <a:rPr lang="da-DK" sz="1200" b="0" i="0" u="none" strike="noStrike" dirty="0">
                          <a:solidFill>
                            <a:srgbClr val="000000"/>
                          </a:solidFill>
                          <a:effectLst/>
                          <a:latin typeface="Proxima Nova"/>
                        </a:rPr>
                        <a:t>De to første anerkendelsesbehov er dog ikke tilstrækkelige for individet, hvorfor der også er behov for, at individet oplever at blive anerkendt for de positive egenskaber og værdier, som man som menneske selv synes at besidde. </a:t>
                      </a:r>
                      <a:r>
                        <a:rPr lang="da-DK" sz="1200" b="0" i="0" u="none" strike="noStrike" dirty="0" err="1">
                          <a:solidFill>
                            <a:srgbClr val="000000"/>
                          </a:solidFill>
                          <a:effectLst/>
                          <a:latin typeface="Proxima Nova"/>
                        </a:rPr>
                        <a:t>Honneth</a:t>
                      </a:r>
                      <a:r>
                        <a:rPr lang="da-DK" sz="1200" b="0" i="0" u="none" strike="noStrike" dirty="0">
                          <a:solidFill>
                            <a:srgbClr val="000000"/>
                          </a:solidFill>
                          <a:effectLst/>
                          <a:latin typeface="Proxima Nova"/>
                        </a:rPr>
                        <a:t> taler i den forbindelse om behovet for solidarisk anerkendelse, hvilket skal forstås som, at vi mennesker hver især har brug for, at vores personlige egenskaber og præstationer bliver fremhævet og anerkendt. Mennesket har brug for denne bekræftelse og anerkendelse for at styrke sit selvværd. Man kunne her sige, at hvis ingen bemærker mig eller det, jeg gør, hvilken betydning har jeg da som menneske?</a:t>
                      </a:r>
                      <a:endParaRPr lang="da-DK" sz="1800" dirty="0">
                        <a:effectLst/>
                      </a:endParaRPr>
                    </a:p>
                  </a:txBody>
                  <a:tcPr marL="49791" marR="49791" marT="49791" marB="49791">
                    <a:lnL w="9525" cap="flat" cmpd="sng" algn="ctr">
                      <a:solidFill>
                        <a:srgbClr val="DBDBDB"/>
                      </a:solidFill>
                      <a:prstDash val="solid"/>
                      <a:round/>
                      <a:headEnd type="none" w="med" len="med"/>
                      <a:tailEnd type="none" w="med" len="med"/>
                    </a:lnL>
                    <a:lnR w="9525" cap="flat" cmpd="sng" algn="ctr">
                      <a:solidFill>
                        <a:srgbClr val="DBDBDB"/>
                      </a:solidFill>
                      <a:prstDash val="solid"/>
                      <a:round/>
                      <a:headEnd type="none" w="med" len="med"/>
                      <a:tailEnd type="none" w="med" len="med"/>
                    </a:lnR>
                    <a:lnT w="9525" cap="flat" cmpd="sng" algn="ctr">
                      <a:solidFill>
                        <a:srgbClr val="DBDBDB"/>
                      </a:solidFill>
                      <a:prstDash val="solid"/>
                      <a:round/>
                      <a:headEnd type="none" w="med" len="med"/>
                      <a:tailEnd type="none" w="med" len="med"/>
                    </a:lnT>
                    <a:lnB w="9525" cap="flat" cmpd="sng" algn="ctr">
                      <a:solidFill>
                        <a:srgbClr val="DBDBDB"/>
                      </a:solidFill>
                      <a:prstDash val="solid"/>
                      <a:round/>
                      <a:headEnd type="none" w="med" len="med"/>
                      <a:tailEnd type="none" w="med" len="med"/>
                    </a:lnB>
                    <a:solidFill>
                      <a:srgbClr val="FFFFFF"/>
                    </a:solidFill>
                  </a:tcPr>
                </a:tc>
                <a:extLst>
                  <a:ext uri="{0D108BD9-81ED-4DB2-BD59-A6C34878D82A}">
                    <a16:rowId xmlns:a16="http://schemas.microsoft.com/office/drawing/2014/main" val="1672327168"/>
                  </a:ext>
                </a:extLst>
              </a:tr>
            </a:tbl>
          </a:graphicData>
        </a:graphic>
      </p:graphicFrame>
      <p:sp>
        <p:nvSpPr>
          <p:cNvPr id="10" name="Rectangle 3"/>
          <p:cNvSpPr>
            <a:spLocks noChangeArrowheads="1"/>
          </p:cNvSpPr>
          <p:nvPr/>
        </p:nvSpPr>
        <p:spPr bwMode="auto">
          <a:xfrm>
            <a:off x="1714500" y="2052638"/>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da-DK"/>
          </a:p>
        </p:txBody>
      </p:sp>
      <p:pic>
        <p:nvPicPr>
          <p:cNvPr id="3" name="Billede 2">
            <a:extLst>
              <a:ext uri="{FF2B5EF4-FFF2-40B4-BE49-F238E27FC236}">
                <a16:creationId xmlns:a16="http://schemas.microsoft.com/office/drawing/2014/main" id="{D7DEE563-9B99-42D8-ACD8-7606077A8834}"/>
              </a:ext>
            </a:extLst>
          </p:cNvPr>
          <p:cNvPicPr>
            <a:picLocks noChangeAspect="1"/>
          </p:cNvPicPr>
          <p:nvPr/>
        </p:nvPicPr>
        <p:blipFill>
          <a:blip r:embed="rId2"/>
          <a:stretch>
            <a:fillRect/>
          </a:stretch>
        </p:blipFill>
        <p:spPr>
          <a:xfrm>
            <a:off x="9794449" y="2463"/>
            <a:ext cx="2397551" cy="2732093"/>
          </a:xfrm>
          <a:prstGeom prst="rect">
            <a:avLst/>
          </a:prstGeom>
        </p:spPr>
      </p:pic>
      <p:sp>
        <p:nvSpPr>
          <p:cNvPr id="4" name="Tekstfelt 3">
            <a:extLst>
              <a:ext uri="{FF2B5EF4-FFF2-40B4-BE49-F238E27FC236}">
                <a16:creationId xmlns:a16="http://schemas.microsoft.com/office/drawing/2014/main" id="{C47949D7-02E2-4703-99A2-E320A47F8750}"/>
              </a:ext>
            </a:extLst>
          </p:cNvPr>
          <p:cNvSpPr txBox="1"/>
          <p:nvPr/>
        </p:nvSpPr>
        <p:spPr>
          <a:xfrm>
            <a:off x="646111" y="1648663"/>
            <a:ext cx="8220173" cy="923330"/>
          </a:xfrm>
          <a:prstGeom prst="rect">
            <a:avLst/>
          </a:prstGeom>
          <a:noFill/>
        </p:spPr>
        <p:txBody>
          <a:bodyPr wrap="square" rtlCol="0">
            <a:spAutoFit/>
          </a:bodyPr>
          <a:lstStyle/>
          <a:p>
            <a:r>
              <a:rPr lang="da-DK" dirty="0"/>
              <a:t>Axel </a:t>
            </a:r>
            <a:r>
              <a:rPr lang="da-DK" dirty="0" err="1"/>
              <a:t>Honneth</a:t>
            </a:r>
            <a:r>
              <a:rPr lang="da-DK" dirty="0"/>
              <a:t> kort fortalt:</a:t>
            </a:r>
          </a:p>
          <a:p>
            <a:r>
              <a:rPr lang="da-DK" dirty="0"/>
              <a:t>Alle har behov for anerkendelse.</a:t>
            </a:r>
          </a:p>
          <a:p>
            <a:r>
              <a:rPr lang="da-DK" dirty="0"/>
              <a:t>Opnår man ikke anerkendelse får det negative konsekvenser.</a:t>
            </a:r>
          </a:p>
        </p:txBody>
      </p:sp>
    </p:spTree>
    <p:extLst>
      <p:ext uri="{BB962C8B-B14F-4D97-AF65-F5344CB8AC3E}">
        <p14:creationId xmlns:p14="http://schemas.microsoft.com/office/powerpoint/2010/main" val="41537194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p:txBody>
          <a:bodyPr/>
          <a:lstStyle/>
          <a:p>
            <a:r>
              <a:rPr lang="da-DK" dirty="0"/>
              <a:t>Axel </a:t>
            </a:r>
            <a:r>
              <a:rPr lang="da-DK" dirty="0" err="1"/>
              <a:t>Honneth</a:t>
            </a:r>
            <a:br>
              <a:rPr lang="da-DK" dirty="0"/>
            </a:br>
            <a:r>
              <a:rPr lang="da-DK" dirty="0"/>
              <a:t>Tre sfære (kort fortalt)</a:t>
            </a:r>
            <a:endParaRPr lang="da-DK" sz="3600" dirty="0"/>
          </a:p>
        </p:txBody>
      </p:sp>
      <p:sp>
        <p:nvSpPr>
          <p:cNvPr id="5" name="Pladsholder til indhold 4"/>
          <p:cNvSpPr>
            <a:spLocks noGrp="1"/>
          </p:cNvSpPr>
          <p:nvPr>
            <p:ph idx="1"/>
          </p:nvPr>
        </p:nvSpPr>
        <p:spPr>
          <a:xfrm>
            <a:off x="467003" y="2307441"/>
            <a:ext cx="6528412" cy="4195481"/>
          </a:xfrm>
        </p:spPr>
        <p:txBody>
          <a:bodyPr>
            <a:normAutofit/>
          </a:bodyPr>
          <a:lstStyle/>
          <a:p>
            <a:pPr fontAlgn="base"/>
            <a:r>
              <a:rPr lang="da-DK" sz="1800" dirty="0"/>
              <a:t>Privatsfæren: Kærlighed og nære relationer</a:t>
            </a:r>
          </a:p>
          <a:p>
            <a:pPr fontAlgn="base"/>
            <a:r>
              <a:rPr lang="da-DK" sz="1800" dirty="0"/>
              <a:t>Den retslige sfære: Lige rettigheder og lige behandling i forhold til loven, arbejdsmarkedet og uddannelsessektoren</a:t>
            </a:r>
          </a:p>
          <a:p>
            <a:pPr fontAlgn="base"/>
            <a:r>
              <a:rPr lang="da-DK" sz="1800" dirty="0"/>
              <a:t>Den solidariske sfære: Social status, gensidig anerkendelse, anerkendelse af noget man kan bidrage med.</a:t>
            </a:r>
          </a:p>
        </p:txBody>
      </p:sp>
      <p:pic>
        <p:nvPicPr>
          <p:cNvPr id="2050" name="Picture 2" descr="https://lh6.googleusercontent.com/CE1mpMGtUG1JbOT4r7FxRn2-M_raGtBc7loIHOQm8zSbVNowGB4VKQ0xhPMtTnbQGKKk-oSByij2w7jKe2TN7FMYQ40AE9gbh7UY1NXB8kLaSROBomVtwonzJGvpJgJyHQN6aY7WBEL10AFYatjXe3QIs5HPtNjLrrQKjz9ADkW74gWiyZNCGVQ8bBmOYxK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74523" y="1853248"/>
            <a:ext cx="5017477" cy="47867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005698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Mangel på anerkendelse: Krænkelse</a:t>
            </a:r>
          </a:p>
        </p:txBody>
      </p:sp>
      <p:sp>
        <p:nvSpPr>
          <p:cNvPr id="3" name="Pladsholder til indhold 2"/>
          <p:cNvSpPr>
            <a:spLocks noGrp="1"/>
          </p:cNvSpPr>
          <p:nvPr>
            <p:ph idx="1"/>
          </p:nvPr>
        </p:nvSpPr>
        <p:spPr>
          <a:xfrm>
            <a:off x="646111" y="2052918"/>
            <a:ext cx="10873443" cy="4195481"/>
          </a:xfrm>
        </p:spPr>
        <p:txBody>
          <a:bodyPr>
            <a:normAutofit/>
          </a:bodyPr>
          <a:lstStyle/>
          <a:p>
            <a:pPr fontAlgn="base"/>
            <a:r>
              <a:rPr lang="da-DK" b="1" dirty="0">
                <a:solidFill>
                  <a:srgbClr val="FF0000"/>
                </a:solidFill>
              </a:rPr>
              <a:t>Privatsfæren:</a:t>
            </a:r>
            <a:r>
              <a:rPr lang="da-DK" dirty="0"/>
              <a:t> Mangel på nærvær, vold, voldtægt, fysisk misbrug</a:t>
            </a:r>
          </a:p>
          <a:p>
            <a:pPr marL="0" indent="0" fontAlgn="base">
              <a:buNone/>
            </a:pPr>
            <a:r>
              <a:rPr lang="da-DK" dirty="0"/>
              <a:t>	  Mistillid til sig selv og til omverden og reagerer med skam.</a:t>
            </a:r>
          </a:p>
          <a:p>
            <a:pPr marL="0" indent="0" fontAlgn="base">
              <a:buNone/>
            </a:pPr>
            <a:endParaRPr lang="da-DK" dirty="0"/>
          </a:p>
          <a:p>
            <a:pPr fontAlgn="base"/>
            <a:r>
              <a:rPr lang="da-DK" b="1" dirty="0">
                <a:solidFill>
                  <a:srgbClr val="FF0000"/>
                </a:solidFill>
              </a:rPr>
              <a:t>Den </a:t>
            </a:r>
            <a:r>
              <a:rPr lang="da-DK" b="1" dirty="0" err="1">
                <a:solidFill>
                  <a:srgbClr val="FF0000"/>
                </a:solidFill>
              </a:rPr>
              <a:t>restlige</a:t>
            </a:r>
            <a:r>
              <a:rPr lang="da-DK" b="1" dirty="0">
                <a:solidFill>
                  <a:srgbClr val="FF0000"/>
                </a:solidFill>
              </a:rPr>
              <a:t> sfære:</a:t>
            </a:r>
            <a:r>
              <a:rPr lang="da-DK" dirty="0"/>
              <a:t> Udelukkelse fra dele af samfundet (skolen, arbejdslivet, natlivet …)</a:t>
            </a:r>
          </a:p>
          <a:p>
            <a:pPr marL="0" indent="0" fontAlgn="base">
              <a:buNone/>
            </a:pPr>
            <a:r>
              <a:rPr lang="da-DK" dirty="0"/>
              <a:t>	  Manglende tilhørsfølelse / fremmedgørelse / </a:t>
            </a:r>
            <a:r>
              <a:rPr lang="da-DK" dirty="0" err="1"/>
              <a:t>modkultur</a:t>
            </a:r>
            <a:r>
              <a:rPr lang="da-DK" dirty="0"/>
              <a:t>.</a:t>
            </a:r>
          </a:p>
          <a:p>
            <a:pPr marL="0" indent="0" fontAlgn="base">
              <a:buNone/>
            </a:pPr>
            <a:endParaRPr lang="da-DK" dirty="0"/>
          </a:p>
          <a:p>
            <a:pPr fontAlgn="base"/>
            <a:r>
              <a:rPr lang="da-DK" b="1" dirty="0">
                <a:solidFill>
                  <a:srgbClr val="FF0000"/>
                </a:solidFill>
              </a:rPr>
              <a:t>Den solidariske sfære rummer:</a:t>
            </a:r>
            <a:r>
              <a:rPr lang="da-DK" dirty="0"/>
              <a:t> Mangel på social status og anerkendelse (mobning)</a:t>
            </a:r>
          </a:p>
          <a:p>
            <a:pPr marL="0" indent="0" fontAlgn="base">
              <a:buNone/>
            </a:pPr>
            <a:r>
              <a:rPr lang="da-DK" dirty="0"/>
              <a:t>	 Nedværdigelse af livsform. Tab af personlig selvværdsættelse, lejrtænkning og 	følelse af usynlighed/meningsløshed.</a:t>
            </a:r>
          </a:p>
        </p:txBody>
      </p:sp>
      <p:sp>
        <p:nvSpPr>
          <p:cNvPr id="4" name="Pil: højre 3">
            <a:extLst>
              <a:ext uri="{FF2B5EF4-FFF2-40B4-BE49-F238E27FC236}">
                <a16:creationId xmlns:a16="http://schemas.microsoft.com/office/drawing/2014/main" id="{FB87F692-4811-489D-860D-CF98A4C61D37}"/>
              </a:ext>
            </a:extLst>
          </p:cNvPr>
          <p:cNvSpPr/>
          <p:nvPr/>
        </p:nvSpPr>
        <p:spPr>
          <a:xfrm>
            <a:off x="1036947" y="2601797"/>
            <a:ext cx="226243" cy="16968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5" name="Pil: højre 4">
            <a:extLst>
              <a:ext uri="{FF2B5EF4-FFF2-40B4-BE49-F238E27FC236}">
                <a16:creationId xmlns:a16="http://schemas.microsoft.com/office/drawing/2014/main" id="{F014B7E0-F27B-44B0-A379-257D031B8439}"/>
              </a:ext>
            </a:extLst>
          </p:cNvPr>
          <p:cNvSpPr/>
          <p:nvPr/>
        </p:nvSpPr>
        <p:spPr>
          <a:xfrm>
            <a:off x="1027515" y="4236562"/>
            <a:ext cx="226243" cy="16968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6" name="Pil: højre 5">
            <a:extLst>
              <a:ext uri="{FF2B5EF4-FFF2-40B4-BE49-F238E27FC236}">
                <a16:creationId xmlns:a16="http://schemas.microsoft.com/office/drawing/2014/main" id="{B8011D83-71F6-487A-8C66-AC282E4343D1}"/>
              </a:ext>
            </a:extLst>
          </p:cNvPr>
          <p:cNvSpPr/>
          <p:nvPr/>
        </p:nvSpPr>
        <p:spPr>
          <a:xfrm>
            <a:off x="1018088" y="5509969"/>
            <a:ext cx="226243" cy="16968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Tree>
    <p:extLst>
      <p:ext uri="{BB962C8B-B14F-4D97-AF65-F5344CB8AC3E}">
        <p14:creationId xmlns:p14="http://schemas.microsoft.com/office/powerpoint/2010/main" val="39956016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A8F07E2-6ABC-4841-856B-79AAAB75F4F6}"/>
              </a:ext>
            </a:extLst>
          </p:cNvPr>
          <p:cNvSpPr>
            <a:spLocks noGrp="1"/>
          </p:cNvSpPr>
          <p:nvPr>
            <p:ph type="title"/>
          </p:nvPr>
        </p:nvSpPr>
        <p:spPr>
          <a:xfrm>
            <a:off x="646111" y="452718"/>
            <a:ext cx="9404723" cy="928213"/>
          </a:xfrm>
        </p:spPr>
        <p:txBody>
          <a:bodyPr/>
          <a:lstStyle/>
          <a:p>
            <a:r>
              <a:rPr lang="da-DK" dirty="0"/>
              <a:t>Tre cases om bandekriminalitet</a:t>
            </a:r>
            <a:br>
              <a:rPr lang="da-DK" dirty="0"/>
            </a:br>
            <a:r>
              <a:rPr lang="da-DK" dirty="0"/>
              <a:t>- </a:t>
            </a:r>
            <a:r>
              <a:rPr lang="da-DK" sz="2800" dirty="0"/>
              <a:t>Hvorfor virker bander tiltrækkende på unge af anden etnisk herkomst?</a:t>
            </a:r>
            <a:br>
              <a:rPr lang="da-DK" sz="2800" dirty="0"/>
            </a:br>
            <a:r>
              <a:rPr lang="da-DK" sz="2800" dirty="0"/>
              <a:t>	</a:t>
            </a:r>
            <a:r>
              <a:rPr lang="da-DK" sz="2400" dirty="0"/>
              <a:t>Heri skal Axel </a:t>
            </a:r>
            <a:r>
              <a:rPr lang="da-DK" sz="2400" dirty="0" err="1"/>
              <a:t>Honneths</a:t>
            </a:r>
            <a:r>
              <a:rPr lang="da-DK" sz="2400" dirty="0"/>
              <a:t> teori om anerkendelse anvendes.</a:t>
            </a:r>
            <a:endParaRPr lang="da-DK" dirty="0"/>
          </a:p>
        </p:txBody>
      </p:sp>
      <p:graphicFrame>
        <p:nvGraphicFramePr>
          <p:cNvPr id="6" name="Tabel 5">
            <a:extLst>
              <a:ext uri="{FF2B5EF4-FFF2-40B4-BE49-F238E27FC236}">
                <a16:creationId xmlns:a16="http://schemas.microsoft.com/office/drawing/2014/main" id="{45F623CB-53D9-43E1-87A4-FB3CC6DABD02}"/>
              </a:ext>
            </a:extLst>
          </p:cNvPr>
          <p:cNvGraphicFramePr>
            <a:graphicFrameLocks noGrp="1"/>
          </p:cNvGraphicFramePr>
          <p:nvPr>
            <p:extLst>
              <p:ext uri="{D42A27DB-BD31-4B8C-83A1-F6EECF244321}">
                <p14:modId xmlns:p14="http://schemas.microsoft.com/office/powerpoint/2010/main" val="1420990395"/>
              </p:ext>
            </p:extLst>
          </p:nvPr>
        </p:nvGraphicFramePr>
        <p:xfrm>
          <a:off x="757850" y="2967073"/>
          <a:ext cx="10676295" cy="2427412"/>
        </p:xfrm>
        <a:graphic>
          <a:graphicData uri="http://schemas.openxmlformats.org/drawingml/2006/table">
            <a:tbl>
              <a:tblPr firstRow="1" bandRow="1">
                <a:tableStyleId>{7DF18680-E054-41AD-8BC1-D1AEF772440D}</a:tableStyleId>
              </a:tblPr>
              <a:tblGrid>
                <a:gridCol w="3558765">
                  <a:extLst>
                    <a:ext uri="{9D8B030D-6E8A-4147-A177-3AD203B41FA5}">
                      <a16:colId xmlns:a16="http://schemas.microsoft.com/office/drawing/2014/main" val="2443191851"/>
                    </a:ext>
                  </a:extLst>
                </a:gridCol>
                <a:gridCol w="3558765">
                  <a:extLst>
                    <a:ext uri="{9D8B030D-6E8A-4147-A177-3AD203B41FA5}">
                      <a16:colId xmlns:a16="http://schemas.microsoft.com/office/drawing/2014/main" val="4143052163"/>
                    </a:ext>
                  </a:extLst>
                </a:gridCol>
                <a:gridCol w="3558765">
                  <a:extLst>
                    <a:ext uri="{9D8B030D-6E8A-4147-A177-3AD203B41FA5}">
                      <a16:colId xmlns:a16="http://schemas.microsoft.com/office/drawing/2014/main" val="137529616"/>
                    </a:ext>
                  </a:extLst>
                </a:gridCol>
              </a:tblGrid>
              <a:tr h="606853">
                <a:tc>
                  <a:txBody>
                    <a:bodyPr/>
                    <a:lstStyle/>
                    <a:p>
                      <a:r>
                        <a:rPr lang="da-DK" dirty="0"/>
                        <a:t>Case 1: Abdelrahman Mustafa</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da-DK" dirty="0"/>
                        <a:t>Case 2: Nørrebros bander</a:t>
                      </a:r>
                      <a:endParaRPr lang="da-DK" b="1" dirty="0"/>
                    </a:p>
                  </a:txBody>
                  <a:tcPr/>
                </a:tc>
                <a:tc>
                  <a:txBody>
                    <a:bodyPr/>
                    <a:lstStyle/>
                    <a:p>
                      <a:r>
                        <a:rPr lang="da-DK" dirty="0"/>
                        <a:t>Case 3: Avedøre Stationsby</a:t>
                      </a:r>
                    </a:p>
                  </a:txBody>
                  <a:tcPr/>
                </a:tc>
                <a:extLst>
                  <a:ext uri="{0D108BD9-81ED-4DB2-BD59-A6C34878D82A}">
                    <a16:rowId xmlns:a16="http://schemas.microsoft.com/office/drawing/2014/main" val="3234868533"/>
                  </a:ext>
                </a:extLst>
              </a:tr>
              <a:tr h="606853">
                <a:tc>
                  <a:txBody>
                    <a:bodyPr/>
                    <a:lstStyle/>
                    <a:p>
                      <a:r>
                        <a:rPr lang="da-DK" b="0" dirty="0">
                          <a:solidFill>
                            <a:schemeClr val="bg1"/>
                          </a:solidFill>
                        </a:rPr>
                        <a:t>Amelie, Matilde, Karla R</a:t>
                      </a:r>
                    </a:p>
                  </a:txBody>
                  <a:tcPr/>
                </a:tc>
                <a:tc>
                  <a:txBody>
                    <a:bodyPr/>
                    <a:lstStyle/>
                    <a:p>
                      <a:r>
                        <a:rPr lang="da-DK" b="0" dirty="0">
                          <a:solidFill>
                            <a:schemeClr val="bg1"/>
                          </a:solidFill>
                        </a:rPr>
                        <a:t>Sille, Nina, Sarah</a:t>
                      </a:r>
                    </a:p>
                  </a:txBody>
                  <a:tcPr/>
                </a:tc>
                <a:tc>
                  <a:txBody>
                    <a:bodyPr/>
                    <a:lstStyle/>
                    <a:p>
                      <a:r>
                        <a:rPr lang="da-DK" b="0" dirty="0">
                          <a:solidFill>
                            <a:schemeClr val="bg1"/>
                          </a:solidFill>
                        </a:rPr>
                        <a:t>Annesofie, Sif, Oliva</a:t>
                      </a:r>
                    </a:p>
                  </a:txBody>
                  <a:tcPr/>
                </a:tc>
                <a:extLst>
                  <a:ext uri="{0D108BD9-81ED-4DB2-BD59-A6C34878D82A}">
                    <a16:rowId xmlns:a16="http://schemas.microsoft.com/office/drawing/2014/main" val="1369717311"/>
                  </a:ext>
                </a:extLst>
              </a:tr>
              <a:tr h="606853">
                <a:tc>
                  <a:txBody>
                    <a:bodyPr/>
                    <a:lstStyle/>
                    <a:p>
                      <a:r>
                        <a:rPr lang="da-DK" dirty="0"/>
                        <a:t>Klara G, Nanna, Klara M </a:t>
                      </a:r>
                    </a:p>
                  </a:txBody>
                  <a:tcPr/>
                </a:tc>
                <a:tc>
                  <a:txBody>
                    <a:bodyPr/>
                    <a:lstStyle/>
                    <a:p>
                      <a:r>
                        <a:rPr lang="da-DK" dirty="0"/>
                        <a:t>Emilie, Magnus, Sofie Helena</a:t>
                      </a:r>
                    </a:p>
                  </a:txBody>
                  <a:tcPr/>
                </a:tc>
                <a:tc>
                  <a:txBody>
                    <a:bodyPr/>
                    <a:lstStyle/>
                    <a:p>
                      <a:r>
                        <a:rPr lang="da-DK" dirty="0"/>
                        <a:t>Clara, Johanna, Jonas</a:t>
                      </a:r>
                    </a:p>
                  </a:txBody>
                  <a:tcPr/>
                </a:tc>
                <a:extLst>
                  <a:ext uri="{0D108BD9-81ED-4DB2-BD59-A6C34878D82A}">
                    <a16:rowId xmlns:a16="http://schemas.microsoft.com/office/drawing/2014/main" val="850054283"/>
                  </a:ext>
                </a:extLst>
              </a:tr>
              <a:tr h="606853">
                <a:tc>
                  <a:txBody>
                    <a:bodyPr/>
                    <a:lstStyle/>
                    <a:p>
                      <a:r>
                        <a:rPr lang="da-DK" dirty="0"/>
                        <a:t>Nikolaj, Frederik, Liva</a:t>
                      </a:r>
                    </a:p>
                  </a:txBody>
                  <a:tcPr/>
                </a:tc>
                <a:tc>
                  <a:txBody>
                    <a:bodyPr/>
                    <a:lstStyle/>
                    <a:p>
                      <a:r>
                        <a:rPr lang="da-DK" dirty="0"/>
                        <a:t>Karla E, Noah, Sofie Cecilie</a:t>
                      </a:r>
                    </a:p>
                  </a:txBody>
                  <a:tcPr/>
                </a:tc>
                <a:tc>
                  <a:txBody>
                    <a:bodyPr/>
                    <a:lstStyle/>
                    <a:p>
                      <a:r>
                        <a:rPr lang="da-DK" dirty="0"/>
                        <a:t>Hans Christian, Sophia</a:t>
                      </a:r>
                      <a:r>
                        <a:rPr lang="da-DK"/>
                        <a:t>, Gustav</a:t>
                      </a:r>
                      <a:endParaRPr lang="da-DK" dirty="0"/>
                    </a:p>
                  </a:txBody>
                  <a:tcPr/>
                </a:tc>
                <a:extLst>
                  <a:ext uri="{0D108BD9-81ED-4DB2-BD59-A6C34878D82A}">
                    <a16:rowId xmlns:a16="http://schemas.microsoft.com/office/drawing/2014/main" val="2889923886"/>
                  </a:ext>
                </a:extLst>
              </a:tr>
            </a:tbl>
          </a:graphicData>
        </a:graphic>
      </p:graphicFrame>
      <p:sp>
        <p:nvSpPr>
          <p:cNvPr id="7" name="Tekstfelt 6">
            <a:extLst>
              <a:ext uri="{FF2B5EF4-FFF2-40B4-BE49-F238E27FC236}">
                <a16:creationId xmlns:a16="http://schemas.microsoft.com/office/drawing/2014/main" id="{E78A4F34-A8EC-4A3E-9FB8-A7E41D77A145}"/>
              </a:ext>
            </a:extLst>
          </p:cNvPr>
          <p:cNvSpPr txBox="1"/>
          <p:nvPr/>
        </p:nvSpPr>
        <p:spPr>
          <a:xfrm>
            <a:off x="757850" y="5642517"/>
            <a:ext cx="10676295" cy="923330"/>
          </a:xfrm>
          <a:prstGeom prst="rect">
            <a:avLst/>
          </a:prstGeom>
          <a:noFill/>
        </p:spPr>
        <p:txBody>
          <a:bodyPr wrap="square" rtlCol="0">
            <a:spAutoFit/>
          </a:bodyPr>
          <a:lstStyle/>
          <a:p>
            <a:r>
              <a:rPr lang="da-DK" dirty="0"/>
              <a:t>Arbejd i grupperne med jeres case.</a:t>
            </a:r>
          </a:p>
          <a:p>
            <a:r>
              <a:rPr lang="da-DK" dirty="0"/>
              <a:t>Se handoutet ”Tre cases om kriminalitet”.</a:t>
            </a:r>
          </a:p>
          <a:p>
            <a:r>
              <a:rPr lang="da-DK" b="1" dirty="0"/>
              <a:t>Skal præsenteres mundtligt på klassen.</a:t>
            </a:r>
          </a:p>
        </p:txBody>
      </p:sp>
      <p:graphicFrame>
        <p:nvGraphicFramePr>
          <p:cNvPr id="3" name="Tabel 2">
            <a:extLst>
              <a:ext uri="{FF2B5EF4-FFF2-40B4-BE49-F238E27FC236}">
                <a16:creationId xmlns:a16="http://schemas.microsoft.com/office/drawing/2014/main" id="{DD196BDE-88DB-D2D8-B4A8-B6582F951275}"/>
              </a:ext>
            </a:extLst>
          </p:cNvPr>
          <p:cNvGraphicFramePr>
            <a:graphicFrameLocks noGrp="1"/>
          </p:cNvGraphicFramePr>
          <p:nvPr>
            <p:extLst>
              <p:ext uri="{D42A27DB-BD31-4B8C-83A1-F6EECF244321}">
                <p14:modId xmlns:p14="http://schemas.microsoft.com/office/powerpoint/2010/main" val="1946474073"/>
              </p:ext>
            </p:extLst>
          </p:nvPr>
        </p:nvGraphicFramePr>
        <p:xfrm>
          <a:off x="10145485" y="-243983"/>
          <a:ext cx="2230980" cy="3841656"/>
        </p:xfrm>
        <a:graphic>
          <a:graphicData uri="http://schemas.openxmlformats.org/drawingml/2006/table">
            <a:tbl>
              <a:tblPr>
                <a:tableStyleId>{5C22544A-7EE6-4342-B048-85BDC9FD1C3A}</a:tableStyleId>
              </a:tblPr>
              <a:tblGrid>
                <a:gridCol w="743660">
                  <a:extLst>
                    <a:ext uri="{9D8B030D-6E8A-4147-A177-3AD203B41FA5}">
                      <a16:colId xmlns:a16="http://schemas.microsoft.com/office/drawing/2014/main" val="1279642095"/>
                    </a:ext>
                  </a:extLst>
                </a:gridCol>
                <a:gridCol w="743660">
                  <a:extLst>
                    <a:ext uri="{9D8B030D-6E8A-4147-A177-3AD203B41FA5}">
                      <a16:colId xmlns:a16="http://schemas.microsoft.com/office/drawing/2014/main" val="3659882256"/>
                    </a:ext>
                  </a:extLst>
                </a:gridCol>
                <a:gridCol w="743660">
                  <a:extLst>
                    <a:ext uri="{9D8B030D-6E8A-4147-A177-3AD203B41FA5}">
                      <a16:colId xmlns:a16="http://schemas.microsoft.com/office/drawing/2014/main" val="338553295"/>
                    </a:ext>
                  </a:extLst>
                </a:gridCol>
              </a:tblGrid>
              <a:tr h="305192">
                <a:tc>
                  <a:txBody>
                    <a:bodyPr/>
                    <a:lstStyle/>
                    <a:p>
                      <a:r>
                        <a:rPr lang="da-DK" sz="1200" b="0" dirty="0"/>
                        <a:t>Amelie </a:t>
                      </a:r>
                    </a:p>
                  </a:txBody>
                  <a:tcPr/>
                </a:tc>
                <a:tc>
                  <a:txBody>
                    <a:bodyPr/>
                    <a:lstStyle/>
                    <a:p>
                      <a:r>
                        <a:rPr lang="da-DK" sz="1200" b="0" dirty="0"/>
                        <a:t>Sophia</a:t>
                      </a:r>
                    </a:p>
                  </a:txBody>
                  <a:tcPr/>
                </a:tc>
                <a:tc>
                  <a:txBody>
                    <a:bodyPr/>
                    <a:lstStyle/>
                    <a:p>
                      <a:r>
                        <a:rPr lang="da-DK" sz="1200" b="0" dirty="0"/>
                        <a:t>Jonas</a:t>
                      </a:r>
                    </a:p>
                  </a:txBody>
                  <a:tcPr/>
                </a:tc>
                <a:extLst>
                  <a:ext uri="{0D108BD9-81ED-4DB2-BD59-A6C34878D82A}">
                    <a16:rowId xmlns:a16="http://schemas.microsoft.com/office/drawing/2014/main" val="4047648228"/>
                  </a:ext>
                </a:extLst>
              </a:tr>
              <a:tr h="305192">
                <a:tc>
                  <a:txBody>
                    <a:bodyPr/>
                    <a:lstStyle/>
                    <a:p>
                      <a:r>
                        <a:rPr lang="da-DK" sz="1200" dirty="0"/>
                        <a:t>Klara G</a:t>
                      </a:r>
                    </a:p>
                  </a:txBody>
                  <a:tcPr/>
                </a:tc>
                <a:tc>
                  <a:txBody>
                    <a:bodyPr/>
                    <a:lstStyle/>
                    <a:p>
                      <a:r>
                        <a:rPr lang="da-DK" sz="1200" dirty="0"/>
                        <a:t>Matilde</a:t>
                      </a:r>
                    </a:p>
                  </a:txBody>
                  <a:tcPr/>
                </a:tc>
                <a:tc>
                  <a:txBody>
                    <a:bodyPr/>
                    <a:lstStyle/>
                    <a:p>
                      <a:r>
                        <a:rPr lang="da-DK" sz="1200" dirty="0"/>
                        <a:t>Gustav </a:t>
                      </a:r>
                    </a:p>
                  </a:txBody>
                  <a:tcPr/>
                </a:tc>
                <a:extLst>
                  <a:ext uri="{0D108BD9-81ED-4DB2-BD59-A6C34878D82A}">
                    <a16:rowId xmlns:a16="http://schemas.microsoft.com/office/drawing/2014/main" val="2238575375"/>
                  </a:ext>
                </a:extLst>
              </a:tr>
              <a:tr h="305192">
                <a:tc>
                  <a:txBody>
                    <a:bodyPr/>
                    <a:lstStyle/>
                    <a:p>
                      <a:r>
                        <a:rPr lang="da-DK" sz="1200" dirty="0"/>
                        <a:t>Nikolaj </a:t>
                      </a:r>
                    </a:p>
                  </a:txBody>
                  <a:tcPr/>
                </a:tc>
                <a:tc>
                  <a:txBody>
                    <a:bodyPr/>
                    <a:lstStyle/>
                    <a:p>
                      <a:r>
                        <a:rPr lang="da-DK" sz="1200" dirty="0"/>
                        <a:t>Nanna</a:t>
                      </a:r>
                    </a:p>
                  </a:txBody>
                  <a:tcPr/>
                </a:tc>
                <a:tc>
                  <a:txBody>
                    <a:bodyPr/>
                    <a:lstStyle/>
                    <a:p>
                      <a:r>
                        <a:rPr lang="da-DK" sz="1200" dirty="0"/>
                        <a:t>Karla R </a:t>
                      </a:r>
                    </a:p>
                  </a:txBody>
                  <a:tcPr/>
                </a:tc>
                <a:extLst>
                  <a:ext uri="{0D108BD9-81ED-4DB2-BD59-A6C34878D82A}">
                    <a16:rowId xmlns:a16="http://schemas.microsoft.com/office/drawing/2014/main" val="4249321709"/>
                  </a:ext>
                </a:extLst>
              </a:tr>
              <a:tr h="305192">
                <a:tc>
                  <a:txBody>
                    <a:bodyPr/>
                    <a:lstStyle/>
                    <a:p>
                      <a:r>
                        <a:rPr lang="da-DK" sz="1200" dirty="0"/>
                        <a:t>Sille</a:t>
                      </a:r>
                    </a:p>
                  </a:txBody>
                  <a:tcPr/>
                </a:tc>
                <a:tc>
                  <a:txBody>
                    <a:bodyPr/>
                    <a:lstStyle/>
                    <a:p>
                      <a:r>
                        <a:rPr lang="da-DK" sz="1200" dirty="0"/>
                        <a:t>Magnus </a:t>
                      </a:r>
                    </a:p>
                  </a:txBody>
                  <a:tcPr/>
                </a:tc>
                <a:tc>
                  <a:txBody>
                    <a:bodyPr/>
                    <a:lstStyle/>
                    <a:p>
                      <a:r>
                        <a:rPr lang="da-DK" sz="1200" dirty="0"/>
                        <a:t>Klara M</a:t>
                      </a:r>
                    </a:p>
                  </a:txBody>
                  <a:tcPr/>
                </a:tc>
                <a:extLst>
                  <a:ext uri="{0D108BD9-81ED-4DB2-BD59-A6C34878D82A}">
                    <a16:rowId xmlns:a16="http://schemas.microsoft.com/office/drawing/2014/main" val="3660712384"/>
                  </a:ext>
                </a:extLst>
              </a:tr>
              <a:tr h="307154">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da-DK" sz="1200" dirty="0"/>
                        <a:t>Emilie </a:t>
                      </a:r>
                    </a:p>
                  </a:txBody>
                  <a:tcPr/>
                </a:tc>
                <a:tc>
                  <a:txBody>
                    <a:bodyPr/>
                    <a:lstStyle/>
                    <a:p>
                      <a:r>
                        <a:rPr lang="da-DK" sz="1200" dirty="0"/>
                        <a:t>Sofie Helena</a:t>
                      </a:r>
                    </a:p>
                  </a:txBody>
                  <a:tcPr/>
                </a:tc>
                <a:tc>
                  <a:txBody>
                    <a:bodyPr/>
                    <a:lstStyle/>
                    <a:p>
                      <a:r>
                        <a:rPr lang="da-DK" sz="1200" dirty="0"/>
                        <a:t>Liva </a:t>
                      </a:r>
                    </a:p>
                  </a:txBody>
                  <a:tcPr/>
                </a:tc>
                <a:extLst>
                  <a:ext uri="{0D108BD9-81ED-4DB2-BD59-A6C34878D82A}">
                    <a16:rowId xmlns:a16="http://schemas.microsoft.com/office/drawing/2014/main" val="1850862796"/>
                  </a:ext>
                </a:extLst>
              </a:tr>
              <a:tr h="305192">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da-DK" sz="1200" dirty="0"/>
                        <a:t>Karla E</a:t>
                      </a:r>
                    </a:p>
                  </a:txBody>
                  <a:tcPr/>
                </a:tc>
                <a:tc>
                  <a:txBody>
                    <a:bodyPr/>
                    <a:lstStyle/>
                    <a:p>
                      <a:r>
                        <a:rPr lang="da-DK" sz="1200" dirty="0"/>
                        <a:t>Frederik </a:t>
                      </a:r>
                    </a:p>
                  </a:txBody>
                  <a:tcPr/>
                </a:tc>
                <a:tc>
                  <a:txBody>
                    <a:bodyPr/>
                    <a:lstStyle/>
                    <a:p>
                      <a:r>
                        <a:rPr lang="da-DK" sz="1200" dirty="0"/>
                        <a:t>Sarah </a:t>
                      </a:r>
                    </a:p>
                  </a:txBody>
                  <a:tcPr/>
                </a:tc>
                <a:extLst>
                  <a:ext uri="{0D108BD9-81ED-4DB2-BD59-A6C34878D82A}">
                    <a16:rowId xmlns:a16="http://schemas.microsoft.com/office/drawing/2014/main" val="881243014"/>
                  </a:ext>
                </a:extLst>
              </a:tr>
              <a:tr h="305192">
                <a:tc>
                  <a:txBody>
                    <a:bodyPr/>
                    <a:lstStyle/>
                    <a:p>
                      <a:r>
                        <a:rPr lang="da-DK" sz="1200" dirty="0"/>
                        <a:t>Annesofie </a:t>
                      </a:r>
                    </a:p>
                  </a:txBody>
                  <a:tcPr/>
                </a:tc>
                <a:tc>
                  <a:txBody>
                    <a:bodyPr/>
                    <a:lstStyle/>
                    <a:p>
                      <a:r>
                        <a:rPr lang="da-DK" sz="1200" dirty="0"/>
                        <a:t>Noah</a:t>
                      </a:r>
                    </a:p>
                  </a:txBody>
                  <a:tcPr/>
                </a:tc>
                <a:tc>
                  <a:txBody>
                    <a:bodyPr/>
                    <a:lstStyle/>
                    <a:p>
                      <a:r>
                        <a:rPr lang="da-DK" sz="1200" dirty="0"/>
                        <a:t>Nina </a:t>
                      </a:r>
                    </a:p>
                  </a:txBody>
                  <a:tcPr/>
                </a:tc>
                <a:extLst>
                  <a:ext uri="{0D108BD9-81ED-4DB2-BD59-A6C34878D82A}">
                    <a16:rowId xmlns:a16="http://schemas.microsoft.com/office/drawing/2014/main" val="4012731738"/>
                  </a:ext>
                </a:extLst>
              </a:tr>
              <a:tr h="305192">
                <a:tc>
                  <a:txBody>
                    <a:bodyPr/>
                    <a:lstStyle/>
                    <a:p>
                      <a:r>
                        <a:rPr lang="da-DK" sz="1200" dirty="0"/>
                        <a:t>Clara </a:t>
                      </a:r>
                    </a:p>
                  </a:txBody>
                  <a:tcPr/>
                </a:tc>
                <a:tc>
                  <a:txBody>
                    <a:bodyPr/>
                    <a:lstStyle/>
                    <a:p>
                      <a:r>
                        <a:rPr lang="da-DK" sz="1200" dirty="0"/>
                        <a:t>Sif </a:t>
                      </a:r>
                    </a:p>
                  </a:txBody>
                  <a:tcPr/>
                </a:tc>
                <a:tc>
                  <a:txBody>
                    <a:bodyPr/>
                    <a:lstStyle/>
                    <a:p>
                      <a:r>
                        <a:rPr lang="da-DK" sz="1200" dirty="0"/>
                        <a:t>Sofie Cecilie</a:t>
                      </a:r>
                    </a:p>
                  </a:txBody>
                  <a:tcPr/>
                </a:tc>
                <a:extLst>
                  <a:ext uri="{0D108BD9-81ED-4DB2-BD59-A6C34878D82A}">
                    <a16:rowId xmlns:a16="http://schemas.microsoft.com/office/drawing/2014/main" val="3859023040"/>
                  </a:ext>
                </a:extLst>
              </a:tr>
              <a:tr h="307154">
                <a:tc>
                  <a:txBody>
                    <a:bodyPr/>
                    <a:lstStyle/>
                    <a:p>
                      <a:r>
                        <a:rPr lang="da-DK" sz="1200" dirty="0"/>
                        <a:t>Hans Christian </a:t>
                      </a:r>
                    </a:p>
                  </a:txBody>
                  <a:tcPr/>
                </a:tc>
                <a:tc>
                  <a:txBody>
                    <a:bodyPr/>
                    <a:lstStyle/>
                    <a:p>
                      <a:r>
                        <a:rPr lang="da-DK" sz="1200" dirty="0"/>
                        <a:t>Johanna</a:t>
                      </a:r>
                    </a:p>
                  </a:txBody>
                  <a:tcPr/>
                </a:tc>
                <a:tc>
                  <a:txBody>
                    <a:bodyPr/>
                    <a:lstStyle/>
                    <a:p>
                      <a:r>
                        <a:rPr lang="da-DK" sz="1200" dirty="0"/>
                        <a:t>Olivia</a:t>
                      </a:r>
                    </a:p>
                  </a:txBody>
                  <a:tcPr/>
                </a:tc>
                <a:extLst>
                  <a:ext uri="{0D108BD9-81ED-4DB2-BD59-A6C34878D82A}">
                    <a16:rowId xmlns:a16="http://schemas.microsoft.com/office/drawing/2014/main" val="2986957552"/>
                  </a:ext>
                </a:extLst>
              </a:tr>
            </a:tbl>
          </a:graphicData>
        </a:graphic>
      </p:graphicFrame>
    </p:spTree>
    <p:extLst>
      <p:ext uri="{BB962C8B-B14F-4D97-AF65-F5344CB8AC3E}">
        <p14:creationId xmlns:p14="http://schemas.microsoft.com/office/powerpoint/2010/main" val="29516780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Exit fra banderne</a:t>
            </a:r>
          </a:p>
        </p:txBody>
      </p:sp>
      <p:sp>
        <p:nvSpPr>
          <p:cNvPr id="3" name="Pladsholder til indhold 2"/>
          <p:cNvSpPr>
            <a:spLocks noGrp="1"/>
          </p:cNvSpPr>
          <p:nvPr>
            <p:ph idx="1"/>
          </p:nvPr>
        </p:nvSpPr>
        <p:spPr/>
        <p:txBody>
          <a:bodyPr/>
          <a:lstStyle/>
          <a:p>
            <a:r>
              <a:rPr lang="da-DK" dirty="0"/>
              <a:t>”En af udfordringer er, at banderne i Odense ofte gemmer på en stærk familiestruktur. - Vi har voldsomt svært ved at slå banderne ned fordi, de også er familiebåret. De agerer ikke normalt. Vi kan ikke trække medlemmerne ud af deres miljø, uden at de også skal sige farvel til deres forældre og søskende. Og derfor er det også nødvendigt med en anden form for exit end den, vi kender traditionelt fra politiet.”</a:t>
            </a:r>
          </a:p>
          <a:p>
            <a:r>
              <a:rPr lang="da-DK" dirty="0"/>
              <a:t>Sammenhold de cases vi har arbejdet med. </a:t>
            </a:r>
          </a:p>
          <a:p>
            <a:r>
              <a:rPr lang="da-DK" dirty="0"/>
              <a:t>Skriv på tavlen, hvorfor det kan være svært at bryde ud af en bande når du først er blevet medlem.</a:t>
            </a:r>
          </a:p>
        </p:txBody>
      </p:sp>
    </p:spTree>
    <p:extLst>
      <p:ext uri="{BB962C8B-B14F-4D97-AF65-F5344CB8AC3E}">
        <p14:creationId xmlns:p14="http://schemas.microsoft.com/office/powerpoint/2010/main" val="145551408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emplate>Ion</Template>
  <TotalTime>301</TotalTime>
  <Words>970</Words>
  <Application>Microsoft Macintosh PowerPoint</Application>
  <PresentationFormat>Widescreen</PresentationFormat>
  <Paragraphs>84</Paragraphs>
  <Slides>7</Slides>
  <Notes>0</Notes>
  <HiddenSlides>0</HiddenSlides>
  <MMClips>0</MMClips>
  <ScaleCrop>false</ScaleCrop>
  <HeadingPairs>
    <vt:vector size="6" baseType="variant">
      <vt:variant>
        <vt:lpstr>Benyttede skrifttyper</vt:lpstr>
      </vt:variant>
      <vt:variant>
        <vt:i4>4</vt:i4>
      </vt:variant>
      <vt:variant>
        <vt:lpstr>Tema</vt:lpstr>
      </vt:variant>
      <vt:variant>
        <vt:i4>1</vt:i4>
      </vt:variant>
      <vt:variant>
        <vt:lpstr>Slidetitler</vt:lpstr>
      </vt:variant>
      <vt:variant>
        <vt:i4>7</vt:i4>
      </vt:variant>
    </vt:vector>
  </HeadingPairs>
  <TitlesOfParts>
    <vt:vector size="12" baseType="lpstr">
      <vt:lpstr>Arial</vt:lpstr>
      <vt:lpstr>Century Gothic</vt:lpstr>
      <vt:lpstr>Proxima Nova</vt:lpstr>
      <vt:lpstr>Wingdings 3</vt:lpstr>
      <vt:lpstr>Ion</vt:lpstr>
      <vt:lpstr>Cases om kriminalitet - Hvorfor begår nogle mennesker kriminalitet</vt:lpstr>
      <vt:lpstr>Banderne og etnicitet</vt:lpstr>
      <vt:lpstr>Axel Honneth</vt:lpstr>
      <vt:lpstr>Axel Honneth Tre sfære (kort fortalt)</vt:lpstr>
      <vt:lpstr>Mangel på anerkendelse: Krænkelse</vt:lpstr>
      <vt:lpstr>Tre cases om bandekriminalitet - Hvorfor virker bander tiltrækkende på unge af anden etnisk herkomst?  Heri skal Axel Honneths teori om anerkendelse anvendes.</vt:lpstr>
      <vt:lpstr>Exit fra banderne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Kriminalitetsteori - Hvorfor begår folk kriminalitet</dc:title>
  <dc:creator>Lærer PC</dc:creator>
  <cp:lastModifiedBy>Mads Malthe Rifbjerg Søvndal</cp:lastModifiedBy>
  <cp:revision>48</cp:revision>
  <dcterms:created xsi:type="dcterms:W3CDTF">2022-09-14T09:04:04Z</dcterms:created>
  <dcterms:modified xsi:type="dcterms:W3CDTF">2023-02-08T13:49:59Z</dcterms:modified>
</cp:coreProperties>
</file>