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57" r:id="rId4"/>
    <p:sldId id="261" r:id="rId5"/>
    <p:sldId id="260" r:id="rId6"/>
    <p:sldId id="266" r:id="rId7"/>
    <p:sldId id="262" r:id="rId8"/>
    <p:sldId id="263" r:id="rId9"/>
    <p:sldId id="264" r:id="rId10"/>
    <p:sldId id="258" r:id="rId11"/>
    <p:sldId id="265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/>
    <p:restoredTop sz="94681"/>
  </p:normalViewPr>
  <p:slideViewPr>
    <p:cSldViewPr snapToGrid="0">
      <p:cViewPr varScale="1">
        <p:scale>
          <a:sx n="84" d="100"/>
          <a:sy n="84" d="100"/>
        </p:scale>
        <p:origin x="208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057D9-E08A-7540-9CCB-78212062A4E6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826F1-5887-D14B-9713-B965D36739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6433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826F1-5887-D14B-9713-B965D3673900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1861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Herefter læses forhistorien af eleverne på klassen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826F1-5887-D14B-9713-B965D3673900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6539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9340D3-94FF-6B62-5904-066AB8FDE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DAAD693-D1BC-9D66-DEA3-01730F9E8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073DE7A-9C9B-570C-0826-9759488DD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52EED7C-C25C-82A9-28AA-5642390B2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D0E8966-A222-52F4-F931-01D89CAB3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7181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A065C-C3CC-4B61-1A21-A9D01F1ED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90086A-A9EB-CC64-1AB6-CDA00AE33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29F545-83A7-FD37-A274-AF205C7EC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3C4C08B-61FC-3C86-4163-C599739E2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12337EF-19DA-D7AF-0BB9-03DB39E72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0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FB7E57-1C35-D795-6E62-48FC08DE3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8D842DD-E5F4-07D9-2A7C-2F3964563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38F3A65-376C-8D84-CE66-694240353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536A217-3262-8BCD-652E-F1D6DA441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E478163-5500-E43A-5186-9C628891E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4638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405794-0C18-4548-00F3-A0255F508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26B584-870B-88F7-6209-A2B7F511D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BF38542-5735-C323-91C5-073C4E5F3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B743EBA-0902-53DD-427E-5FA2A45CA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86364A2-8CE0-C548-5251-0DCECB7AD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EF1D6E0-7F07-2E40-59CD-DFC657A63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8637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CB7AF6-408E-64F4-761B-340CF61D9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D4559FD-A789-004B-6327-149ECCD42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C7CD659-33F1-AC85-9F8D-D45DA1991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371A17D-04A7-7D32-C867-13D2B2344B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3014C49-BEAE-BDC9-1120-EA7A2DF84C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F77F185-4BC2-D77A-C1E3-29E55B015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D7E2922-FFD5-E959-0ED1-A930B6420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7DBF59E-C111-FA38-B4CD-3EE7C5972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264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FC7A98-69A2-9AED-8399-1DFD9DC0F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63F47DB-4FD1-D8FD-A62E-388A43AC8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54F8262-A362-D85C-6706-A99BF16E2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3B233E4-28C4-3661-9A36-1BAE1709C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720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DA01805-3925-235A-AD5D-12792BB8F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187DA25-1785-0F7E-CABB-28DB4BA44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120B9B4-AF43-3B19-627A-F32868BEB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2332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698BC6-C47A-8C5B-749F-53AC4F54D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E01E1A-D125-B678-776F-55C1B8E57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C45C1AD-5771-C86B-51F8-B907C5A9C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74D99EA-4D0F-5F85-B319-C178D39DC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AD0F6A3-9800-6587-F8CD-0F766EC32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6AE58BC-9C59-D131-9F85-2EA9B81BA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47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8B0CC5-5F00-2233-54AC-30C716257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AF89F94-EA9E-FD84-E3D9-E876889763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B7F40A2-403B-3863-EBDE-351529ABC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6972CCA-5984-2416-B455-6DBEB9524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63D5641-5386-3668-F82B-D5EE9DE8D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51A0B16-AD11-7067-7AE9-CF2634E86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4425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DECFF3-631E-1EA8-32E0-A35974D9B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64E89B5-417B-AD01-3C7F-E19F07850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413E55E-DB7A-95A6-07A7-088230B78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1653204-5612-9340-F7E1-70CDB9413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BD138E-76BC-A7A0-0F06-46AB529D1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6745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5F46351-FD64-5BEF-8267-D422FAC873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4095207-178F-5528-660C-C52141BD17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54F3011-4EBB-1EC6-9D75-F67B596B2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C3B27B1-2D5E-0CBD-282E-D9D0C941A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58799E6-1ACF-E856-58A5-AA74D2052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6631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F4A718C-559F-4C73-1C41-098020124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43C5252-4648-A5D4-01B0-4B3454FF6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AB24841-52B9-B340-7301-3234412A16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4BC3BB-304E-154A-B9D3-60966FFCA214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C89C99-CB95-90B4-D1CA-477B7D9267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F199BF-F824-EF29-198E-ABF489045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941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6270DF7-DF8F-9757-8491-0C8A553A9B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4955" y="552182"/>
            <a:ext cx="5998840" cy="3343135"/>
          </a:xfrm>
          <a:noFill/>
        </p:spPr>
        <p:txBody>
          <a:bodyPr>
            <a:normAutofit/>
          </a:bodyPr>
          <a:lstStyle/>
          <a:p>
            <a:pPr algn="l"/>
            <a:r>
              <a:rPr lang="da-DK" sz="5200" dirty="0"/>
              <a:t>Euripides’ ”Medea”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68CD725-1DF2-1B4A-8663-2BD137D87A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4955" y="4067032"/>
            <a:ext cx="5998840" cy="2067068"/>
          </a:xfrm>
          <a:noFill/>
        </p:spPr>
        <p:txBody>
          <a:bodyPr>
            <a:normAutofit/>
          </a:bodyPr>
          <a:lstStyle/>
          <a:p>
            <a:pPr algn="l"/>
            <a:r>
              <a:rPr lang="da-DK" dirty="0"/>
              <a:t>1) Introduktion til tragedier generelt</a:t>
            </a:r>
          </a:p>
          <a:p>
            <a:pPr algn="l"/>
            <a:r>
              <a:rPr lang="da-DK" dirty="0"/>
              <a:t>2) Forhistorien til ”Medea” + </a:t>
            </a:r>
            <a:r>
              <a:rPr lang="da-DK" dirty="0" err="1"/>
              <a:t>vv</a:t>
            </a:r>
            <a:r>
              <a:rPr lang="da-DK" dirty="0"/>
              <a:t>. 1-48</a:t>
            </a:r>
          </a:p>
        </p:txBody>
      </p:sp>
      <p:pic>
        <p:nvPicPr>
          <p:cNvPr id="5122" name="Picture 2" descr="A rare sculpture of Medea about to kill her children found along the Via  Appia in Arles - Picture of Musee Departemental Arles Antique - Tripadvisor">
            <a:extLst>
              <a:ext uri="{FF2B5EF4-FFF2-40B4-BE49-F238E27FC236}">
                <a16:creationId xmlns:a16="http://schemas.microsoft.com/office/drawing/2014/main" id="{9C731A4E-8CDE-6C91-4DCD-EA548C14C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"/>
          <a:stretch/>
        </p:blipFill>
        <p:spPr bwMode="auto">
          <a:xfrm>
            <a:off x="20" y="10"/>
            <a:ext cx="499298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969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5F5862-770E-1F27-5327-8A81D336C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/>
              <a:t>Dionysos-festen i Athen (”De store dionysier”)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9EBED27-2B2C-2A2A-2AF7-45F96C4127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333296"/>
            <a:ext cx="5124586" cy="4524703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Årlig</a:t>
            </a:r>
            <a:r>
              <a:rPr lang="en-US" sz="2000" dirty="0"/>
              <a:t> </a:t>
            </a:r>
            <a:r>
              <a:rPr lang="en-US" sz="2000" dirty="0" err="1"/>
              <a:t>religiøs</a:t>
            </a:r>
            <a:r>
              <a:rPr lang="en-US" sz="2000" dirty="0"/>
              <a:t> fest for </a:t>
            </a:r>
            <a:r>
              <a:rPr lang="en-US" sz="2000" dirty="0" err="1"/>
              <a:t>vinguden</a:t>
            </a:r>
            <a:r>
              <a:rPr lang="en-US" sz="2000" dirty="0"/>
              <a:t>  </a:t>
            </a:r>
            <a:r>
              <a:rPr lang="en-US" sz="2000" dirty="0" err="1"/>
              <a:t>Dionysos</a:t>
            </a:r>
            <a:r>
              <a:rPr lang="en-US" sz="2000" dirty="0"/>
              <a:t>, der </a:t>
            </a:r>
            <a:r>
              <a:rPr lang="en-US" sz="2000" dirty="0" err="1"/>
              <a:t>blev</a:t>
            </a:r>
            <a:r>
              <a:rPr lang="en-US" sz="2000" dirty="0"/>
              <a:t> </a:t>
            </a:r>
            <a:r>
              <a:rPr lang="en-US" sz="2000" dirty="0" err="1"/>
              <a:t>afholdt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marts </a:t>
            </a:r>
            <a:r>
              <a:rPr lang="en-US" sz="2000" dirty="0" err="1"/>
              <a:t>måned</a:t>
            </a:r>
            <a:r>
              <a:rPr lang="en-US" sz="2000" dirty="0"/>
              <a:t>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Tidspunktet</a:t>
            </a:r>
            <a:r>
              <a:rPr lang="en-US" sz="2000" dirty="0"/>
              <a:t> for </a:t>
            </a:r>
            <a:r>
              <a:rPr lang="en-US" sz="2000" dirty="0" err="1"/>
              <a:t>festen</a:t>
            </a:r>
            <a:r>
              <a:rPr lang="en-US" sz="2000" dirty="0"/>
              <a:t> </a:t>
            </a:r>
            <a:r>
              <a:rPr lang="en-US" sz="2000" dirty="0" err="1"/>
              <a:t>faldt</a:t>
            </a:r>
            <a:r>
              <a:rPr lang="en-US" sz="2000" dirty="0"/>
              <a:t> </a:t>
            </a:r>
            <a:r>
              <a:rPr lang="en-US" sz="2000" dirty="0" err="1"/>
              <a:t>sammen</a:t>
            </a:r>
            <a:r>
              <a:rPr lang="en-US" sz="2000" dirty="0"/>
              <a:t> med </a:t>
            </a:r>
            <a:r>
              <a:rPr lang="en-US" sz="2000" dirty="0" err="1"/>
              <a:t>søfartssæsonen</a:t>
            </a:r>
            <a:r>
              <a:rPr lang="en-US" sz="2000" dirty="0"/>
              <a:t>, </a:t>
            </a:r>
            <a:r>
              <a:rPr lang="en-US" sz="2000" dirty="0" err="1"/>
              <a:t>hvilket</a:t>
            </a:r>
            <a:r>
              <a:rPr lang="en-US" sz="2000" dirty="0"/>
              <a:t> </a:t>
            </a:r>
            <a:r>
              <a:rPr lang="en-US" sz="2000" dirty="0" err="1"/>
              <a:t>tillod</a:t>
            </a:r>
            <a:r>
              <a:rPr lang="en-US" sz="2000" dirty="0"/>
              <a:t> </a:t>
            </a:r>
            <a:r>
              <a:rPr lang="en-US" sz="2000" dirty="0" err="1"/>
              <a:t>fremmede</a:t>
            </a:r>
            <a:r>
              <a:rPr lang="en-US" sz="2000" dirty="0"/>
              <a:t> </a:t>
            </a:r>
            <a:r>
              <a:rPr lang="en-US" sz="2000" dirty="0" err="1"/>
              <a:t>fra</a:t>
            </a:r>
            <a:r>
              <a:rPr lang="en-US" sz="2000" dirty="0"/>
              <a:t> </a:t>
            </a:r>
            <a:r>
              <a:rPr lang="en-US" sz="2000" dirty="0" err="1"/>
              <a:t>nær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fjern</a:t>
            </a:r>
            <a:r>
              <a:rPr lang="en-US" sz="2000" dirty="0"/>
              <a:t> at </a:t>
            </a:r>
            <a:r>
              <a:rPr lang="en-US" sz="2000" dirty="0" err="1"/>
              <a:t>rejse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Athen.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Fire </a:t>
            </a:r>
            <a:r>
              <a:rPr lang="en-US" sz="2000" dirty="0" err="1"/>
              <a:t>dages</a:t>
            </a:r>
            <a:r>
              <a:rPr lang="en-US" sz="2000" dirty="0"/>
              <a:t> </a:t>
            </a:r>
            <a:r>
              <a:rPr lang="en-US" sz="2000" dirty="0" err="1"/>
              <a:t>religiøs</a:t>
            </a:r>
            <a:r>
              <a:rPr lang="en-US" sz="2000" dirty="0"/>
              <a:t> fest: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Dag 1-3: </a:t>
            </a:r>
            <a:r>
              <a:rPr lang="en-US" sz="2000" dirty="0" err="1"/>
              <a:t>Tragediekonkurrencen</a:t>
            </a:r>
            <a:r>
              <a:rPr lang="en-US" sz="2000" dirty="0"/>
              <a:t>. Tre </a:t>
            </a:r>
            <a:r>
              <a:rPr lang="en-US" sz="2000" dirty="0" err="1"/>
              <a:t>forfattere</a:t>
            </a:r>
            <a:r>
              <a:rPr lang="en-US" sz="2000" dirty="0"/>
              <a:t> (gr. </a:t>
            </a:r>
            <a:r>
              <a:rPr lang="en-US" sz="2000" i="1" dirty="0" err="1"/>
              <a:t>didaskaloi</a:t>
            </a:r>
            <a:r>
              <a:rPr lang="en-US" sz="2000" dirty="0"/>
              <a:t>) </a:t>
            </a:r>
            <a:r>
              <a:rPr lang="en-US" sz="2000" dirty="0" err="1"/>
              <a:t>opførte</a:t>
            </a:r>
            <a:r>
              <a:rPr lang="en-US" sz="2000" dirty="0"/>
              <a:t> </a:t>
            </a:r>
            <a:r>
              <a:rPr lang="en-US" sz="2000" dirty="0" err="1"/>
              <a:t>hver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i="1" dirty="0" err="1"/>
              <a:t>tetralogi</a:t>
            </a:r>
            <a:r>
              <a:rPr lang="en-US" sz="2000" dirty="0"/>
              <a:t> </a:t>
            </a:r>
            <a:r>
              <a:rPr lang="en-US" sz="2000" dirty="0" err="1"/>
              <a:t>bestående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tre</a:t>
            </a:r>
            <a:r>
              <a:rPr lang="en-US" sz="2000" dirty="0"/>
              <a:t> </a:t>
            </a:r>
            <a:r>
              <a:rPr lang="en-US" sz="2000" dirty="0" err="1"/>
              <a:t>sammenhængende</a:t>
            </a:r>
            <a:r>
              <a:rPr lang="en-US" sz="2000" dirty="0"/>
              <a:t> </a:t>
            </a:r>
            <a:r>
              <a:rPr lang="en-US" sz="2000" dirty="0" err="1"/>
              <a:t>tragedier</a:t>
            </a:r>
            <a:r>
              <a:rPr lang="en-US" sz="2000" dirty="0"/>
              <a:t> (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i="1" dirty="0" err="1"/>
              <a:t>trilogi</a:t>
            </a:r>
            <a:r>
              <a:rPr lang="en-US" sz="2000" dirty="0"/>
              <a:t>)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ét</a:t>
            </a:r>
            <a:r>
              <a:rPr lang="en-US" sz="2000" dirty="0"/>
              <a:t> </a:t>
            </a:r>
            <a:r>
              <a:rPr lang="en-US" sz="2000" dirty="0" err="1"/>
              <a:t>satyrspil</a:t>
            </a:r>
            <a:r>
              <a:rPr lang="en-US" sz="2000" dirty="0"/>
              <a:t>. 10 </a:t>
            </a:r>
            <a:r>
              <a:rPr lang="en-US" sz="2000" dirty="0" err="1"/>
              <a:t>dommere</a:t>
            </a:r>
            <a:r>
              <a:rPr lang="en-US" sz="2000" dirty="0"/>
              <a:t> </a:t>
            </a:r>
            <a:r>
              <a:rPr lang="en-US" sz="2000" dirty="0" err="1"/>
              <a:t>valgte</a:t>
            </a:r>
            <a:r>
              <a:rPr lang="en-US" sz="2000" dirty="0"/>
              <a:t> </a:t>
            </a:r>
            <a:r>
              <a:rPr lang="en-US" sz="2000" dirty="0" err="1"/>
              <a:t>herefter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vinder</a:t>
            </a:r>
            <a:r>
              <a:rPr lang="en-US" sz="2000" dirty="0"/>
              <a:t>.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Dag 4: </a:t>
            </a:r>
            <a:r>
              <a:rPr lang="en-US" sz="2000" dirty="0" err="1"/>
              <a:t>Korkonkurrencer</a:t>
            </a:r>
            <a:r>
              <a:rPr lang="en-US" sz="20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1026" name="Picture 2" descr="Theater History: THE GREAT DIONYSIA">
            <a:extLst>
              <a:ext uri="{FF2B5EF4-FFF2-40B4-BE49-F238E27FC236}">
                <a16:creationId xmlns:a16="http://schemas.microsoft.com/office/drawing/2014/main" id="{7BFE89FF-FAA0-A142-37E1-7E281F8C0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" r="28572" b="1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23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DBD748-3248-085D-5E6D-1FFDF49E9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græske teater</a:t>
            </a:r>
          </a:p>
        </p:txBody>
      </p:sp>
      <p:pic>
        <p:nvPicPr>
          <p:cNvPr id="2052" name="Picture 4" descr="Theatre of Dionysus - Wikipedia">
            <a:extLst>
              <a:ext uri="{FF2B5EF4-FFF2-40B4-BE49-F238E27FC236}">
                <a16:creationId xmlns:a16="http://schemas.microsoft.com/office/drawing/2014/main" id="{21212FEE-0D05-D475-295A-545EF2F10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480" y="1690687"/>
            <a:ext cx="6121545" cy="4591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Theatre 1: Greek Theater Basics Diagram | Quizlet">
            <a:extLst>
              <a:ext uri="{FF2B5EF4-FFF2-40B4-BE49-F238E27FC236}">
                <a16:creationId xmlns:a16="http://schemas.microsoft.com/office/drawing/2014/main" id="{09B36A0F-53B0-A253-E53A-22E3D271B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34" y="1690686"/>
            <a:ext cx="6186670" cy="5196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F4FAE949-214B-C9B7-9776-4AC0E8370DDB}"/>
              </a:ext>
            </a:extLst>
          </p:cNvPr>
          <p:cNvSpPr txBox="1"/>
          <p:nvPr/>
        </p:nvSpPr>
        <p:spPr>
          <a:xfrm>
            <a:off x="2933959" y="6031208"/>
            <a:ext cx="1233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 err="1"/>
              <a:t>Skene</a:t>
            </a:r>
            <a:endParaRPr lang="da-DK" sz="2400" b="1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0FED5EC-5A25-D859-5493-9E7554BB81D7}"/>
              </a:ext>
            </a:extLst>
          </p:cNvPr>
          <p:cNvSpPr txBox="1"/>
          <p:nvPr/>
        </p:nvSpPr>
        <p:spPr>
          <a:xfrm>
            <a:off x="2753048" y="4906761"/>
            <a:ext cx="1595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 err="1"/>
              <a:t>Orkéstra</a:t>
            </a:r>
            <a:endParaRPr lang="da-DK" sz="2400" b="1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0B96D500-5203-A554-EE69-E3578AB8ECD8}"/>
              </a:ext>
            </a:extLst>
          </p:cNvPr>
          <p:cNvSpPr txBox="1"/>
          <p:nvPr/>
        </p:nvSpPr>
        <p:spPr>
          <a:xfrm>
            <a:off x="4348173" y="5205668"/>
            <a:ext cx="1440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 err="1"/>
              <a:t>Párodos</a:t>
            </a:r>
            <a:endParaRPr lang="da-DK" sz="2400" b="1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DEDD461-C9F9-4D08-E02D-E539E099DC7E}"/>
              </a:ext>
            </a:extLst>
          </p:cNvPr>
          <p:cNvSpPr txBox="1"/>
          <p:nvPr/>
        </p:nvSpPr>
        <p:spPr>
          <a:xfrm>
            <a:off x="1155274" y="5209219"/>
            <a:ext cx="1440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 err="1"/>
              <a:t>Párodos</a:t>
            </a:r>
            <a:endParaRPr lang="da-DK" sz="2400" b="1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18FF791F-AEB7-BB46-F9C3-FAD36317EF12}"/>
              </a:ext>
            </a:extLst>
          </p:cNvPr>
          <p:cNvSpPr txBox="1"/>
          <p:nvPr/>
        </p:nvSpPr>
        <p:spPr>
          <a:xfrm>
            <a:off x="2635064" y="2478680"/>
            <a:ext cx="1831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 err="1"/>
              <a:t>Téatron</a:t>
            </a:r>
            <a:endParaRPr lang="da-DK" sz="3600" b="1" dirty="0"/>
          </a:p>
        </p:txBody>
      </p:sp>
    </p:spTree>
    <p:extLst>
      <p:ext uri="{BB962C8B-B14F-4D97-AF65-F5344CB8AC3E}">
        <p14:creationId xmlns:p14="http://schemas.microsoft.com/office/powerpoint/2010/main" val="346451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B19DBF-3D85-63D9-461A-3AFB254EE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Tragediens karakterer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7FDF5E6-9285-6BD6-22E7-51B5E3C52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Skuespillerne</a:t>
            </a:r>
            <a:r>
              <a:rPr lang="da-DK" dirty="0"/>
              <a:t> (gr. </a:t>
            </a:r>
            <a:r>
              <a:rPr lang="da-DK" i="1" dirty="0" err="1"/>
              <a:t>hypokrítai</a:t>
            </a:r>
            <a:r>
              <a:rPr lang="da-DK" dirty="0"/>
              <a:t>): Alle sammen mænd, der bar heldækkende masker og kostumer, der tydeliggjorde, hvilken rolle de spillede. Hovedrolleindehaveren kaldtes en </a:t>
            </a:r>
            <a:r>
              <a:rPr lang="da-DK" i="1" dirty="0" err="1"/>
              <a:t>protagonistés</a:t>
            </a:r>
            <a:r>
              <a:rPr lang="da-DK" i="1" dirty="0"/>
              <a:t>. </a:t>
            </a:r>
            <a:r>
              <a:rPr lang="da-DK" dirty="0"/>
              <a:t>Der måtte max. være tre skuespillere på scenen ad gangen.</a:t>
            </a:r>
          </a:p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Koret </a:t>
            </a:r>
            <a:r>
              <a:rPr lang="da-DK" dirty="0"/>
              <a:t>(gr. </a:t>
            </a:r>
            <a:r>
              <a:rPr lang="da-DK" dirty="0" err="1"/>
              <a:t>kóros</a:t>
            </a:r>
            <a:r>
              <a:rPr lang="da-DK" dirty="0"/>
              <a:t>)</a:t>
            </a:r>
            <a:r>
              <a:rPr lang="da-DK" b="1" dirty="0"/>
              <a:t>: </a:t>
            </a:r>
            <a:r>
              <a:rPr lang="da-DK" dirty="0"/>
              <a:t>15-25 mænd ledet af en </a:t>
            </a:r>
            <a:r>
              <a:rPr lang="da-DK" i="1" dirty="0" err="1"/>
              <a:t>koryfaíos</a:t>
            </a:r>
            <a:r>
              <a:rPr lang="da-DK" i="1" dirty="0"/>
              <a:t>, </a:t>
            </a:r>
            <a:r>
              <a:rPr lang="da-DK" dirty="0"/>
              <a:t>der dansede og sang de forskellige korsange i tragedien. Koret var altid identisk klædt og optrådte som én enhed – det siger </a:t>
            </a:r>
            <a:r>
              <a:rPr lang="da-DK" dirty="0" err="1"/>
              <a:t>næstenaltid</a:t>
            </a:r>
            <a:r>
              <a:rPr lang="da-DK" dirty="0"/>
              <a:t> ‘jeg’ fremfor ‘vi’.</a:t>
            </a:r>
            <a:r>
              <a:rPr lang="da-DK" b="1" dirty="0"/>
              <a:t> </a:t>
            </a:r>
          </a:p>
          <a:p>
            <a:endParaRPr lang="da-DK" b="1" dirty="0"/>
          </a:p>
          <a:p>
            <a:endParaRPr lang="da-DK" dirty="0"/>
          </a:p>
        </p:txBody>
      </p:sp>
      <p:pic>
        <p:nvPicPr>
          <p:cNvPr id="3074" name="Picture 2" descr="What are the functions of chorus in Greek tragedy? - Quora">
            <a:extLst>
              <a:ext uri="{FF2B5EF4-FFF2-40B4-BE49-F238E27FC236}">
                <a16:creationId xmlns:a16="http://schemas.microsoft.com/office/drawing/2014/main" id="{DB9B488B-3FD7-C282-269D-155B780D3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413" y="2094310"/>
            <a:ext cx="6351587" cy="476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reek tragedy - Wikipedia">
            <a:extLst>
              <a:ext uri="{FF2B5EF4-FFF2-40B4-BE49-F238E27FC236}">
                <a16:creationId xmlns:a16="http://schemas.microsoft.com/office/drawing/2014/main" id="{D6C4B13D-F6B2-6338-74F6-223A26C9C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838" y="0"/>
            <a:ext cx="3054315" cy="329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35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42895B-77F1-84CD-1F5F-15B803E09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Tragediernes opbygning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8F860C-588B-FE44-BA9A-B93C668E4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9056"/>
            <a:ext cx="10515600" cy="47379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 err="1"/>
              <a:t>Prólogos</a:t>
            </a:r>
            <a:r>
              <a:rPr lang="da-DK" b="1" dirty="0"/>
              <a:t>:</a:t>
            </a:r>
            <a:r>
              <a:rPr lang="da-DK" dirty="0"/>
              <a:t> Indledning, hvor en eller flere skuespillere og/eller koret deltager.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 err="1"/>
              <a:t>Párodos</a:t>
            </a:r>
            <a:r>
              <a:rPr lang="da-DK" b="1" dirty="0"/>
              <a:t>:</a:t>
            </a:r>
            <a:r>
              <a:rPr lang="da-DK" dirty="0"/>
              <a:t> Den første korsang og korets indmarchsang.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 err="1"/>
              <a:t>Stásimon</a:t>
            </a:r>
            <a:r>
              <a:rPr lang="da-DK" b="1" dirty="0"/>
              <a:t>/</a:t>
            </a:r>
            <a:r>
              <a:rPr lang="da-DK" b="1" dirty="0" err="1"/>
              <a:t>stásima</a:t>
            </a:r>
            <a:r>
              <a:rPr lang="da-DK" b="1" dirty="0"/>
              <a:t>: </a:t>
            </a:r>
            <a:r>
              <a:rPr lang="da-DK" dirty="0"/>
              <a:t>De efterfølgende korsange der afsynges af det stående eller dansende kor. En korsang, der blandes med replikkerne fra skuespillerne undervejs kaldes en </a:t>
            </a:r>
            <a:r>
              <a:rPr lang="da-DK" i="1" dirty="0" err="1"/>
              <a:t>kómmos</a:t>
            </a:r>
            <a:r>
              <a:rPr lang="da-DK" i="1" dirty="0"/>
              <a:t>.</a:t>
            </a:r>
          </a:p>
          <a:p>
            <a:pPr marL="0" indent="0">
              <a:buNone/>
            </a:pPr>
            <a:endParaRPr lang="da-DK" i="1" dirty="0"/>
          </a:p>
          <a:p>
            <a:pPr marL="0" indent="0">
              <a:buNone/>
            </a:pPr>
            <a:r>
              <a:rPr lang="da-DK" b="1" dirty="0" err="1"/>
              <a:t>Epeisódion</a:t>
            </a:r>
            <a:r>
              <a:rPr lang="da-DK" b="1" dirty="0"/>
              <a:t>/</a:t>
            </a:r>
            <a:r>
              <a:rPr lang="da-DK" b="1" dirty="0" err="1"/>
              <a:t>epeisódia</a:t>
            </a:r>
            <a:r>
              <a:rPr lang="da-DK" b="1" dirty="0"/>
              <a:t>:</a:t>
            </a:r>
            <a:r>
              <a:rPr lang="da-DK" dirty="0"/>
              <a:t> </a:t>
            </a:r>
            <a:r>
              <a:rPr lang="da-DK" dirty="0" err="1"/>
              <a:t>Skuspillernes</a:t>
            </a:r>
            <a:r>
              <a:rPr lang="da-DK" dirty="0"/>
              <a:t> talevers, der afgrænses af korsangene. Tragediens handling finder sted i de enkelte episoder.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 err="1"/>
              <a:t>Éxodos</a:t>
            </a:r>
            <a:r>
              <a:rPr lang="da-DK" b="1" dirty="0"/>
              <a:t>: </a:t>
            </a:r>
            <a:r>
              <a:rPr lang="da-DK" dirty="0"/>
              <a:t>Den afsluttende korsang/</a:t>
            </a:r>
            <a:r>
              <a:rPr lang="da-DK" dirty="0" err="1"/>
              <a:t>epeisódion</a:t>
            </a:r>
            <a:r>
              <a:rPr lang="da-DK" dirty="0"/>
              <a:t>. Betyder ”udgang”.</a:t>
            </a:r>
          </a:p>
        </p:txBody>
      </p:sp>
    </p:spTree>
    <p:extLst>
      <p:ext uri="{BB962C8B-B14F-4D97-AF65-F5344CB8AC3E}">
        <p14:creationId xmlns:p14="http://schemas.microsoft.com/office/powerpoint/2010/main" val="104899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Medea | The Cambridge Greek Play">
            <a:extLst>
              <a:ext uri="{FF2B5EF4-FFF2-40B4-BE49-F238E27FC236}">
                <a16:creationId xmlns:a16="http://schemas.microsoft.com/office/drawing/2014/main" id="{87EDB30D-2BF9-17F3-B8B6-B109115B7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6"/>
          <a:stretch/>
        </p:blipFill>
        <p:spPr bwMode="auto">
          <a:xfrm>
            <a:off x="-247337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Rectangle 410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D1352D-F9AC-1B0F-370F-734E60293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5"/>
            <a:ext cx="5257799" cy="1899912"/>
          </a:xfrm>
        </p:spPr>
        <p:txBody>
          <a:bodyPr>
            <a:normAutofit/>
          </a:bodyPr>
          <a:lstStyle/>
          <a:p>
            <a:r>
              <a:rPr lang="da-DK" sz="4000"/>
              <a:t>Medea, prolog, vv. 1-48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30333C-2F70-7A74-8DEB-F0959F61B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8800"/>
            <a:ext cx="5257799" cy="43481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a-DK" sz="2400" dirty="0"/>
              <a:t>Jeg læser nu tragediens åbnings-monolog højt. Følg med så godt du kan.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/>
              <a:t>Medeas amme fortæller om de begivenheder, der går forud for stykkets handling. Kan du regne ud, hvad der er sket ved at kigge i monologen?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/>
              <a:t>Snak gerne med de mennesker der er omkring dig, når jeg er færdig med at læse.</a:t>
            </a:r>
          </a:p>
        </p:txBody>
      </p:sp>
    </p:spTree>
    <p:extLst>
      <p:ext uri="{BB962C8B-B14F-4D97-AF65-F5344CB8AC3E}">
        <p14:creationId xmlns:p14="http://schemas.microsoft.com/office/powerpoint/2010/main" val="3302121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>
                <a:solidFill>
                  <a:schemeClr val="bg1"/>
                </a:solidFill>
              </a:rPr>
              <a:t>Medea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>
                <a:solidFill>
                  <a:schemeClr val="bg1"/>
                </a:solidFill>
              </a:rPr>
              <a:t>Episoder fra en myte, men hvilke? Kig på vasemalerierne og snak om, hvad de forestiller og hvor i forhistorien, de passer ind. Læs eventuelt forhistorien igen – den ligger på lektionen.</a:t>
            </a:r>
          </a:p>
        </p:txBody>
      </p:sp>
    </p:spTree>
    <p:extLst>
      <p:ext uri="{BB962C8B-B14F-4D97-AF65-F5344CB8AC3E}">
        <p14:creationId xmlns:p14="http://schemas.microsoft.com/office/powerpoint/2010/main" val="2623647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820" y="0"/>
            <a:ext cx="5706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24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1990.14.0126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13" y="822702"/>
            <a:ext cx="9216974" cy="521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79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300" y="0"/>
            <a:ext cx="73881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524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daniel shams 830x850.gif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577" y="0"/>
            <a:ext cx="66966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56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410</Words>
  <Application>Microsoft Macintosh PowerPoint</Application>
  <PresentationFormat>Widescreen</PresentationFormat>
  <Paragraphs>40</Paragraphs>
  <Slides>11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Office-tema</vt:lpstr>
      <vt:lpstr>Euripides’ ”Medea”</vt:lpstr>
      <vt:lpstr>Dionysos-festen i Athen (”De store dionysier”)</vt:lpstr>
      <vt:lpstr>Det græske teater</vt:lpstr>
      <vt:lpstr>Tragediens karakterer</vt:lpstr>
      <vt:lpstr>Tragediernes opbygning</vt:lpstr>
      <vt:lpstr>Medea, prolog, vv. 1-48</vt:lpstr>
      <vt:lpstr>Medea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6</cp:revision>
  <dcterms:created xsi:type="dcterms:W3CDTF">2024-08-16T09:35:12Z</dcterms:created>
  <dcterms:modified xsi:type="dcterms:W3CDTF">2025-01-20T08:25:15Z</dcterms:modified>
</cp:coreProperties>
</file>