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0"/>
  </p:notesMasterIdLst>
  <p:sldIdLst>
    <p:sldId id="256" r:id="rId2"/>
    <p:sldId id="281" r:id="rId3"/>
    <p:sldId id="257" r:id="rId4"/>
    <p:sldId id="264" r:id="rId5"/>
    <p:sldId id="260" r:id="rId6"/>
    <p:sldId id="269" r:id="rId7"/>
    <p:sldId id="270" r:id="rId8"/>
    <p:sldId id="271" r:id="rId9"/>
    <p:sldId id="272" r:id="rId10"/>
    <p:sldId id="273" r:id="rId11"/>
    <p:sldId id="258" r:id="rId12"/>
    <p:sldId id="261" r:id="rId13"/>
    <p:sldId id="290" r:id="rId14"/>
    <p:sldId id="291" r:id="rId15"/>
    <p:sldId id="292" r:id="rId16"/>
    <p:sldId id="293" r:id="rId17"/>
    <p:sldId id="294" r:id="rId18"/>
    <p:sldId id="295" r:id="rId19"/>
    <p:sldId id="296" r:id="rId20"/>
    <p:sldId id="297" r:id="rId21"/>
    <p:sldId id="298" r:id="rId22"/>
    <p:sldId id="299" r:id="rId23"/>
    <p:sldId id="300" r:id="rId24"/>
    <p:sldId id="283" r:id="rId25"/>
    <p:sldId id="285" r:id="rId26"/>
    <p:sldId id="301" r:id="rId27"/>
    <p:sldId id="302" r:id="rId28"/>
    <p:sldId id="303" r:id="rId29"/>
    <p:sldId id="304" r:id="rId30"/>
    <p:sldId id="278" r:id="rId31"/>
    <p:sldId id="289" r:id="rId32"/>
    <p:sldId id="280" r:id="rId33"/>
    <p:sldId id="305" r:id="rId34"/>
    <p:sldId id="306" r:id="rId35"/>
    <p:sldId id="307" r:id="rId36"/>
    <p:sldId id="265" r:id="rId37"/>
    <p:sldId id="308" r:id="rId38"/>
    <p:sldId id="267" r:id="rId39"/>
    <p:sldId id="259" r:id="rId40"/>
    <p:sldId id="282" r:id="rId41"/>
    <p:sldId id="262" r:id="rId42"/>
    <p:sldId id="274" r:id="rId43"/>
    <p:sldId id="275" r:id="rId44"/>
    <p:sldId id="266" r:id="rId45"/>
    <p:sldId id="276" r:id="rId46"/>
    <p:sldId id="263" r:id="rId47"/>
    <p:sldId id="277" r:id="rId48"/>
    <p:sldId id="279" r:id="rId49"/>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8"/>
    <p:restoredTop sz="94681"/>
  </p:normalViewPr>
  <p:slideViewPr>
    <p:cSldViewPr snapToGrid="0">
      <p:cViewPr>
        <p:scale>
          <a:sx n="68" d="100"/>
          <a:sy n="68" d="100"/>
        </p:scale>
        <p:origin x="2056" y="12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36D799-85A2-6641-9A0B-22848911B70D}" type="datetimeFigureOut">
              <a:rPr lang="da-DK" smtClean="0"/>
              <a:t>17.01.2025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4A2146-2595-CD43-9026-B24EC87F59C2}" type="slidenum">
              <a:rPr lang="da-DK" smtClean="0"/>
              <a:t>‹nr.›</a:t>
            </a:fld>
            <a:endParaRPr lang="da-DK"/>
          </a:p>
        </p:txBody>
      </p:sp>
    </p:spTree>
    <p:extLst>
      <p:ext uri="{BB962C8B-B14F-4D97-AF65-F5344CB8AC3E}">
        <p14:creationId xmlns:p14="http://schemas.microsoft.com/office/powerpoint/2010/main" val="252981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6" Type="http://schemas.openxmlformats.org/officeDocument/2006/relationships/hyperlink" Target="http://en.wikipedia.org/wiki/Eleusis" TargetMode="External"/><Relationship Id="rId21" Type="http://schemas.openxmlformats.org/officeDocument/2006/relationships/hyperlink" Target="http://en.wikipedia.org/wiki/Portico" TargetMode="External"/><Relationship Id="rId34" Type="http://schemas.openxmlformats.org/officeDocument/2006/relationships/hyperlink" Target="http://en.wikipedia.org/w/index.php?title=Erechtheum&amp;action=edit&amp;section=3" TargetMode="External"/><Relationship Id="rId42" Type="http://schemas.openxmlformats.org/officeDocument/2006/relationships/hyperlink" Target="http://en.wikipedia.org/wiki/Spear" TargetMode="External"/><Relationship Id="rId47" Type="http://schemas.openxmlformats.org/officeDocument/2006/relationships/hyperlink" Target="http://en.wikipedia.org/wiki/Pandion" TargetMode="External"/><Relationship Id="rId50" Type="http://schemas.openxmlformats.org/officeDocument/2006/relationships/hyperlink" Target="http://en.wikipedia.org/wiki/Omen" TargetMode="External"/><Relationship Id="rId55" Type="http://schemas.openxmlformats.org/officeDocument/2006/relationships/hyperlink" Target="http://en.wikipedia.org/wiki/Church" TargetMode="External"/><Relationship Id="rId63" Type="http://schemas.openxmlformats.org/officeDocument/2006/relationships/hyperlink" Target="http://en.wikipedia.org/wiki/Acropolis_Museum" TargetMode="External"/><Relationship Id="rId68" Type="http://schemas.openxmlformats.org/officeDocument/2006/relationships/hyperlink" Target="http://en.wikipedia.org/wiki/Noble_gas" TargetMode="External"/><Relationship Id="rId7" Type="http://schemas.openxmlformats.org/officeDocument/2006/relationships/hyperlink" Target="http://en.wikipedia.org/wiki/Greece" TargetMode="External"/><Relationship Id="rId2" Type="http://schemas.openxmlformats.org/officeDocument/2006/relationships/slide" Target="../slides/slide16.xml"/><Relationship Id="rId16" Type="http://schemas.openxmlformats.org/officeDocument/2006/relationships/hyperlink" Target="http://en.wikipedia.org/wiki/Syncretism" TargetMode="External"/><Relationship Id="rId29" Type="http://schemas.openxmlformats.org/officeDocument/2006/relationships/hyperlink" Target="http://en.wikipedia.org/wiki/Ornamental_molding" TargetMode="External"/><Relationship Id="rId11" Type="http://schemas.openxmlformats.org/officeDocument/2006/relationships/hyperlink" Target="http://en.wikipedia.org/wiki/Architect" TargetMode="External"/><Relationship Id="rId24" Type="http://schemas.openxmlformats.org/officeDocument/2006/relationships/hyperlink" Target="http://en.wikipedia.org/wiki/Pentelikon" TargetMode="External"/><Relationship Id="rId32" Type="http://schemas.openxmlformats.org/officeDocument/2006/relationships/hyperlink" Target="http://en.wikipedia.org/wiki/Cecrops_I" TargetMode="External"/><Relationship Id="rId37" Type="http://schemas.openxmlformats.org/officeDocument/2006/relationships/hyperlink" Target="http://en.wikipedia.org/wiki/Xoanon" TargetMode="External"/><Relationship Id="rId40" Type="http://schemas.openxmlformats.org/officeDocument/2006/relationships/hyperlink" Target="http://en.wikipedia.org/wiki/Trident" TargetMode="External"/><Relationship Id="rId45" Type="http://schemas.openxmlformats.org/officeDocument/2006/relationships/hyperlink" Target="http://en.wikipedia.org/wiki/Pandrosus" TargetMode="External"/><Relationship Id="rId53" Type="http://schemas.openxmlformats.org/officeDocument/2006/relationships/hyperlink" Target="http://en.wikipedia.org/wiki/Pausanias_(geographer)" TargetMode="External"/><Relationship Id="rId58" Type="http://schemas.openxmlformats.org/officeDocument/2006/relationships/hyperlink" Target="http://en.wikipedia.org/w/index.php?title=Erechtheum&amp;action=edit&amp;section=5" TargetMode="External"/><Relationship Id="rId66" Type="http://schemas.openxmlformats.org/officeDocument/2006/relationships/hyperlink" Target="http://en.wikipedia.org/wiki/Sandal" TargetMode="External"/><Relationship Id="rId5" Type="http://schemas.openxmlformats.org/officeDocument/2006/relationships/hyperlink" Target="http://en.wikipedia.org/wiki/Acropolis,_Athens" TargetMode="External"/><Relationship Id="rId61" Type="http://schemas.openxmlformats.org/officeDocument/2006/relationships/hyperlink" Target="http://en.wikipedia.org/wiki/British_Museum" TargetMode="External"/><Relationship Id="rId19" Type="http://schemas.openxmlformats.org/officeDocument/2006/relationships/hyperlink" Target="http://en.wikipedia.org/wiki/Cella" TargetMode="External"/><Relationship Id="rId14" Type="http://schemas.openxmlformats.org/officeDocument/2006/relationships/hyperlink" Target="http://en.wikipedia.org/wiki/Erichthonius_of_Athens" TargetMode="External"/><Relationship Id="rId22" Type="http://schemas.openxmlformats.org/officeDocument/2006/relationships/hyperlink" Target="http://en.wikipedia.org/wiki/Image:Erechtheum_porch.jpg" TargetMode="External"/><Relationship Id="rId27" Type="http://schemas.openxmlformats.org/officeDocument/2006/relationships/hyperlink" Target="http://en.wikipedia.org/wiki/Egg-and-dart" TargetMode="External"/><Relationship Id="rId30" Type="http://schemas.openxmlformats.org/officeDocument/2006/relationships/hyperlink" Target="http://en.wikipedia.org/w/index.php?title=Erechtheum&amp;action=edit&amp;section=2" TargetMode="External"/><Relationship Id="rId35" Type="http://schemas.openxmlformats.org/officeDocument/2006/relationships/hyperlink" Target="http://en.wikipedia.org/wiki/Image:Acropolis_of_Athens_01360.JPG" TargetMode="External"/><Relationship Id="rId43" Type="http://schemas.openxmlformats.org/officeDocument/2006/relationships/hyperlink" Target="http://en.wikipedia.org/wiki/Cecrops" TargetMode="External"/><Relationship Id="rId48" Type="http://schemas.openxmlformats.org/officeDocument/2006/relationships/hyperlink" Target="http://en.wikipedia.org/wiki/Canephorae" TargetMode="External"/><Relationship Id="rId56" Type="http://schemas.openxmlformats.org/officeDocument/2006/relationships/hyperlink" Target="http://en.wikipedia.org/wiki/Turkey" TargetMode="External"/><Relationship Id="rId64" Type="http://schemas.openxmlformats.org/officeDocument/2006/relationships/hyperlink" Target="http://en.wikipedia.org/w/index.php?title=Erechtheum&amp;action=edit&amp;section=6" TargetMode="External"/><Relationship Id="rId8" Type="http://schemas.openxmlformats.org/officeDocument/2006/relationships/hyperlink" Target="http://en.wikipedia.org/w/index.php?title=Erechtheum&amp;action=edit&amp;section=1" TargetMode="External"/><Relationship Id="rId51" Type="http://schemas.openxmlformats.org/officeDocument/2006/relationships/hyperlink" Target="http://en.wikipedia.org/w/index.php?title=Erechtheum&amp;action=edit&amp;section=4" TargetMode="External"/><Relationship Id="rId3" Type="http://schemas.openxmlformats.org/officeDocument/2006/relationships/hyperlink" Target="http://en.wikipedia.org/wiki/Greek_language" TargetMode="External"/><Relationship Id="rId12" Type="http://schemas.openxmlformats.org/officeDocument/2006/relationships/hyperlink" Target="http://en.wikipedia.org/wiki/Mnesicles" TargetMode="External"/><Relationship Id="rId17" Type="http://schemas.openxmlformats.org/officeDocument/2006/relationships/hyperlink" Target="http://en.wikipedia.org/wiki/Persian_Empire" TargetMode="External"/><Relationship Id="rId25" Type="http://schemas.openxmlformats.org/officeDocument/2006/relationships/hyperlink" Target="http://en.wikipedia.org/wiki/Frieze" TargetMode="External"/><Relationship Id="rId33" Type="http://schemas.openxmlformats.org/officeDocument/2006/relationships/hyperlink" Target="http://en.wikipedia.org/wiki/Peloponnesian_war" TargetMode="External"/><Relationship Id="rId38" Type="http://schemas.openxmlformats.org/officeDocument/2006/relationships/hyperlink" Target="http://en.wikipedia.org/wiki/Athena_Polias" TargetMode="External"/><Relationship Id="rId46" Type="http://schemas.openxmlformats.org/officeDocument/2006/relationships/hyperlink" Target="http://en.wikipedia.org/wiki/Aglaurus" TargetMode="External"/><Relationship Id="rId59" Type="http://schemas.openxmlformats.org/officeDocument/2006/relationships/hyperlink" Target="http://en.wikipedia.org/wiki/Image:Erechtheum_SW-650px.jpg" TargetMode="External"/><Relationship Id="rId67" Type="http://schemas.openxmlformats.org/officeDocument/2006/relationships/hyperlink" Target="http://en.wikipedia.org/wiki/Patina" TargetMode="External"/><Relationship Id="rId20" Type="http://schemas.openxmlformats.org/officeDocument/2006/relationships/hyperlink" Target="http://en.wikipedia.org/wiki/Ionic_order" TargetMode="External"/><Relationship Id="rId41" Type="http://schemas.openxmlformats.org/officeDocument/2006/relationships/hyperlink" Target="http://en.wikipedia.org/wiki/Athena" TargetMode="External"/><Relationship Id="rId54" Type="http://schemas.openxmlformats.org/officeDocument/2006/relationships/hyperlink" Target="http://en.wikipedia.org/wiki/1st_century" TargetMode="External"/><Relationship Id="rId62" Type="http://schemas.openxmlformats.org/officeDocument/2006/relationships/hyperlink" Target="http://en.wikipedia.org/wiki/Helium" TargetMode="External"/><Relationship Id="rId1" Type="http://schemas.openxmlformats.org/officeDocument/2006/relationships/notesMaster" Target="../notesMasters/notesMaster1.xml"/><Relationship Id="rId6" Type="http://schemas.openxmlformats.org/officeDocument/2006/relationships/hyperlink" Target="http://en.wikipedia.org/wiki/Athens" TargetMode="External"/><Relationship Id="rId15" Type="http://schemas.openxmlformats.org/officeDocument/2006/relationships/hyperlink" Target="http://en.wikipedia.org/wiki/Erechtheus" TargetMode="External"/><Relationship Id="rId23" Type="http://schemas.openxmlformats.org/officeDocument/2006/relationships/hyperlink" Target="http://en.wikipedia.org/wiki/Marble" TargetMode="External"/><Relationship Id="rId28" Type="http://schemas.openxmlformats.org/officeDocument/2006/relationships/hyperlink" Target="http://en.wikipedia.org/wiki/Guilloche" TargetMode="External"/><Relationship Id="rId36" Type="http://schemas.openxmlformats.org/officeDocument/2006/relationships/hyperlink" Target="http://en.wikipedia.org/wiki/Palladion" TargetMode="External"/><Relationship Id="rId49" Type="http://schemas.openxmlformats.org/officeDocument/2006/relationships/hyperlink" Target="http://en.wikipedia.org/wiki/Polias" TargetMode="External"/><Relationship Id="rId57" Type="http://schemas.openxmlformats.org/officeDocument/2006/relationships/hyperlink" Target="http://en.wikipedia.org/wiki/Harem_(household)" TargetMode="External"/><Relationship Id="rId10" Type="http://schemas.openxmlformats.org/officeDocument/2006/relationships/hyperlink" Target="http://en.wikipedia.org/wiki/407_BCE" TargetMode="External"/><Relationship Id="rId31" Type="http://schemas.openxmlformats.org/officeDocument/2006/relationships/hyperlink" Target="http://en.wikipedia.org/wiki/Caryatid" TargetMode="External"/><Relationship Id="rId44" Type="http://schemas.openxmlformats.org/officeDocument/2006/relationships/hyperlink" Target="http://en.wikipedia.org/wiki/Herse" TargetMode="External"/><Relationship Id="rId52" Type="http://schemas.openxmlformats.org/officeDocument/2006/relationships/hyperlink" Target="http://en.wikipedia.org/wiki/Ancient_Rome" TargetMode="External"/><Relationship Id="rId60" Type="http://schemas.openxmlformats.org/officeDocument/2006/relationships/hyperlink" Target="http://en.wikipedia.org/wiki/Thomas_Bruce,_7th_Earl_of_Elgin" TargetMode="External"/><Relationship Id="rId65" Type="http://schemas.openxmlformats.org/officeDocument/2006/relationships/hyperlink" Target="http://en.wikipedia.org/wiki/New_Acropolis_Museum" TargetMode="External"/><Relationship Id="rId4" Type="http://schemas.openxmlformats.org/officeDocument/2006/relationships/hyperlink" Target="http://en.wikipedia.org/wiki/Greek_temple" TargetMode="External"/><Relationship Id="rId9" Type="http://schemas.openxmlformats.org/officeDocument/2006/relationships/hyperlink" Target="http://en.wikipedia.org/wiki/421_BCE" TargetMode="External"/><Relationship Id="rId13" Type="http://schemas.openxmlformats.org/officeDocument/2006/relationships/hyperlink" Target="http://en.wikipedia.org/wiki/Greek_hero" TargetMode="External"/><Relationship Id="rId18" Type="http://schemas.openxmlformats.org/officeDocument/2006/relationships/hyperlink" Target="http://en.wikipedia.org/wiki/480_BCE" TargetMode="External"/><Relationship Id="rId39" Type="http://schemas.openxmlformats.org/officeDocument/2006/relationships/hyperlink" Target="http://en.wikipedia.org/wiki/Poseidon"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B31047-8A01-4316-871A-ED89AC48C622}" type="slidenum">
              <a:rPr lang="da-DK"/>
              <a:pPr/>
              <a:t>13</a:t>
            </a:fld>
            <a:endParaRPr lang="da-DK"/>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da-DK" dirty="0"/>
          </a:p>
        </p:txBody>
      </p:sp>
    </p:spTree>
    <p:extLst>
      <p:ext uri="{BB962C8B-B14F-4D97-AF65-F5344CB8AC3E}">
        <p14:creationId xmlns:p14="http://schemas.microsoft.com/office/powerpoint/2010/main" val="1613541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43560CA-C1F6-486A-BDC4-DDDA2C7D9864}" type="slidenum">
              <a:rPr lang="da-DK" sz="1200" smtClean="0"/>
              <a:pPr eaLnBrk="1" hangingPunct="1"/>
              <a:t>16</a:t>
            </a:fld>
            <a:endParaRPr lang="da-DK" sz="1200"/>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lnSpc>
                <a:spcPct val="80000"/>
              </a:lnSpc>
            </a:pPr>
            <a:r>
              <a:rPr lang="da-DK" sz="800"/>
              <a:t>Fra Wikipedia</a:t>
            </a:r>
          </a:p>
          <a:p>
            <a:pPr eaLnBrk="1" hangingPunct="1">
              <a:lnSpc>
                <a:spcPct val="80000"/>
              </a:lnSpc>
            </a:pPr>
            <a:endParaRPr lang="da-DK" sz="800"/>
          </a:p>
          <a:p>
            <a:pPr eaLnBrk="1" hangingPunct="1">
              <a:lnSpc>
                <a:spcPct val="80000"/>
              </a:lnSpc>
            </a:pPr>
            <a:r>
              <a:rPr lang="da-DK" sz="800"/>
              <a:t>The </a:t>
            </a:r>
            <a:r>
              <a:rPr lang="da-DK" sz="800" b="1"/>
              <a:t>Erechtheum</a:t>
            </a:r>
            <a:r>
              <a:rPr lang="da-DK" sz="800"/>
              <a:t> (</a:t>
            </a:r>
            <a:r>
              <a:rPr lang="da-DK" sz="800">
                <a:hlinkClick r:id="rId3" tooltip="Greek language"/>
              </a:rPr>
              <a:t>Greek</a:t>
            </a:r>
            <a:r>
              <a:rPr lang="da-DK" sz="800"/>
              <a:t>: </a:t>
            </a:r>
            <a:r>
              <a:rPr lang="el-GR" sz="800"/>
              <a:t>Έρέχθειον</a:t>
            </a:r>
            <a:r>
              <a:rPr lang="da-DK" sz="800"/>
              <a:t> </a:t>
            </a:r>
            <a:r>
              <a:rPr lang="da-DK" sz="800" b="1"/>
              <a:t>Erechtheion</a:t>
            </a:r>
            <a:r>
              <a:rPr lang="da-DK" sz="800"/>
              <a:t>) is an ancient </a:t>
            </a:r>
            <a:r>
              <a:rPr lang="da-DK" sz="800">
                <a:hlinkClick r:id="rId4" tooltip="Greek temple"/>
              </a:rPr>
              <a:t>Greek temple</a:t>
            </a:r>
            <a:r>
              <a:rPr lang="da-DK" sz="800"/>
              <a:t> on the north side of the </a:t>
            </a:r>
            <a:r>
              <a:rPr lang="da-DK" sz="800">
                <a:hlinkClick r:id="rId5" tooltip="Acropolis, Athens"/>
              </a:rPr>
              <a:t>Acropolis</a:t>
            </a:r>
            <a:r>
              <a:rPr lang="da-DK" sz="800"/>
              <a:t> of </a:t>
            </a:r>
            <a:r>
              <a:rPr lang="da-DK" sz="800">
                <a:hlinkClick r:id="rId6" tooltip="Athens"/>
              </a:rPr>
              <a:t>Athens</a:t>
            </a:r>
            <a:r>
              <a:rPr lang="da-DK" sz="800"/>
              <a:t> in </a:t>
            </a:r>
            <a:r>
              <a:rPr lang="da-DK" sz="800">
                <a:hlinkClick r:id="rId7" tooltip="Greece"/>
              </a:rPr>
              <a:t>Greece</a:t>
            </a:r>
            <a:r>
              <a:rPr lang="da-DK" sz="800"/>
              <a:t>, notable for a design that is both elegant and unusual.</a:t>
            </a:r>
            <a:endParaRPr lang="da-DK" sz="800" b="1"/>
          </a:p>
          <a:p>
            <a:pPr eaLnBrk="1" hangingPunct="1">
              <a:lnSpc>
                <a:spcPct val="80000"/>
              </a:lnSpc>
            </a:pPr>
            <a:r>
              <a:rPr lang="da-DK" sz="800" b="1"/>
              <a:t>Contents</a:t>
            </a:r>
          </a:p>
          <a:p>
            <a:pPr eaLnBrk="1" hangingPunct="1">
              <a:lnSpc>
                <a:spcPct val="80000"/>
              </a:lnSpc>
            </a:pPr>
            <a:r>
              <a:rPr lang="da-DK" sz="800"/>
              <a:t>[hide]</a:t>
            </a:r>
          </a:p>
          <a:p>
            <a:pPr eaLnBrk="1" hangingPunct="1">
              <a:lnSpc>
                <a:spcPct val="80000"/>
              </a:lnSpc>
            </a:pPr>
            <a:r>
              <a:rPr lang="da-DK" sz="800">
                <a:hlinkClick r:id="" action="ppaction://noaction"/>
              </a:rPr>
              <a:t> Architecture</a:t>
            </a:r>
            <a:r>
              <a:rPr lang="da-DK" sz="800"/>
              <a:t> </a:t>
            </a:r>
          </a:p>
          <a:p>
            <a:pPr lvl="1" eaLnBrk="1" hangingPunct="1">
              <a:lnSpc>
                <a:spcPct val="80000"/>
              </a:lnSpc>
            </a:pPr>
            <a:r>
              <a:rPr lang="da-DK" sz="800">
                <a:hlinkClick r:id="" action="ppaction://noaction"/>
              </a:rPr>
              <a:t> Religious functions</a:t>
            </a:r>
            <a:r>
              <a:rPr lang="da-DK" sz="800"/>
              <a:t> </a:t>
            </a:r>
          </a:p>
          <a:p>
            <a:pPr eaLnBrk="1" hangingPunct="1">
              <a:lnSpc>
                <a:spcPct val="80000"/>
              </a:lnSpc>
            </a:pPr>
            <a:r>
              <a:rPr lang="da-DK" sz="800">
                <a:hlinkClick r:id="" action="ppaction://noaction"/>
              </a:rPr>
              <a:t> Late Antiquity and the Middle Ages</a:t>
            </a:r>
            <a:r>
              <a:rPr lang="da-DK" sz="800"/>
              <a:t> </a:t>
            </a:r>
          </a:p>
          <a:p>
            <a:pPr eaLnBrk="1" hangingPunct="1">
              <a:lnSpc>
                <a:spcPct val="80000"/>
              </a:lnSpc>
            </a:pPr>
            <a:r>
              <a:rPr lang="da-DK" sz="800">
                <a:hlinkClick r:id="" action="ppaction://noaction"/>
              </a:rPr>
              <a:t> Modern times</a:t>
            </a:r>
            <a:r>
              <a:rPr lang="da-DK" sz="800"/>
              <a:t> </a:t>
            </a:r>
          </a:p>
          <a:p>
            <a:pPr eaLnBrk="1" hangingPunct="1">
              <a:lnSpc>
                <a:spcPct val="80000"/>
              </a:lnSpc>
            </a:pPr>
            <a:r>
              <a:rPr lang="da-DK" sz="800">
                <a:hlinkClick r:id="" action="ppaction://noaction"/>
              </a:rPr>
              <a:t> Recent events</a:t>
            </a:r>
            <a:r>
              <a:rPr lang="da-DK" sz="800"/>
              <a:t> </a:t>
            </a:r>
          </a:p>
          <a:p>
            <a:pPr eaLnBrk="1" hangingPunct="1">
              <a:lnSpc>
                <a:spcPct val="80000"/>
              </a:lnSpc>
            </a:pPr>
            <a:r>
              <a:rPr lang="da-DK" sz="800">
                <a:hlinkClick r:id="" action="ppaction://noaction"/>
              </a:rPr>
              <a:t> See also</a:t>
            </a:r>
            <a:r>
              <a:rPr lang="da-DK" sz="800"/>
              <a:t> </a:t>
            </a:r>
          </a:p>
          <a:p>
            <a:pPr eaLnBrk="1" hangingPunct="1">
              <a:lnSpc>
                <a:spcPct val="80000"/>
              </a:lnSpc>
            </a:pPr>
            <a:r>
              <a:rPr lang="da-DK" sz="800">
                <a:hlinkClick r:id="" action="ppaction://noaction"/>
              </a:rPr>
              <a:t> External links</a:t>
            </a:r>
            <a:r>
              <a:rPr lang="da-DK" sz="800"/>
              <a:t> </a:t>
            </a:r>
          </a:p>
          <a:p>
            <a:pPr eaLnBrk="1" hangingPunct="1">
              <a:lnSpc>
                <a:spcPct val="80000"/>
              </a:lnSpc>
            </a:pPr>
            <a:r>
              <a:rPr lang="da-DK" sz="800">
                <a:hlinkClick r:id="" action="ppaction://noaction"/>
              </a:rPr>
              <a:t> References</a:t>
            </a:r>
            <a:r>
              <a:rPr lang="da-DK" sz="800"/>
              <a:t> </a:t>
            </a:r>
          </a:p>
          <a:p>
            <a:pPr eaLnBrk="1" hangingPunct="1">
              <a:lnSpc>
                <a:spcPct val="80000"/>
              </a:lnSpc>
            </a:pPr>
            <a:r>
              <a:rPr lang="da-DK" sz="800" b="1"/>
              <a:t>[</a:t>
            </a:r>
            <a:r>
              <a:rPr lang="da-DK" sz="800" b="1">
                <a:hlinkClick r:id="rId8" tooltip="Edit section: Architecture"/>
              </a:rPr>
              <a:t>edit</a:t>
            </a:r>
            <a:r>
              <a:rPr lang="da-DK" sz="800" b="1"/>
              <a:t>] Architecture</a:t>
            </a:r>
          </a:p>
          <a:p>
            <a:pPr eaLnBrk="1" hangingPunct="1">
              <a:lnSpc>
                <a:spcPct val="80000"/>
              </a:lnSpc>
            </a:pPr>
            <a:r>
              <a:rPr lang="da-DK" sz="800"/>
              <a:t>The temple as seen today was built between </a:t>
            </a:r>
            <a:r>
              <a:rPr lang="da-DK" sz="800">
                <a:hlinkClick r:id="rId9" tooltip="421 BCE"/>
              </a:rPr>
              <a:t>421</a:t>
            </a:r>
            <a:r>
              <a:rPr lang="da-DK" sz="800"/>
              <a:t> and </a:t>
            </a:r>
            <a:r>
              <a:rPr lang="da-DK" sz="800">
                <a:hlinkClick r:id="rId10" tooltip="407 BCE"/>
              </a:rPr>
              <a:t>407 BCE</a:t>
            </a:r>
            <a:r>
              <a:rPr lang="da-DK" sz="800"/>
              <a:t>. Its </a:t>
            </a:r>
            <a:r>
              <a:rPr lang="da-DK" sz="800">
                <a:hlinkClick r:id="rId11" tooltip="Architect"/>
              </a:rPr>
              <a:t>architect</a:t>
            </a:r>
            <a:r>
              <a:rPr lang="da-DK" sz="800"/>
              <a:t> may have been </a:t>
            </a:r>
            <a:r>
              <a:rPr lang="da-DK" sz="800">
                <a:hlinkClick r:id="rId12" tooltip="Mnesicles"/>
              </a:rPr>
              <a:t>Mnesicles</a:t>
            </a:r>
            <a:r>
              <a:rPr lang="da-DK" sz="800"/>
              <a:t>, and it derived its name from a shrine dedicated to the legendary </a:t>
            </a:r>
            <a:r>
              <a:rPr lang="da-DK" sz="800">
                <a:hlinkClick r:id="rId13" tooltip="Greek hero"/>
              </a:rPr>
              <a:t>Greek hero</a:t>
            </a:r>
            <a:r>
              <a:rPr lang="da-DK" sz="800"/>
              <a:t> </a:t>
            </a:r>
            <a:r>
              <a:rPr lang="da-DK" sz="800">
                <a:hlinkClick r:id="rId14" tooltip="Erichthonius of Athens"/>
              </a:rPr>
              <a:t>Erichthonius</a:t>
            </a:r>
            <a:r>
              <a:rPr lang="da-DK" sz="800"/>
              <a:t>. Some have suggested that it may have been built in honour of the legendary king </a:t>
            </a:r>
            <a:r>
              <a:rPr lang="da-DK" sz="800">
                <a:hlinkClick r:id="rId15" tooltip="Erechtheus"/>
              </a:rPr>
              <a:t>Erechtheus</a:t>
            </a:r>
            <a:r>
              <a:rPr lang="da-DK" sz="800"/>
              <a:t>, who is said to have been buried nearby. Erechtheus and Erichthonius were often </a:t>
            </a:r>
            <a:r>
              <a:rPr lang="da-DK" sz="800">
                <a:hlinkClick r:id="rId16" tooltip="Syncretism"/>
              </a:rPr>
              <a:t>syncretized</a:t>
            </a:r>
            <a:r>
              <a:rPr lang="da-DK" sz="800"/>
              <a:t>. It is believed to have been a replacement for an older temple destroyed by the </a:t>
            </a:r>
            <a:r>
              <a:rPr lang="da-DK" sz="800">
                <a:hlinkClick r:id="rId17" tooltip="Persian Empire"/>
              </a:rPr>
              <a:t>Persians</a:t>
            </a:r>
            <a:r>
              <a:rPr lang="da-DK" sz="800"/>
              <a:t> in </a:t>
            </a:r>
            <a:r>
              <a:rPr lang="da-DK" sz="800">
                <a:hlinkClick r:id="rId18" tooltip="480 BCE"/>
              </a:rPr>
              <a:t>480 BCE</a:t>
            </a:r>
            <a:r>
              <a:rPr lang="da-DK" sz="800"/>
              <a:t>.</a:t>
            </a:r>
          </a:p>
          <a:p>
            <a:pPr eaLnBrk="1" hangingPunct="1">
              <a:lnSpc>
                <a:spcPct val="80000"/>
              </a:lnSpc>
            </a:pPr>
            <a:r>
              <a:rPr lang="da-DK" sz="800"/>
              <a:t>The need to preserve multiple adjacent sacred precincts likely explains the complex design. The main structure consists of up to four compartments, the largest being the east </a:t>
            </a:r>
            <a:r>
              <a:rPr lang="da-DK" sz="800">
                <a:hlinkClick r:id="rId19" tooltip="Cella"/>
              </a:rPr>
              <a:t>cella</a:t>
            </a:r>
            <a:r>
              <a:rPr lang="da-DK" sz="800"/>
              <a:t>, with an </a:t>
            </a:r>
            <a:r>
              <a:rPr lang="da-DK" sz="800">
                <a:hlinkClick r:id="rId20" tooltip="Ionic order"/>
              </a:rPr>
              <a:t>Ionic</a:t>
            </a:r>
            <a:r>
              <a:rPr lang="da-DK" sz="800"/>
              <a:t> </a:t>
            </a:r>
            <a:r>
              <a:rPr lang="da-DK" sz="800">
                <a:hlinkClick r:id="rId21" tooltip="Portico"/>
              </a:rPr>
              <a:t>portico</a:t>
            </a:r>
            <a:r>
              <a:rPr lang="da-DK" sz="800"/>
              <a:t> on its east end. Other current thinking</a:t>
            </a:r>
            <a:r>
              <a:rPr lang="da-DK" sz="800">
                <a:hlinkClick r:id="" action="ppaction://noaction"/>
              </a:rPr>
              <a:t>[1]</a:t>
            </a:r>
            <a:r>
              <a:rPr lang="da-DK" sz="800"/>
              <a:t> would have the entire interior at the lower level and the East porch used for access to the great altar of Athena Polias via a balcony and stair and also as a public viewing platform.</a:t>
            </a:r>
            <a:endParaRPr lang="da-DK" sz="800">
              <a:hlinkClick r:id="" action="ppaction://noaction"/>
            </a:endParaRPr>
          </a:p>
          <a:p>
            <a:pPr eaLnBrk="1" hangingPunct="1">
              <a:lnSpc>
                <a:spcPct val="80000"/>
              </a:lnSpc>
            </a:pPr>
            <a:r>
              <a:rPr lang="da-DK" sz="800">
                <a:hlinkClick r:id="" action="ppaction://noaction"/>
              </a:rPr>
              <a:t> </a:t>
            </a:r>
            <a:r>
              <a:rPr lang="da-DK" sz="800"/>
              <a:t> </a:t>
            </a:r>
          </a:p>
          <a:p>
            <a:pPr eaLnBrk="1" hangingPunct="1">
              <a:lnSpc>
                <a:spcPct val="80000"/>
              </a:lnSpc>
            </a:pPr>
            <a:r>
              <a:rPr lang="da-DK" sz="800">
                <a:hlinkClick r:id="rId22" tooltip="Enlarge"/>
              </a:rPr>
              <a:t> </a:t>
            </a:r>
            <a:endParaRPr lang="da-DK" sz="800"/>
          </a:p>
          <a:p>
            <a:pPr eaLnBrk="1" hangingPunct="1">
              <a:lnSpc>
                <a:spcPct val="80000"/>
              </a:lnSpc>
            </a:pPr>
            <a:r>
              <a:rPr lang="da-DK" sz="800"/>
              <a:t>The Porch of Maidens</a:t>
            </a:r>
          </a:p>
          <a:p>
            <a:pPr eaLnBrk="1" hangingPunct="1">
              <a:lnSpc>
                <a:spcPct val="80000"/>
              </a:lnSpc>
            </a:pPr>
            <a:r>
              <a:rPr lang="da-DK" sz="800"/>
              <a:t>The entire temple is on a slope, so the west and north sides are about 3 m (9 ft) lower than the south and east sides. It was built entirely of </a:t>
            </a:r>
            <a:r>
              <a:rPr lang="da-DK" sz="800">
                <a:hlinkClick r:id="rId23" tooltip="Marble"/>
              </a:rPr>
              <a:t>marble</a:t>
            </a:r>
            <a:r>
              <a:rPr lang="da-DK" sz="800"/>
              <a:t> from </a:t>
            </a:r>
            <a:r>
              <a:rPr lang="da-DK" sz="800">
                <a:hlinkClick r:id="rId24" tooltip="Pentelikon"/>
              </a:rPr>
              <a:t>Mount Pentelikon</a:t>
            </a:r>
            <a:r>
              <a:rPr lang="da-DK" sz="800"/>
              <a:t>, with </a:t>
            </a:r>
            <a:r>
              <a:rPr lang="da-DK" sz="800">
                <a:hlinkClick r:id="rId25" tooltip="Frieze"/>
              </a:rPr>
              <a:t>friezes</a:t>
            </a:r>
            <a:r>
              <a:rPr lang="da-DK" sz="800"/>
              <a:t> of black limestone from </a:t>
            </a:r>
            <a:r>
              <a:rPr lang="da-DK" sz="800">
                <a:hlinkClick r:id="rId26" tooltip="Eleusis"/>
              </a:rPr>
              <a:t>Eleusis</a:t>
            </a:r>
            <a:r>
              <a:rPr lang="da-DK" sz="800"/>
              <a:t> which bore sculptures executed in relief in white marble. It had elaborately carved doorways and windows, and its columns were ornately decorated (far more so than is visible today); they were painted, gilded and highlighted with gilt bronze and multi-colored inset glass beads. The building is known for early examples of </a:t>
            </a:r>
            <a:r>
              <a:rPr lang="da-DK" sz="800">
                <a:hlinkClick r:id="rId27" tooltip="Egg-and-dart"/>
              </a:rPr>
              <a:t>egg-and-dart</a:t>
            </a:r>
            <a:r>
              <a:rPr lang="da-DK" sz="800"/>
              <a:t>, and </a:t>
            </a:r>
            <a:r>
              <a:rPr lang="da-DK" sz="800">
                <a:hlinkClick r:id="rId28" tooltip="Guilloche"/>
              </a:rPr>
              <a:t>guilloche</a:t>
            </a:r>
            <a:r>
              <a:rPr lang="da-DK" sz="800"/>
              <a:t> </a:t>
            </a:r>
            <a:r>
              <a:rPr lang="da-DK" sz="800">
                <a:hlinkClick r:id="rId29" tooltip="Ornamental molding"/>
              </a:rPr>
              <a:t>ornamental moldings</a:t>
            </a:r>
            <a:r>
              <a:rPr lang="da-DK" sz="800"/>
              <a:t>.</a:t>
            </a:r>
            <a:r>
              <a:rPr lang="da-DK" sz="800">
                <a:hlinkClick r:id="" action="ppaction://noaction"/>
              </a:rPr>
              <a:t>[2]</a:t>
            </a:r>
            <a:endParaRPr lang="da-DK" sz="800"/>
          </a:p>
          <a:p>
            <a:pPr eaLnBrk="1" hangingPunct="1">
              <a:lnSpc>
                <a:spcPct val="80000"/>
              </a:lnSpc>
            </a:pPr>
            <a:r>
              <a:rPr lang="da-DK" sz="800" b="1"/>
              <a:t>[</a:t>
            </a:r>
            <a:r>
              <a:rPr lang="da-DK" sz="800" b="1">
                <a:hlinkClick r:id="rId30" tooltip="Edit section: The Porch of the Caryatids"/>
              </a:rPr>
              <a:t>edit</a:t>
            </a:r>
            <a:r>
              <a:rPr lang="da-DK" sz="800" b="1"/>
              <a:t>] The Porch of the Caryatids</a:t>
            </a:r>
          </a:p>
          <a:p>
            <a:pPr eaLnBrk="1" hangingPunct="1">
              <a:lnSpc>
                <a:spcPct val="80000"/>
              </a:lnSpc>
            </a:pPr>
            <a:r>
              <a:rPr lang="da-DK" sz="800"/>
              <a:t>On the north side, there is another large porch with columns, and on the south, the famous "Porch of the Maidens", with six draped female figures (</a:t>
            </a:r>
            <a:r>
              <a:rPr lang="da-DK" sz="800">
                <a:hlinkClick r:id="rId31" tooltip="Caryatid"/>
              </a:rPr>
              <a:t>caryatids</a:t>
            </a:r>
            <a:r>
              <a:rPr lang="da-DK" sz="800"/>
              <a:t>) as supporting columns, each sculpted in a manner different from the rest and engineered in such a way that their slenderest part, the neck, is capable of supporting the weight of the porch roof whilst remaining graceful and feminine. The porch was built to conceal the giant 15-ft beam needed to support the southwest corner over the </a:t>
            </a:r>
            <a:r>
              <a:rPr lang="da-DK" sz="800">
                <a:hlinkClick r:id="rId32" tooltip="Cecrops I"/>
              </a:rPr>
              <a:t>Kekropion</a:t>
            </a:r>
            <a:r>
              <a:rPr lang="da-DK" sz="800"/>
              <a:t>, after the building was drastically reduced in size and budget following the onset of the </a:t>
            </a:r>
            <a:r>
              <a:rPr lang="da-DK" sz="800">
                <a:hlinkClick r:id="rId33" tooltip="Peloponnesian war"/>
              </a:rPr>
              <a:t>Peloponnesian war</a:t>
            </a:r>
            <a:r>
              <a:rPr lang="da-DK" sz="800"/>
              <a:t>.</a:t>
            </a:r>
          </a:p>
          <a:p>
            <a:pPr eaLnBrk="1" hangingPunct="1">
              <a:lnSpc>
                <a:spcPct val="80000"/>
              </a:lnSpc>
            </a:pPr>
            <a:r>
              <a:rPr lang="da-DK" sz="800" b="1"/>
              <a:t>[</a:t>
            </a:r>
            <a:r>
              <a:rPr lang="da-DK" sz="800" b="1">
                <a:hlinkClick r:id="rId34" tooltip="Edit section: Religious functions"/>
              </a:rPr>
              <a:t>edit</a:t>
            </a:r>
            <a:r>
              <a:rPr lang="da-DK" sz="800" b="1"/>
              <a:t>] Religious functions</a:t>
            </a:r>
          </a:p>
          <a:p>
            <a:pPr eaLnBrk="1" hangingPunct="1">
              <a:lnSpc>
                <a:spcPct val="80000"/>
              </a:lnSpc>
            </a:pPr>
            <a:r>
              <a:rPr lang="da-DK" sz="800">
                <a:hlinkClick r:id="rId35" tooltip="Acropolis of Athens 01360.JPG"/>
              </a:rPr>
              <a:t> </a:t>
            </a:r>
            <a:r>
              <a:rPr lang="da-DK" sz="800"/>
              <a:t> </a:t>
            </a:r>
          </a:p>
          <a:p>
            <a:pPr eaLnBrk="1" hangingPunct="1">
              <a:lnSpc>
                <a:spcPct val="80000"/>
              </a:lnSpc>
            </a:pPr>
            <a:r>
              <a:rPr lang="da-DK" sz="800">
                <a:hlinkClick r:id="rId35" tooltip="Enlarge"/>
              </a:rPr>
              <a:t> </a:t>
            </a:r>
            <a:endParaRPr lang="da-DK" sz="800"/>
          </a:p>
          <a:p>
            <a:pPr eaLnBrk="1" hangingPunct="1">
              <a:lnSpc>
                <a:spcPct val="80000"/>
              </a:lnSpc>
            </a:pPr>
            <a:r>
              <a:rPr lang="da-DK" sz="800"/>
              <a:t>The Erectheum was associated with some of the most ancient and holy relics of the Athenians: the </a:t>
            </a:r>
            <a:r>
              <a:rPr lang="da-DK" sz="800">
                <a:hlinkClick r:id="rId36" tooltip="Palladion"/>
              </a:rPr>
              <a:t>Palladion</a:t>
            </a:r>
            <a:r>
              <a:rPr lang="da-DK" sz="800"/>
              <a:t>, which was a </a:t>
            </a:r>
            <a:r>
              <a:rPr lang="da-DK" sz="800">
                <a:hlinkClick r:id="rId37" tooltip="Xoanon"/>
              </a:rPr>
              <a:t>xoanon</a:t>
            </a:r>
            <a:r>
              <a:rPr lang="da-DK" sz="800"/>
              <a:t> (defined as a wooden effigy fallen from heaven - not man-made) of </a:t>
            </a:r>
            <a:r>
              <a:rPr lang="da-DK" sz="800">
                <a:hlinkClick r:id="rId38" tooltip="Athena Polias"/>
              </a:rPr>
              <a:t>Athena Polias</a:t>
            </a:r>
            <a:r>
              <a:rPr lang="da-DK" sz="800"/>
              <a:t> (Protectress of the City); the marks of </a:t>
            </a:r>
            <a:r>
              <a:rPr lang="da-DK" sz="800">
                <a:hlinkClick r:id="rId39" tooltip="Poseidon"/>
              </a:rPr>
              <a:t>Poseidon</a:t>
            </a:r>
            <a:r>
              <a:rPr lang="da-DK" sz="800"/>
              <a:t>'s </a:t>
            </a:r>
            <a:r>
              <a:rPr lang="da-DK" sz="800">
                <a:hlinkClick r:id="rId40" tooltip="Trident"/>
              </a:rPr>
              <a:t>trident</a:t>
            </a:r>
            <a:r>
              <a:rPr lang="da-DK" sz="800"/>
              <a:t> and the salt water well (the "salt sea") that resulted from Poseidon's strike; the sacred olive tree that sprouted when </a:t>
            </a:r>
            <a:r>
              <a:rPr lang="da-DK" sz="800">
                <a:hlinkClick r:id="rId41" tooltip="Athena"/>
              </a:rPr>
              <a:t>Athena</a:t>
            </a:r>
            <a:r>
              <a:rPr lang="da-DK" sz="800"/>
              <a:t> struck the rock with her </a:t>
            </a:r>
            <a:r>
              <a:rPr lang="da-DK" sz="800">
                <a:hlinkClick r:id="rId42" tooltip="Spear"/>
              </a:rPr>
              <a:t>spear</a:t>
            </a:r>
            <a:r>
              <a:rPr lang="da-DK" sz="800"/>
              <a:t> in her successful rivalry with Poseidon for the city; the supposed burial places of the mythical kings </a:t>
            </a:r>
            <a:r>
              <a:rPr lang="da-DK" sz="800">
                <a:hlinkClick r:id="rId43" tooltip="Cecrops"/>
              </a:rPr>
              <a:t>Cecrops</a:t>
            </a:r>
            <a:r>
              <a:rPr lang="da-DK" sz="800"/>
              <a:t> and </a:t>
            </a:r>
            <a:r>
              <a:rPr lang="da-DK" sz="800">
                <a:hlinkClick r:id="rId15" tooltip="Erechtheus"/>
              </a:rPr>
              <a:t>Erechtheus</a:t>
            </a:r>
            <a:r>
              <a:rPr lang="da-DK" sz="800"/>
              <a:t>; the sacred precincts of Cecrops' three daughters, </a:t>
            </a:r>
            <a:r>
              <a:rPr lang="da-DK" sz="800">
                <a:hlinkClick r:id="rId44" tooltip="Herse"/>
              </a:rPr>
              <a:t>Herse</a:t>
            </a:r>
            <a:r>
              <a:rPr lang="da-DK" sz="800"/>
              <a:t>, </a:t>
            </a:r>
            <a:r>
              <a:rPr lang="da-DK" sz="800">
                <a:hlinkClick r:id="rId45" tooltip="Pandrosus"/>
              </a:rPr>
              <a:t>Pandrosus</a:t>
            </a:r>
            <a:r>
              <a:rPr lang="da-DK" sz="800"/>
              <a:t> and </a:t>
            </a:r>
            <a:r>
              <a:rPr lang="da-DK" sz="800">
                <a:hlinkClick r:id="rId46" tooltip="Aglaurus"/>
              </a:rPr>
              <a:t>Aglaurus</a:t>
            </a:r>
            <a:r>
              <a:rPr lang="da-DK" sz="800"/>
              <a:t>; and those of the tribal heroes </a:t>
            </a:r>
            <a:r>
              <a:rPr lang="da-DK" sz="800">
                <a:hlinkClick r:id="rId47" tooltip="Pandion"/>
              </a:rPr>
              <a:t>Pandion</a:t>
            </a:r>
            <a:r>
              <a:rPr lang="da-DK" sz="800"/>
              <a:t> and .</a:t>
            </a:r>
          </a:p>
          <a:p>
            <a:pPr eaLnBrk="1" hangingPunct="1">
              <a:lnSpc>
                <a:spcPct val="80000"/>
              </a:lnSpc>
            </a:pPr>
            <a:r>
              <a:rPr lang="da-DK" sz="800"/>
              <a:t>The temple itself was dedicated to Athena Polias and Poseidon Erechtheus. Within the foundations lived the sacred snake of the temple, which represented the spirit of </a:t>
            </a:r>
            <a:r>
              <a:rPr lang="da-DK" sz="800">
                <a:hlinkClick r:id="rId43" tooltip="Cecrops"/>
              </a:rPr>
              <a:t>Cecrops</a:t>
            </a:r>
            <a:r>
              <a:rPr lang="da-DK" sz="800"/>
              <a:t> and whose well-being was thought essential for the safety of the city. The snake was fed honey-cakes by </a:t>
            </a:r>
            <a:r>
              <a:rPr lang="da-DK" sz="800">
                <a:hlinkClick r:id="rId48" tooltip="Canephorae"/>
              </a:rPr>
              <a:t>Canephorae</a:t>
            </a:r>
            <a:r>
              <a:rPr lang="da-DK" sz="800"/>
              <a:t>, the priestesses of Athena </a:t>
            </a:r>
            <a:r>
              <a:rPr lang="da-DK" sz="800">
                <a:hlinkClick r:id="rId49" tooltip="Polias"/>
              </a:rPr>
              <a:t>Polias</a:t>
            </a:r>
            <a:r>
              <a:rPr lang="da-DK" sz="800"/>
              <a:t>, by custom the women of the ancient family of , the supposed descendants of the hero Boutes. The snake's occasional refusal to eat the cakes was thought a disastrous </a:t>
            </a:r>
            <a:r>
              <a:rPr lang="da-DK" sz="800">
                <a:hlinkClick r:id="rId50" tooltip="Omen"/>
              </a:rPr>
              <a:t>omen</a:t>
            </a:r>
            <a:r>
              <a:rPr lang="da-DK" sz="800"/>
              <a:t>.</a:t>
            </a:r>
          </a:p>
          <a:p>
            <a:pPr eaLnBrk="1" hangingPunct="1">
              <a:lnSpc>
                <a:spcPct val="80000"/>
              </a:lnSpc>
            </a:pPr>
            <a:r>
              <a:rPr lang="da-DK" sz="800" b="1"/>
              <a:t>[</a:t>
            </a:r>
            <a:r>
              <a:rPr lang="da-DK" sz="800" b="1">
                <a:hlinkClick r:id="rId51" tooltip="Edit section: Late Antiquity and the Middle Ages"/>
              </a:rPr>
              <a:t>edit</a:t>
            </a:r>
            <a:r>
              <a:rPr lang="da-DK" sz="800" b="1"/>
              <a:t>] Late Antiquity and the Middle Ages</a:t>
            </a:r>
          </a:p>
          <a:p>
            <a:pPr eaLnBrk="1" hangingPunct="1">
              <a:lnSpc>
                <a:spcPct val="80000"/>
              </a:lnSpc>
            </a:pPr>
            <a:r>
              <a:rPr lang="da-DK" sz="800"/>
              <a:t>The intact Erechtheum was extensively described by the </a:t>
            </a:r>
            <a:r>
              <a:rPr lang="da-DK" sz="800">
                <a:hlinkClick r:id="rId52" tooltip="Ancient Rome"/>
              </a:rPr>
              <a:t>Roman</a:t>
            </a:r>
            <a:r>
              <a:rPr lang="da-DK" sz="800"/>
              <a:t> geographer </a:t>
            </a:r>
            <a:r>
              <a:rPr lang="da-DK" sz="800">
                <a:hlinkClick r:id="rId53" tooltip="Pausanias (geographer)"/>
              </a:rPr>
              <a:t>Pausanias</a:t>
            </a:r>
            <a:r>
              <a:rPr lang="da-DK" sz="800"/>
              <a:t> (1.26.5 - 27.3), writing a century after it had been restored in the </a:t>
            </a:r>
            <a:r>
              <a:rPr lang="da-DK" sz="800">
                <a:hlinkClick r:id="rId54" tooltip="1st century"/>
              </a:rPr>
              <a:t>1st century</a:t>
            </a:r>
            <a:r>
              <a:rPr lang="da-DK" sz="800"/>
              <a:t> AD. The internal layout has since been obscured by the temple's later use as a </a:t>
            </a:r>
            <a:r>
              <a:rPr lang="da-DK" sz="800">
                <a:hlinkClick r:id="rId55" tooltip="Church"/>
              </a:rPr>
              <a:t>church</a:t>
            </a:r>
            <a:r>
              <a:rPr lang="da-DK" sz="800"/>
              <a:t> and possibly as a </a:t>
            </a:r>
            <a:r>
              <a:rPr lang="da-DK" sz="800">
                <a:hlinkClick r:id="rId56" tooltip="Turkey"/>
              </a:rPr>
              <a:t>Turkish</a:t>
            </a:r>
            <a:r>
              <a:rPr lang="da-DK" sz="800"/>
              <a:t> </a:t>
            </a:r>
            <a:r>
              <a:rPr lang="da-DK" sz="800">
                <a:hlinkClick r:id="rId57" tooltip="Harem (household)"/>
              </a:rPr>
              <a:t>harem</a:t>
            </a:r>
            <a:r>
              <a:rPr lang="da-DK" sz="800"/>
              <a:t>.</a:t>
            </a:r>
          </a:p>
          <a:p>
            <a:pPr eaLnBrk="1" hangingPunct="1">
              <a:lnSpc>
                <a:spcPct val="80000"/>
              </a:lnSpc>
            </a:pPr>
            <a:r>
              <a:rPr lang="da-DK" sz="800" b="1"/>
              <a:t>[</a:t>
            </a:r>
            <a:r>
              <a:rPr lang="da-DK" sz="800" b="1">
                <a:hlinkClick r:id="rId58" tooltip="Edit section: Modern times"/>
              </a:rPr>
              <a:t>edit</a:t>
            </a:r>
            <a:r>
              <a:rPr lang="da-DK" sz="800" b="1"/>
              <a:t>] Modern times</a:t>
            </a:r>
          </a:p>
          <a:p>
            <a:pPr eaLnBrk="1" hangingPunct="1">
              <a:lnSpc>
                <a:spcPct val="80000"/>
              </a:lnSpc>
            </a:pPr>
            <a:r>
              <a:rPr lang="da-DK" sz="800">
                <a:hlinkClick r:id="rId59" tooltip="Erechtheum, from SW"/>
              </a:rPr>
              <a:t> </a:t>
            </a:r>
            <a:r>
              <a:rPr lang="da-DK" sz="800"/>
              <a:t> </a:t>
            </a:r>
          </a:p>
          <a:p>
            <a:pPr eaLnBrk="1" hangingPunct="1">
              <a:lnSpc>
                <a:spcPct val="80000"/>
              </a:lnSpc>
            </a:pPr>
            <a:r>
              <a:rPr lang="da-DK" sz="800">
                <a:hlinkClick r:id="rId59" tooltip="Enlarge"/>
              </a:rPr>
              <a:t> </a:t>
            </a:r>
            <a:endParaRPr lang="da-DK" sz="800"/>
          </a:p>
          <a:p>
            <a:pPr eaLnBrk="1" hangingPunct="1">
              <a:lnSpc>
                <a:spcPct val="80000"/>
              </a:lnSpc>
            </a:pPr>
            <a:r>
              <a:rPr lang="da-DK" sz="800"/>
              <a:t>Erechtheum, from SW</a:t>
            </a:r>
          </a:p>
          <a:p>
            <a:pPr eaLnBrk="1" hangingPunct="1">
              <a:lnSpc>
                <a:spcPct val="80000"/>
              </a:lnSpc>
            </a:pPr>
            <a:r>
              <a:rPr lang="da-DK" sz="800"/>
              <a:t>One of the caryatids was removed by </a:t>
            </a:r>
            <a:r>
              <a:rPr lang="da-DK" sz="800">
                <a:hlinkClick r:id="rId60" tooltip="Thomas Bruce, 7th Earl of Elgin"/>
              </a:rPr>
              <a:t>Lord Elgin</a:t>
            </a:r>
            <a:r>
              <a:rPr lang="da-DK" sz="800"/>
              <a:t> in order to decorate his Scottish mansion, and was later sold to the </a:t>
            </a:r>
            <a:r>
              <a:rPr lang="da-DK" sz="800">
                <a:hlinkClick r:id="rId61" tooltip="British Museum"/>
              </a:rPr>
              <a:t>British Museum</a:t>
            </a:r>
            <a:r>
              <a:rPr lang="da-DK" sz="800"/>
              <a:t> (along with the pedimental and frieze sculpture taken from the Parthenon). Athenian legend had it that at night the remaining five Caryatids could be heard wailing for their lost sister. Elgin attempted to remove a second Caryatid; when technical difficulties arose, he tried to have it sawn to pieces. The statue was smashed and its fragments were left behind. It was later reconstructed haphazardly with cement and iron rods. Nowadays the five original Caryatids are displayed in </a:t>
            </a:r>
            <a:r>
              <a:rPr lang="da-DK" sz="800">
                <a:hlinkClick r:id="rId62" tooltip="Helium"/>
              </a:rPr>
              <a:t>helium</a:t>
            </a:r>
            <a:r>
              <a:rPr lang="da-DK" sz="800"/>
              <a:t>-filled glass cases in the </a:t>
            </a:r>
            <a:r>
              <a:rPr lang="da-DK" sz="800">
                <a:hlinkClick r:id="rId63" tooltip="Acropolis Museum"/>
              </a:rPr>
              <a:t>Acropolis Museum</a:t>
            </a:r>
            <a:r>
              <a:rPr lang="da-DK" sz="800"/>
              <a:t> and are replaced </a:t>
            </a:r>
            <a:r>
              <a:rPr lang="da-DK" sz="800" i="1"/>
              <a:t>in situ</a:t>
            </a:r>
            <a:r>
              <a:rPr lang="da-DK" sz="800"/>
              <a:t> by exact replicas.</a:t>
            </a:r>
          </a:p>
          <a:p>
            <a:pPr eaLnBrk="1" hangingPunct="1">
              <a:lnSpc>
                <a:spcPct val="80000"/>
              </a:lnSpc>
            </a:pPr>
            <a:r>
              <a:rPr lang="da-DK" sz="800" b="1"/>
              <a:t>[</a:t>
            </a:r>
            <a:r>
              <a:rPr lang="da-DK" sz="800" b="1">
                <a:hlinkClick r:id="rId64" tooltip="Edit section: Recent events"/>
              </a:rPr>
              <a:t>edit</a:t>
            </a:r>
            <a:r>
              <a:rPr lang="da-DK" sz="800" b="1"/>
              <a:t>] Recent events</a:t>
            </a:r>
          </a:p>
          <a:p>
            <a:pPr eaLnBrk="1" hangingPunct="1">
              <a:lnSpc>
                <a:spcPct val="80000"/>
              </a:lnSpc>
            </a:pPr>
            <a:r>
              <a:rPr lang="da-DK" sz="800"/>
              <a:t>The Caryatids are in the </a:t>
            </a:r>
            <a:r>
              <a:rPr lang="da-DK" sz="800">
                <a:hlinkClick r:id="rId65" tooltip="New Acropolis Museum"/>
              </a:rPr>
              <a:t>process of being transferred</a:t>
            </a:r>
            <a:r>
              <a:rPr lang="da-DK" sz="800"/>
              <a:t> to the </a:t>
            </a:r>
            <a:r>
              <a:rPr lang="da-DK" sz="800">
                <a:hlinkClick r:id="rId65" tooltip="New Acropolis Museum"/>
              </a:rPr>
              <a:t>New Acropolis Museum</a:t>
            </a:r>
            <a:r>
              <a:rPr lang="da-DK" sz="800"/>
              <a:t>. The first was carried over safely on December 9th, 2007, via an elaborate system of aerial cranes</a:t>
            </a:r>
            <a:r>
              <a:rPr lang="da-DK" sz="800">
                <a:hlinkClick r:id="" action="ppaction://noaction"/>
              </a:rPr>
              <a:t>[3][4]</a:t>
            </a:r>
            <a:r>
              <a:rPr lang="da-DK" sz="800"/>
              <a:t>. Within the new museum, the statue was reunited with its long-missing </a:t>
            </a:r>
            <a:r>
              <a:rPr lang="da-DK" sz="800">
                <a:hlinkClick r:id="rId66" tooltip="Sandal"/>
              </a:rPr>
              <a:t>sandalled</a:t>
            </a:r>
            <a:r>
              <a:rPr lang="da-DK" sz="800"/>
              <a:t> left foot, which was identified among rubble in the 1980s. The reassembled Caryatid, along with the four others remaining in Athens, will have its decayed </a:t>
            </a:r>
            <a:r>
              <a:rPr lang="da-DK" sz="800">
                <a:hlinkClick r:id="rId67" tooltip="Patina"/>
              </a:rPr>
              <a:t>patina</a:t>
            </a:r>
            <a:r>
              <a:rPr lang="da-DK" sz="800"/>
              <a:t> thoroughly restored by laser, and will be displayed in the new museum, encased within </a:t>
            </a:r>
            <a:r>
              <a:rPr lang="da-DK" sz="800">
                <a:hlinkClick r:id="rId68" tooltip="Noble gas"/>
              </a:rPr>
              <a:t>noble gas</a:t>
            </a:r>
            <a:r>
              <a:rPr lang="da-DK" sz="800"/>
              <a:t>-filled glass chambers.</a:t>
            </a:r>
          </a:p>
        </p:txBody>
      </p:sp>
    </p:spTree>
    <p:extLst>
      <p:ext uri="{BB962C8B-B14F-4D97-AF65-F5344CB8AC3E}">
        <p14:creationId xmlns:p14="http://schemas.microsoft.com/office/powerpoint/2010/main" val="373050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4A228FF6-63B8-472F-8B49-10C754D6EFA8}" type="slidenum">
              <a:rPr lang="da-DK">
                <a:latin typeface="Arial" charset="0"/>
              </a:rPr>
              <a:pPr eaLnBrk="1" hangingPunct="1"/>
              <a:t>21</a:t>
            </a:fld>
            <a:endParaRPr lang="da-DK">
              <a:latin typeface="Arial" charset="0"/>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a-DK"/>
              <a:t>Rekonstruktioner af Athena Parthenos</a:t>
            </a:r>
          </a:p>
        </p:txBody>
      </p:sp>
    </p:spTree>
    <p:extLst>
      <p:ext uri="{BB962C8B-B14F-4D97-AF65-F5344CB8AC3E}">
        <p14:creationId xmlns:p14="http://schemas.microsoft.com/office/powerpoint/2010/main" val="285928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B99F81EF-6A98-4846-95C7-DC7C29BB05A9}" type="slidenum">
              <a:rPr lang="da-DK">
                <a:latin typeface="Arial" charset="0"/>
              </a:rPr>
              <a:pPr eaLnBrk="1" hangingPunct="1"/>
              <a:t>22</a:t>
            </a:fld>
            <a:endParaRPr lang="da-DK">
              <a:latin typeface="Arial" charset="0"/>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a-DK"/>
              <a:t>Athena Parthenos i Nashville</a:t>
            </a:r>
          </a:p>
        </p:txBody>
      </p:sp>
    </p:spTree>
    <p:extLst>
      <p:ext uri="{BB962C8B-B14F-4D97-AF65-F5344CB8AC3E}">
        <p14:creationId xmlns:p14="http://schemas.microsoft.com/office/powerpoint/2010/main" val="16853644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850A5394-59B7-4A96-8E58-49BA53989FDC}" type="slidenum">
              <a:rPr lang="da-DK">
                <a:latin typeface="Arial" charset="0"/>
              </a:rPr>
              <a:pPr eaLnBrk="1" hangingPunct="1"/>
              <a:t>23</a:t>
            </a:fld>
            <a:endParaRPr lang="da-DK">
              <a:latin typeface="Arial"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a-DK"/>
              <a:t>Nashville</a:t>
            </a:r>
          </a:p>
          <a:p>
            <a:pPr eaLnBrk="1" hangingPunct="1"/>
            <a:endParaRPr lang="en-US"/>
          </a:p>
        </p:txBody>
      </p:sp>
    </p:spTree>
    <p:extLst>
      <p:ext uri="{BB962C8B-B14F-4D97-AF65-F5344CB8AC3E}">
        <p14:creationId xmlns:p14="http://schemas.microsoft.com/office/powerpoint/2010/main" val="6110576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B43F15B3-EC7A-4AAD-8117-8958E49917A4}" type="slidenum">
              <a:rPr lang="da-DK">
                <a:latin typeface="Arial" charset="0"/>
              </a:rPr>
              <a:pPr eaLnBrk="1" hangingPunct="1"/>
              <a:t>36</a:t>
            </a:fld>
            <a:endParaRPr lang="da-DK">
              <a:latin typeface="Arial"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a-DK"/>
              <a:t>Doryphoros, Napoli, Mus. Naz. Polyklets Kanon figur.</a:t>
            </a:r>
            <a:endParaRPr lang="en-US"/>
          </a:p>
        </p:txBody>
      </p:sp>
    </p:spTree>
    <p:extLst>
      <p:ext uri="{BB962C8B-B14F-4D97-AF65-F5344CB8AC3E}">
        <p14:creationId xmlns:p14="http://schemas.microsoft.com/office/powerpoint/2010/main" val="11276886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6473ACB8-B702-4F58-87EA-508D75D062ED}" type="slidenum">
              <a:rPr lang="da-DK">
                <a:latin typeface="Arial" charset="0"/>
              </a:rPr>
              <a:pPr eaLnBrk="1" hangingPunct="1"/>
              <a:t>37</a:t>
            </a:fld>
            <a:endParaRPr lang="da-DK">
              <a:latin typeface="Arial" charset="0"/>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a-DK"/>
              <a:t>Proportioner er beskrevet hos Vitruv III,1. Om målene (og målepindene se: </a:t>
            </a:r>
            <a:r>
              <a:rPr lang="da-DK" i="1"/>
              <a:t>Polyklet. Der Bildhauer der griechischen Klassik</a:t>
            </a:r>
            <a:r>
              <a:rPr lang="da-DK"/>
              <a:t>, Mainz 1990, s. 156-184)</a:t>
            </a:r>
          </a:p>
        </p:txBody>
      </p:sp>
    </p:spTree>
    <p:extLst>
      <p:ext uri="{BB962C8B-B14F-4D97-AF65-F5344CB8AC3E}">
        <p14:creationId xmlns:p14="http://schemas.microsoft.com/office/powerpoint/2010/main" val="1519434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1D4C469F-4F52-4FAF-AACA-514B37E9CC13}" type="slidenum">
              <a:rPr lang="da-DK">
                <a:latin typeface="Arial" charset="0"/>
              </a:rPr>
              <a:pPr eaLnBrk="1" hangingPunct="1"/>
              <a:t>38</a:t>
            </a:fld>
            <a:endParaRPr lang="da-DK">
              <a:latin typeface="Arial"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a-DK"/>
              <a:t>Diadoumenos</a:t>
            </a:r>
          </a:p>
        </p:txBody>
      </p:sp>
    </p:spTree>
    <p:extLst>
      <p:ext uri="{BB962C8B-B14F-4D97-AF65-F5344CB8AC3E}">
        <p14:creationId xmlns:p14="http://schemas.microsoft.com/office/powerpoint/2010/main" val="13613913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5A4A2146-2595-CD43-9026-B24EC87F59C2}" type="slidenum">
              <a:rPr lang="da-DK" smtClean="0"/>
              <a:t>41</a:t>
            </a:fld>
            <a:endParaRPr lang="da-DK"/>
          </a:p>
        </p:txBody>
      </p:sp>
    </p:spTree>
    <p:extLst>
      <p:ext uri="{BB962C8B-B14F-4D97-AF65-F5344CB8AC3E}">
        <p14:creationId xmlns:p14="http://schemas.microsoft.com/office/powerpoint/2010/main" val="918688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C3D8E220-1F7F-4514-A815-C30416362DB5}" type="slidenum">
              <a:rPr lang="da-DK">
                <a:latin typeface="Arial" charset="0"/>
              </a:rPr>
              <a:pPr eaLnBrk="1" hangingPunct="1"/>
              <a:t>42</a:t>
            </a:fld>
            <a:endParaRPr lang="da-DK">
              <a:latin typeface="Arial" charset="0"/>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a-DK"/>
              <a:t>Alexander d. Store, Istanbul og Ny Carlsberg Glyptotek</a:t>
            </a:r>
          </a:p>
        </p:txBody>
      </p:sp>
    </p:spTree>
    <p:extLst>
      <p:ext uri="{BB962C8B-B14F-4D97-AF65-F5344CB8AC3E}">
        <p14:creationId xmlns:p14="http://schemas.microsoft.com/office/powerpoint/2010/main" val="7749366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526E9882-4636-400F-9152-9B4F9728DEC2}" type="slidenum">
              <a:rPr lang="da-DK">
                <a:latin typeface="Arial" charset="0"/>
              </a:rPr>
              <a:pPr eaLnBrk="1" hangingPunct="1"/>
              <a:t>43</a:t>
            </a:fld>
            <a:endParaRPr lang="da-DK">
              <a:latin typeface="Arial" charset="0"/>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a-DK"/>
              <a:t>Sokrates, Napoli 6129</a:t>
            </a:r>
          </a:p>
        </p:txBody>
      </p:sp>
    </p:spTree>
    <p:extLst>
      <p:ext uri="{BB962C8B-B14F-4D97-AF65-F5344CB8AC3E}">
        <p14:creationId xmlns:p14="http://schemas.microsoft.com/office/powerpoint/2010/main" val="20194579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24444D34-4272-43FC-80AF-E5CB0B8F633A}" type="slidenum">
              <a:rPr lang="da-DK">
                <a:latin typeface="Arial" charset="0"/>
              </a:rPr>
              <a:pPr eaLnBrk="1" hangingPunct="1"/>
              <a:t>44</a:t>
            </a:fld>
            <a:endParaRPr lang="da-DK">
              <a:latin typeface="Arial"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a-DK"/>
              <a:t>Afrodite fra Knidos, Vatikan 812. H. 2.04 m, original ca. 350 f.v.t.</a:t>
            </a:r>
          </a:p>
        </p:txBody>
      </p:sp>
    </p:spTree>
    <p:extLst>
      <p:ext uri="{BB962C8B-B14F-4D97-AF65-F5344CB8AC3E}">
        <p14:creationId xmlns:p14="http://schemas.microsoft.com/office/powerpoint/2010/main" val="507080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CBACD2AC-88F3-40C0-A7E8-FA2FA1E8BF87}" type="slidenum">
              <a:rPr lang="da-DK">
                <a:latin typeface="Arial" charset="0"/>
              </a:rPr>
              <a:pPr eaLnBrk="1" hangingPunct="1"/>
              <a:t>45</a:t>
            </a:fld>
            <a:endParaRPr lang="da-DK">
              <a:latin typeface="Arial"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a-DK"/>
              <a:t>Apoxyomenos, Vatikan, H. 2.05 m. Kopi efter original af Lysippos, ca. 330 f.v.t.</a:t>
            </a:r>
          </a:p>
        </p:txBody>
      </p:sp>
    </p:spTree>
    <p:extLst>
      <p:ext uri="{BB962C8B-B14F-4D97-AF65-F5344CB8AC3E}">
        <p14:creationId xmlns:p14="http://schemas.microsoft.com/office/powerpoint/2010/main" val="4584146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E7AD2805-4362-4AEB-9678-2FC1AFE11C66}" type="slidenum">
              <a:rPr lang="da-DK">
                <a:latin typeface="Arial" charset="0"/>
              </a:rPr>
              <a:pPr eaLnBrk="1" hangingPunct="1"/>
              <a:t>46</a:t>
            </a:fld>
            <a:endParaRPr lang="da-DK">
              <a:latin typeface="Arial"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a-DK"/>
              <a:t>Apoxyomenos er slankere end Doryphoros </a:t>
            </a:r>
          </a:p>
        </p:txBody>
      </p:sp>
    </p:spTree>
    <p:extLst>
      <p:ext uri="{BB962C8B-B14F-4D97-AF65-F5344CB8AC3E}">
        <p14:creationId xmlns:p14="http://schemas.microsoft.com/office/powerpoint/2010/main" val="18459662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77E3730F-D1AD-4315-82C9-67E5A909E485}" type="slidenum">
              <a:rPr lang="da-DK">
                <a:latin typeface="Arial" charset="0"/>
              </a:rPr>
              <a:pPr eaLnBrk="1" hangingPunct="1"/>
              <a:t>47</a:t>
            </a:fld>
            <a:endParaRPr lang="da-DK">
              <a:latin typeface="Arial"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a-DK" dirty="0" err="1"/>
              <a:t>Eirene</a:t>
            </a:r>
            <a:r>
              <a:rPr lang="da-DK" dirty="0"/>
              <a:t> med </a:t>
            </a:r>
            <a:r>
              <a:rPr lang="da-DK" dirty="0" err="1"/>
              <a:t>Ploutos</a:t>
            </a:r>
            <a:r>
              <a:rPr lang="da-DK" dirty="0"/>
              <a:t>, München 219, H. 2.01.</a:t>
            </a:r>
          </a:p>
          <a:p>
            <a:pPr eaLnBrk="1" hangingPunct="1"/>
            <a:r>
              <a:rPr lang="da-DK" dirty="0"/>
              <a:t>Kopi efter original af </a:t>
            </a:r>
            <a:r>
              <a:rPr lang="da-DK" dirty="0" err="1"/>
              <a:t>Kephisodotos</a:t>
            </a:r>
            <a:r>
              <a:rPr lang="da-DK" dirty="0"/>
              <a:t>. </a:t>
            </a:r>
            <a:r>
              <a:rPr lang="da-DK" dirty="0" err="1"/>
              <a:t>Eirenekulten</a:t>
            </a:r>
            <a:r>
              <a:rPr lang="da-DK" dirty="0"/>
              <a:t> blev introduceret i Athen i 374 f.v.t.</a:t>
            </a:r>
          </a:p>
          <a:p>
            <a:pPr eaLnBrk="1" hangingPunct="1"/>
            <a:r>
              <a:rPr lang="da-DK" dirty="0"/>
              <a:t>Statuen stod på Agora.</a:t>
            </a:r>
          </a:p>
        </p:txBody>
      </p:sp>
    </p:spTree>
    <p:extLst>
      <p:ext uri="{BB962C8B-B14F-4D97-AF65-F5344CB8AC3E}">
        <p14:creationId xmlns:p14="http://schemas.microsoft.com/office/powerpoint/2010/main" val="1199960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0782D4-79F1-E5A9-722A-4A363F1B18BE}"/>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DB19A284-67D5-9269-FED7-0D94B39E2C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2F1DBC97-22F5-C595-CF54-A0B60B81E25C}"/>
              </a:ext>
            </a:extLst>
          </p:cNvPr>
          <p:cNvSpPr>
            <a:spLocks noGrp="1"/>
          </p:cNvSpPr>
          <p:nvPr>
            <p:ph type="dt" sz="half" idx="10"/>
          </p:nvPr>
        </p:nvSpPr>
        <p:spPr/>
        <p:txBody>
          <a:bodyPr/>
          <a:lstStyle/>
          <a:p>
            <a:fld id="{A8ACA379-DFE7-044E-99A3-F1DF7C8111A0}" type="datetimeFigureOut">
              <a:rPr lang="da-DK" smtClean="0"/>
              <a:t>17.01.2025</a:t>
            </a:fld>
            <a:endParaRPr lang="da-DK"/>
          </a:p>
        </p:txBody>
      </p:sp>
      <p:sp>
        <p:nvSpPr>
          <p:cNvPr id="5" name="Pladsholder til sidefod 4">
            <a:extLst>
              <a:ext uri="{FF2B5EF4-FFF2-40B4-BE49-F238E27FC236}">
                <a16:creationId xmlns:a16="http://schemas.microsoft.com/office/drawing/2014/main" id="{1D51936C-F9E7-137E-F66B-632A2826ACE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300BE37-2B25-40D3-9764-20C51BCB5AEC}"/>
              </a:ext>
            </a:extLst>
          </p:cNvPr>
          <p:cNvSpPr>
            <a:spLocks noGrp="1"/>
          </p:cNvSpPr>
          <p:nvPr>
            <p:ph type="sldNum" sz="quarter" idx="12"/>
          </p:nvPr>
        </p:nvSpPr>
        <p:spPr/>
        <p:txBody>
          <a:bodyPr/>
          <a:lstStyle/>
          <a:p>
            <a:fld id="{13F89A6A-B13F-7A4D-81AF-26EA85E305F8}" type="slidenum">
              <a:rPr lang="da-DK" smtClean="0"/>
              <a:t>‹nr.›</a:t>
            </a:fld>
            <a:endParaRPr lang="da-DK"/>
          </a:p>
        </p:txBody>
      </p:sp>
    </p:spTree>
    <p:extLst>
      <p:ext uri="{BB962C8B-B14F-4D97-AF65-F5344CB8AC3E}">
        <p14:creationId xmlns:p14="http://schemas.microsoft.com/office/powerpoint/2010/main" val="2959081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6439C-24E4-19A8-AF5E-5D77C74C4AFB}"/>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F9B4BCC-B1AC-11CD-1FCF-685CD259B8EC}"/>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BE767D8-D07C-3577-79B7-C73D171C7AE6}"/>
              </a:ext>
            </a:extLst>
          </p:cNvPr>
          <p:cNvSpPr>
            <a:spLocks noGrp="1"/>
          </p:cNvSpPr>
          <p:nvPr>
            <p:ph type="dt" sz="half" idx="10"/>
          </p:nvPr>
        </p:nvSpPr>
        <p:spPr/>
        <p:txBody>
          <a:bodyPr/>
          <a:lstStyle/>
          <a:p>
            <a:fld id="{A8ACA379-DFE7-044E-99A3-F1DF7C8111A0}" type="datetimeFigureOut">
              <a:rPr lang="da-DK" smtClean="0"/>
              <a:t>17.01.2025</a:t>
            </a:fld>
            <a:endParaRPr lang="da-DK"/>
          </a:p>
        </p:txBody>
      </p:sp>
      <p:sp>
        <p:nvSpPr>
          <p:cNvPr id="5" name="Pladsholder til sidefod 4">
            <a:extLst>
              <a:ext uri="{FF2B5EF4-FFF2-40B4-BE49-F238E27FC236}">
                <a16:creationId xmlns:a16="http://schemas.microsoft.com/office/drawing/2014/main" id="{4F7D467B-7A06-E088-0EA9-AD722F860C0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D431135-C411-D895-E02A-2311E7A52F96}"/>
              </a:ext>
            </a:extLst>
          </p:cNvPr>
          <p:cNvSpPr>
            <a:spLocks noGrp="1"/>
          </p:cNvSpPr>
          <p:nvPr>
            <p:ph type="sldNum" sz="quarter" idx="12"/>
          </p:nvPr>
        </p:nvSpPr>
        <p:spPr/>
        <p:txBody>
          <a:bodyPr/>
          <a:lstStyle/>
          <a:p>
            <a:fld id="{13F89A6A-B13F-7A4D-81AF-26EA85E305F8}" type="slidenum">
              <a:rPr lang="da-DK" smtClean="0"/>
              <a:t>‹nr.›</a:t>
            </a:fld>
            <a:endParaRPr lang="da-DK"/>
          </a:p>
        </p:txBody>
      </p:sp>
    </p:spTree>
    <p:extLst>
      <p:ext uri="{BB962C8B-B14F-4D97-AF65-F5344CB8AC3E}">
        <p14:creationId xmlns:p14="http://schemas.microsoft.com/office/powerpoint/2010/main" val="1180665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B15E73-0362-28F8-E6F5-D0E350215411}"/>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130CFA99-D042-26D9-CF7D-6485AC61648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2AAAD315-03A6-7808-195B-932058864477}"/>
              </a:ext>
            </a:extLst>
          </p:cNvPr>
          <p:cNvSpPr>
            <a:spLocks noGrp="1"/>
          </p:cNvSpPr>
          <p:nvPr>
            <p:ph type="dt" sz="half" idx="10"/>
          </p:nvPr>
        </p:nvSpPr>
        <p:spPr/>
        <p:txBody>
          <a:bodyPr/>
          <a:lstStyle/>
          <a:p>
            <a:fld id="{A8ACA379-DFE7-044E-99A3-F1DF7C8111A0}" type="datetimeFigureOut">
              <a:rPr lang="da-DK" smtClean="0"/>
              <a:t>17.01.2025</a:t>
            </a:fld>
            <a:endParaRPr lang="da-DK"/>
          </a:p>
        </p:txBody>
      </p:sp>
      <p:sp>
        <p:nvSpPr>
          <p:cNvPr id="5" name="Pladsholder til sidefod 4">
            <a:extLst>
              <a:ext uri="{FF2B5EF4-FFF2-40B4-BE49-F238E27FC236}">
                <a16:creationId xmlns:a16="http://schemas.microsoft.com/office/drawing/2014/main" id="{9DB4334C-C0AF-A915-B32B-CB6EA88C7D5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158859A-AA03-F5BF-C79A-E05D111CBD65}"/>
              </a:ext>
            </a:extLst>
          </p:cNvPr>
          <p:cNvSpPr>
            <a:spLocks noGrp="1"/>
          </p:cNvSpPr>
          <p:nvPr>
            <p:ph type="sldNum" sz="quarter" idx="12"/>
          </p:nvPr>
        </p:nvSpPr>
        <p:spPr/>
        <p:txBody>
          <a:bodyPr/>
          <a:lstStyle/>
          <a:p>
            <a:fld id="{13F89A6A-B13F-7A4D-81AF-26EA85E305F8}" type="slidenum">
              <a:rPr lang="da-DK" smtClean="0"/>
              <a:t>‹nr.›</a:t>
            </a:fld>
            <a:endParaRPr lang="da-DK"/>
          </a:p>
        </p:txBody>
      </p:sp>
    </p:spTree>
    <p:extLst>
      <p:ext uri="{BB962C8B-B14F-4D97-AF65-F5344CB8AC3E}">
        <p14:creationId xmlns:p14="http://schemas.microsoft.com/office/powerpoint/2010/main" val="4238192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448B54-CAF8-EB34-E6EA-0EC6BB49CC6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D778C70-DF07-D77E-6500-9609AAD409DC}"/>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5D32FC65-272F-AB9D-5912-2425516215BC}"/>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2D4A8315-5E47-F3E9-E632-942480FF12C5}"/>
              </a:ext>
            </a:extLst>
          </p:cNvPr>
          <p:cNvSpPr>
            <a:spLocks noGrp="1"/>
          </p:cNvSpPr>
          <p:nvPr>
            <p:ph type="dt" sz="half" idx="10"/>
          </p:nvPr>
        </p:nvSpPr>
        <p:spPr/>
        <p:txBody>
          <a:bodyPr/>
          <a:lstStyle/>
          <a:p>
            <a:fld id="{A8ACA379-DFE7-044E-99A3-F1DF7C8111A0}" type="datetimeFigureOut">
              <a:rPr lang="da-DK" smtClean="0"/>
              <a:t>17.01.2025</a:t>
            </a:fld>
            <a:endParaRPr lang="da-DK"/>
          </a:p>
        </p:txBody>
      </p:sp>
      <p:sp>
        <p:nvSpPr>
          <p:cNvPr id="6" name="Pladsholder til sidefod 5">
            <a:extLst>
              <a:ext uri="{FF2B5EF4-FFF2-40B4-BE49-F238E27FC236}">
                <a16:creationId xmlns:a16="http://schemas.microsoft.com/office/drawing/2014/main" id="{6C2DB71E-F8E1-E2C2-911E-5B942EF9375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DDEA909-3CA1-E061-9AF8-E07C8FFD60AE}"/>
              </a:ext>
            </a:extLst>
          </p:cNvPr>
          <p:cNvSpPr>
            <a:spLocks noGrp="1"/>
          </p:cNvSpPr>
          <p:nvPr>
            <p:ph type="sldNum" sz="quarter" idx="12"/>
          </p:nvPr>
        </p:nvSpPr>
        <p:spPr/>
        <p:txBody>
          <a:bodyPr/>
          <a:lstStyle/>
          <a:p>
            <a:fld id="{13F89A6A-B13F-7A4D-81AF-26EA85E305F8}" type="slidenum">
              <a:rPr lang="da-DK" smtClean="0"/>
              <a:t>‹nr.›</a:t>
            </a:fld>
            <a:endParaRPr lang="da-DK"/>
          </a:p>
        </p:txBody>
      </p:sp>
    </p:spTree>
    <p:extLst>
      <p:ext uri="{BB962C8B-B14F-4D97-AF65-F5344CB8AC3E}">
        <p14:creationId xmlns:p14="http://schemas.microsoft.com/office/powerpoint/2010/main" val="1104797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FA5655-A04B-DA19-3CF0-1A9130F78BDE}"/>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484D78FA-F17F-4917-8527-827BBFDF28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00CBDC1C-1C40-358E-3BE3-767D1E5EF8E1}"/>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271040A8-4251-43D2-DE29-B3D25320BC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C5CB5C69-CCEF-6706-D9DC-D4CB4BEDEF58}"/>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638F933A-D3D9-43D7-CB6C-902A07938A1C}"/>
              </a:ext>
            </a:extLst>
          </p:cNvPr>
          <p:cNvSpPr>
            <a:spLocks noGrp="1"/>
          </p:cNvSpPr>
          <p:nvPr>
            <p:ph type="dt" sz="half" idx="10"/>
          </p:nvPr>
        </p:nvSpPr>
        <p:spPr/>
        <p:txBody>
          <a:bodyPr/>
          <a:lstStyle/>
          <a:p>
            <a:fld id="{A8ACA379-DFE7-044E-99A3-F1DF7C8111A0}" type="datetimeFigureOut">
              <a:rPr lang="da-DK" smtClean="0"/>
              <a:t>17.01.2025</a:t>
            </a:fld>
            <a:endParaRPr lang="da-DK"/>
          </a:p>
        </p:txBody>
      </p:sp>
      <p:sp>
        <p:nvSpPr>
          <p:cNvPr id="8" name="Pladsholder til sidefod 7">
            <a:extLst>
              <a:ext uri="{FF2B5EF4-FFF2-40B4-BE49-F238E27FC236}">
                <a16:creationId xmlns:a16="http://schemas.microsoft.com/office/drawing/2014/main" id="{6970C45E-B4DF-BF11-7439-8C079A75DD94}"/>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A64D9662-7592-4F0D-470F-3F3FB0E9333C}"/>
              </a:ext>
            </a:extLst>
          </p:cNvPr>
          <p:cNvSpPr>
            <a:spLocks noGrp="1"/>
          </p:cNvSpPr>
          <p:nvPr>
            <p:ph type="sldNum" sz="quarter" idx="12"/>
          </p:nvPr>
        </p:nvSpPr>
        <p:spPr/>
        <p:txBody>
          <a:bodyPr/>
          <a:lstStyle/>
          <a:p>
            <a:fld id="{13F89A6A-B13F-7A4D-81AF-26EA85E305F8}" type="slidenum">
              <a:rPr lang="da-DK" smtClean="0"/>
              <a:t>‹nr.›</a:t>
            </a:fld>
            <a:endParaRPr lang="da-DK"/>
          </a:p>
        </p:txBody>
      </p:sp>
    </p:spTree>
    <p:extLst>
      <p:ext uri="{BB962C8B-B14F-4D97-AF65-F5344CB8AC3E}">
        <p14:creationId xmlns:p14="http://schemas.microsoft.com/office/powerpoint/2010/main" val="2966415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5CEFEB-1BE1-4557-DE08-680A08434F3B}"/>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A05CCC0C-6C2A-D4BC-592E-3F265A2BB5CE}"/>
              </a:ext>
            </a:extLst>
          </p:cNvPr>
          <p:cNvSpPr>
            <a:spLocks noGrp="1"/>
          </p:cNvSpPr>
          <p:nvPr>
            <p:ph type="dt" sz="half" idx="10"/>
          </p:nvPr>
        </p:nvSpPr>
        <p:spPr/>
        <p:txBody>
          <a:bodyPr/>
          <a:lstStyle/>
          <a:p>
            <a:fld id="{A8ACA379-DFE7-044E-99A3-F1DF7C8111A0}" type="datetimeFigureOut">
              <a:rPr lang="da-DK" smtClean="0"/>
              <a:t>17.01.2025</a:t>
            </a:fld>
            <a:endParaRPr lang="da-DK"/>
          </a:p>
        </p:txBody>
      </p:sp>
      <p:sp>
        <p:nvSpPr>
          <p:cNvPr id="4" name="Pladsholder til sidefod 3">
            <a:extLst>
              <a:ext uri="{FF2B5EF4-FFF2-40B4-BE49-F238E27FC236}">
                <a16:creationId xmlns:a16="http://schemas.microsoft.com/office/drawing/2014/main" id="{D22C0241-E047-790E-246D-B6D7A0DC2621}"/>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92A9769B-9A48-5CB3-3385-788DC2B45181}"/>
              </a:ext>
            </a:extLst>
          </p:cNvPr>
          <p:cNvSpPr>
            <a:spLocks noGrp="1"/>
          </p:cNvSpPr>
          <p:nvPr>
            <p:ph type="sldNum" sz="quarter" idx="12"/>
          </p:nvPr>
        </p:nvSpPr>
        <p:spPr/>
        <p:txBody>
          <a:bodyPr/>
          <a:lstStyle/>
          <a:p>
            <a:fld id="{13F89A6A-B13F-7A4D-81AF-26EA85E305F8}" type="slidenum">
              <a:rPr lang="da-DK" smtClean="0"/>
              <a:t>‹nr.›</a:t>
            </a:fld>
            <a:endParaRPr lang="da-DK"/>
          </a:p>
        </p:txBody>
      </p:sp>
    </p:spTree>
    <p:extLst>
      <p:ext uri="{BB962C8B-B14F-4D97-AF65-F5344CB8AC3E}">
        <p14:creationId xmlns:p14="http://schemas.microsoft.com/office/powerpoint/2010/main" val="2786781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54A9253C-0AB5-3F12-D1C5-229A07FB78EC}"/>
              </a:ext>
            </a:extLst>
          </p:cNvPr>
          <p:cNvSpPr>
            <a:spLocks noGrp="1"/>
          </p:cNvSpPr>
          <p:nvPr>
            <p:ph type="dt" sz="half" idx="10"/>
          </p:nvPr>
        </p:nvSpPr>
        <p:spPr/>
        <p:txBody>
          <a:bodyPr/>
          <a:lstStyle/>
          <a:p>
            <a:fld id="{A8ACA379-DFE7-044E-99A3-F1DF7C8111A0}" type="datetimeFigureOut">
              <a:rPr lang="da-DK" smtClean="0"/>
              <a:t>17.01.2025</a:t>
            </a:fld>
            <a:endParaRPr lang="da-DK"/>
          </a:p>
        </p:txBody>
      </p:sp>
      <p:sp>
        <p:nvSpPr>
          <p:cNvPr id="3" name="Pladsholder til sidefod 2">
            <a:extLst>
              <a:ext uri="{FF2B5EF4-FFF2-40B4-BE49-F238E27FC236}">
                <a16:creationId xmlns:a16="http://schemas.microsoft.com/office/drawing/2014/main" id="{C6DC35DA-7316-A809-1A13-E22131BC2658}"/>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42D69BF6-EDE4-EDB3-4031-DF18F42C68E1}"/>
              </a:ext>
            </a:extLst>
          </p:cNvPr>
          <p:cNvSpPr>
            <a:spLocks noGrp="1"/>
          </p:cNvSpPr>
          <p:nvPr>
            <p:ph type="sldNum" sz="quarter" idx="12"/>
          </p:nvPr>
        </p:nvSpPr>
        <p:spPr/>
        <p:txBody>
          <a:bodyPr/>
          <a:lstStyle/>
          <a:p>
            <a:fld id="{13F89A6A-B13F-7A4D-81AF-26EA85E305F8}" type="slidenum">
              <a:rPr lang="da-DK" smtClean="0"/>
              <a:t>‹nr.›</a:t>
            </a:fld>
            <a:endParaRPr lang="da-DK"/>
          </a:p>
        </p:txBody>
      </p:sp>
    </p:spTree>
    <p:extLst>
      <p:ext uri="{BB962C8B-B14F-4D97-AF65-F5344CB8AC3E}">
        <p14:creationId xmlns:p14="http://schemas.microsoft.com/office/powerpoint/2010/main" val="85743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78162C-E40C-E70A-3817-4F60CC3306A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8BDC2444-D73D-B6C5-F4D4-D5C3FAAE88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D63690AF-58B5-BDAB-8561-8E0BD08628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ADDBAA2F-C023-2915-A0D0-5784ED01A9E4}"/>
              </a:ext>
            </a:extLst>
          </p:cNvPr>
          <p:cNvSpPr>
            <a:spLocks noGrp="1"/>
          </p:cNvSpPr>
          <p:nvPr>
            <p:ph type="dt" sz="half" idx="10"/>
          </p:nvPr>
        </p:nvSpPr>
        <p:spPr/>
        <p:txBody>
          <a:bodyPr/>
          <a:lstStyle/>
          <a:p>
            <a:fld id="{A8ACA379-DFE7-044E-99A3-F1DF7C8111A0}" type="datetimeFigureOut">
              <a:rPr lang="da-DK" smtClean="0"/>
              <a:t>17.01.2025</a:t>
            </a:fld>
            <a:endParaRPr lang="da-DK"/>
          </a:p>
        </p:txBody>
      </p:sp>
      <p:sp>
        <p:nvSpPr>
          <p:cNvPr id="6" name="Pladsholder til sidefod 5">
            <a:extLst>
              <a:ext uri="{FF2B5EF4-FFF2-40B4-BE49-F238E27FC236}">
                <a16:creationId xmlns:a16="http://schemas.microsoft.com/office/drawing/2014/main" id="{166E0D70-3AF6-0C54-80B4-544EB82E8B7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3697BB3-E492-D34F-78AF-1BFE8EA6636F}"/>
              </a:ext>
            </a:extLst>
          </p:cNvPr>
          <p:cNvSpPr>
            <a:spLocks noGrp="1"/>
          </p:cNvSpPr>
          <p:nvPr>
            <p:ph type="sldNum" sz="quarter" idx="12"/>
          </p:nvPr>
        </p:nvSpPr>
        <p:spPr/>
        <p:txBody>
          <a:bodyPr/>
          <a:lstStyle/>
          <a:p>
            <a:fld id="{13F89A6A-B13F-7A4D-81AF-26EA85E305F8}" type="slidenum">
              <a:rPr lang="da-DK" smtClean="0"/>
              <a:t>‹nr.›</a:t>
            </a:fld>
            <a:endParaRPr lang="da-DK"/>
          </a:p>
        </p:txBody>
      </p:sp>
    </p:spTree>
    <p:extLst>
      <p:ext uri="{BB962C8B-B14F-4D97-AF65-F5344CB8AC3E}">
        <p14:creationId xmlns:p14="http://schemas.microsoft.com/office/powerpoint/2010/main" val="835948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539785-CB65-25F2-D3FE-5885EDF597DC}"/>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CFA4D431-A718-E724-19AD-993FCD343A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FE4D659C-31FD-AD2F-ACF1-7D3BDB2A7D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A7B26A82-B8B7-82FA-C82E-A35FEC30E476}"/>
              </a:ext>
            </a:extLst>
          </p:cNvPr>
          <p:cNvSpPr>
            <a:spLocks noGrp="1"/>
          </p:cNvSpPr>
          <p:nvPr>
            <p:ph type="dt" sz="half" idx="10"/>
          </p:nvPr>
        </p:nvSpPr>
        <p:spPr/>
        <p:txBody>
          <a:bodyPr/>
          <a:lstStyle/>
          <a:p>
            <a:fld id="{A8ACA379-DFE7-044E-99A3-F1DF7C8111A0}" type="datetimeFigureOut">
              <a:rPr lang="da-DK" smtClean="0"/>
              <a:t>17.01.2025</a:t>
            </a:fld>
            <a:endParaRPr lang="da-DK"/>
          </a:p>
        </p:txBody>
      </p:sp>
      <p:sp>
        <p:nvSpPr>
          <p:cNvPr id="6" name="Pladsholder til sidefod 5">
            <a:extLst>
              <a:ext uri="{FF2B5EF4-FFF2-40B4-BE49-F238E27FC236}">
                <a16:creationId xmlns:a16="http://schemas.microsoft.com/office/drawing/2014/main" id="{58352E34-0714-C50E-93E8-46A88CA99E0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B14002F-80F9-2FA5-E308-E1930A8B5914}"/>
              </a:ext>
            </a:extLst>
          </p:cNvPr>
          <p:cNvSpPr>
            <a:spLocks noGrp="1"/>
          </p:cNvSpPr>
          <p:nvPr>
            <p:ph type="sldNum" sz="quarter" idx="12"/>
          </p:nvPr>
        </p:nvSpPr>
        <p:spPr/>
        <p:txBody>
          <a:bodyPr/>
          <a:lstStyle/>
          <a:p>
            <a:fld id="{13F89A6A-B13F-7A4D-81AF-26EA85E305F8}" type="slidenum">
              <a:rPr lang="da-DK" smtClean="0"/>
              <a:t>‹nr.›</a:t>
            </a:fld>
            <a:endParaRPr lang="da-DK"/>
          </a:p>
        </p:txBody>
      </p:sp>
    </p:spTree>
    <p:extLst>
      <p:ext uri="{BB962C8B-B14F-4D97-AF65-F5344CB8AC3E}">
        <p14:creationId xmlns:p14="http://schemas.microsoft.com/office/powerpoint/2010/main" val="993014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256EC1-BFF0-FD81-C6AF-7798BCFCE7A2}"/>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FC7C7C4E-AB3A-F316-19B9-0B2C903F92C7}"/>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E5A0941-6616-7F57-7D5C-024D2BAB7163}"/>
              </a:ext>
            </a:extLst>
          </p:cNvPr>
          <p:cNvSpPr>
            <a:spLocks noGrp="1"/>
          </p:cNvSpPr>
          <p:nvPr>
            <p:ph type="dt" sz="half" idx="10"/>
          </p:nvPr>
        </p:nvSpPr>
        <p:spPr/>
        <p:txBody>
          <a:bodyPr/>
          <a:lstStyle/>
          <a:p>
            <a:fld id="{A8ACA379-DFE7-044E-99A3-F1DF7C8111A0}" type="datetimeFigureOut">
              <a:rPr lang="da-DK" smtClean="0"/>
              <a:t>17.01.2025</a:t>
            </a:fld>
            <a:endParaRPr lang="da-DK"/>
          </a:p>
        </p:txBody>
      </p:sp>
      <p:sp>
        <p:nvSpPr>
          <p:cNvPr id="5" name="Pladsholder til sidefod 4">
            <a:extLst>
              <a:ext uri="{FF2B5EF4-FFF2-40B4-BE49-F238E27FC236}">
                <a16:creationId xmlns:a16="http://schemas.microsoft.com/office/drawing/2014/main" id="{09317BE2-B5EB-BD52-7690-0CD2BE3754B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D4C47F3-9ECA-E13B-BE32-B84B1EC9E8C7}"/>
              </a:ext>
            </a:extLst>
          </p:cNvPr>
          <p:cNvSpPr>
            <a:spLocks noGrp="1"/>
          </p:cNvSpPr>
          <p:nvPr>
            <p:ph type="sldNum" sz="quarter" idx="12"/>
          </p:nvPr>
        </p:nvSpPr>
        <p:spPr/>
        <p:txBody>
          <a:bodyPr/>
          <a:lstStyle/>
          <a:p>
            <a:fld id="{13F89A6A-B13F-7A4D-81AF-26EA85E305F8}" type="slidenum">
              <a:rPr lang="da-DK" smtClean="0"/>
              <a:t>‹nr.›</a:t>
            </a:fld>
            <a:endParaRPr lang="da-DK"/>
          </a:p>
        </p:txBody>
      </p:sp>
    </p:spTree>
    <p:extLst>
      <p:ext uri="{BB962C8B-B14F-4D97-AF65-F5344CB8AC3E}">
        <p14:creationId xmlns:p14="http://schemas.microsoft.com/office/powerpoint/2010/main" val="4077432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15239420-D1C1-E23D-C9ED-92763DD96B17}"/>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B2D49342-AB13-64C5-89AC-E1AA5E8221CA}"/>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064BD17-A7EC-77CB-16B9-D416A839DC78}"/>
              </a:ext>
            </a:extLst>
          </p:cNvPr>
          <p:cNvSpPr>
            <a:spLocks noGrp="1"/>
          </p:cNvSpPr>
          <p:nvPr>
            <p:ph type="dt" sz="half" idx="10"/>
          </p:nvPr>
        </p:nvSpPr>
        <p:spPr/>
        <p:txBody>
          <a:bodyPr/>
          <a:lstStyle/>
          <a:p>
            <a:fld id="{A8ACA379-DFE7-044E-99A3-F1DF7C8111A0}" type="datetimeFigureOut">
              <a:rPr lang="da-DK" smtClean="0"/>
              <a:t>17.01.2025</a:t>
            </a:fld>
            <a:endParaRPr lang="da-DK"/>
          </a:p>
        </p:txBody>
      </p:sp>
      <p:sp>
        <p:nvSpPr>
          <p:cNvPr id="5" name="Pladsholder til sidefod 4">
            <a:extLst>
              <a:ext uri="{FF2B5EF4-FFF2-40B4-BE49-F238E27FC236}">
                <a16:creationId xmlns:a16="http://schemas.microsoft.com/office/drawing/2014/main" id="{40F620C3-431B-633C-CBB4-583BFBB9BDF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BF812F9-5462-0EEB-FE29-23B7E34E058F}"/>
              </a:ext>
            </a:extLst>
          </p:cNvPr>
          <p:cNvSpPr>
            <a:spLocks noGrp="1"/>
          </p:cNvSpPr>
          <p:nvPr>
            <p:ph type="sldNum" sz="quarter" idx="12"/>
          </p:nvPr>
        </p:nvSpPr>
        <p:spPr/>
        <p:txBody>
          <a:bodyPr/>
          <a:lstStyle/>
          <a:p>
            <a:fld id="{13F89A6A-B13F-7A4D-81AF-26EA85E305F8}" type="slidenum">
              <a:rPr lang="da-DK" smtClean="0"/>
              <a:t>‹nr.›</a:t>
            </a:fld>
            <a:endParaRPr lang="da-DK"/>
          </a:p>
        </p:txBody>
      </p:sp>
    </p:spTree>
    <p:extLst>
      <p:ext uri="{BB962C8B-B14F-4D97-AF65-F5344CB8AC3E}">
        <p14:creationId xmlns:p14="http://schemas.microsoft.com/office/powerpoint/2010/main" val="25325225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itel, ét indholdsobjekt og to indholdsobjekter">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p>
            <a:r>
              <a:rPr lang="da-DK"/>
              <a:t>Klik for at redigere i master</a:t>
            </a:r>
          </a:p>
        </p:txBody>
      </p:sp>
      <p:sp>
        <p:nvSpPr>
          <p:cNvPr id="3" name="Pladsholder til indhold 2"/>
          <p:cNvSpPr>
            <a:spLocks noGrp="1"/>
          </p:cNvSpPr>
          <p:nvPr>
            <p:ph sz="half" idx="1"/>
          </p:nvPr>
        </p:nvSpPr>
        <p:spPr>
          <a:xfrm>
            <a:off x="609600" y="1600201"/>
            <a:ext cx="5384800" cy="4525963"/>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quarter" idx="2"/>
          </p:nvPr>
        </p:nvSpPr>
        <p:spPr>
          <a:xfrm>
            <a:off x="6197600" y="1600200"/>
            <a:ext cx="5384800" cy="21859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indhold 4"/>
          <p:cNvSpPr>
            <a:spLocks noGrp="1"/>
          </p:cNvSpPr>
          <p:nvPr>
            <p:ph sz="quarter" idx="3"/>
          </p:nvPr>
        </p:nvSpPr>
        <p:spPr>
          <a:xfrm>
            <a:off x="6197600" y="3938589"/>
            <a:ext cx="5384800" cy="2187575"/>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dato 5"/>
          <p:cNvSpPr>
            <a:spLocks noGrp="1"/>
          </p:cNvSpPr>
          <p:nvPr>
            <p:ph type="dt" sz="half" idx="10"/>
          </p:nvPr>
        </p:nvSpPr>
        <p:spPr>
          <a:xfrm>
            <a:off x="609600" y="6245225"/>
            <a:ext cx="2844800" cy="476250"/>
          </a:xfrm>
        </p:spPr>
        <p:txBody>
          <a:bodyPr/>
          <a:lstStyle>
            <a:lvl1pPr>
              <a:defRPr/>
            </a:lvl1pPr>
          </a:lstStyle>
          <a:p>
            <a:endParaRPr lang="da-DK"/>
          </a:p>
        </p:txBody>
      </p:sp>
      <p:sp>
        <p:nvSpPr>
          <p:cNvPr id="7" name="Pladsholder til sidefod 6"/>
          <p:cNvSpPr>
            <a:spLocks noGrp="1"/>
          </p:cNvSpPr>
          <p:nvPr>
            <p:ph type="ftr" sz="quarter" idx="11"/>
          </p:nvPr>
        </p:nvSpPr>
        <p:spPr>
          <a:xfrm>
            <a:off x="4165600" y="6245225"/>
            <a:ext cx="3860800" cy="476250"/>
          </a:xfrm>
        </p:spPr>
        <p:txBody>
          <a:bodyPr/>
          <a:lstStyle>
            <a:lvl1pPr>
              <a:defRPr/>
            </a:lvl1pPr>
          </a:lstStyle>
          <a:p>
            <a:endParaRPr lang="da-DK"/>
          </a:p>
        </p:txBody>
      </p:sp>
      <p:sp>
        <p:nvSpPr>
          <p:cNvPr id="8" name="Pladsholder til diasnummer 7"/>
          <p:cNvSpPr>
            <a:spLocks noGrp="1"/>
          </p:cNvSpPr>
          <p:nvPr>
            <p:ph type="sldNum" sz="quarter" idx="12"/>
          </p:nvPr>
        </p:nvSpPr>
        <p:spPr>
          <a:xfrm>
            <a:off x="8737600" y="6245225"/>
            <a:ext cx="2844800" cy="476250"/>
          </a:xfrm>
        </p:spPr>
        <p:txBody>
          <a:bodyPr/>
          <a:lstStyle>
            <a:lvl1pPr>
              <a:defRPr/>
            </a:lvl1pPr>
          </a:lstStyle>
          <a:p>
            <a:fld id="{F0695CB3-E895-44CB-AAE8-8693450CE3A3}" type="slidenum">
              <a:rPr lang="da-DK"/>
              <a:pPr/>
              <a:t>‹nr.›</a:t>
            </a:fld>
            <a:endParaRPr lang="da-DK"/>
          </a:p>
        </p:txBody>
      </p:sp>
    </p:spTree>
    <p:extLst>
      <p:ext uri="{BB962C8B-B14F-4D97-AF65-F5344CB8AC3E}">
        <p14:creationId xmlns:p14="http://schemas.microsoft.com/office/powerpoint/2010/main" val="3738784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92943373-BFBD-46E3-A378-17CA108A58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8E5E1742-9508-043F-5E60-FE58EBF081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F7A2990-756F-B4AB-D165-161AAD9D79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8ACA379-DFE7-044E-99A3-F1DF7C8111A0}" type="datetimeFigureOut">
              <a:rPr lang="da-DK" smtClean="0"/>
              <a:t>17.01.2025</a:t>
            </a:fld>
            <a:endParaRPr lang="da-DK"/>
          </a:p>
        </p:txBody>
      </p:sp>
      <p:sp>
        <p:nvSpPr>
          <p:cNvPr id="5" name="Pladsholder til sidefod 4">
            <a:extLst>
              <a:ext uri="{FF2B5EF4-FFF2-40B4-BE49-F238E27FC236}">
                <a16:creationId xmlns:a16="http://schemas.microsoft.com/office/drawing/2014/main" id="{0D481205-F5C3-2330-E8CE-9E21B79500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C8E689DE-1A03-5EA7-21FB-8011C0BA36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3F89A6A-B13F-7A4D-81AF-26EA85E305F8}" type="slidenum">
              <a:rPr lang="da-DK" smtClean="0"/>
              <a:t>‹nr.›</a:t>
            </a:fld>
            <a:endParaRPr lang="da-DK"/>
          </a:p>
        </p:txBody>
      </p:sp>
    </p:spTree>
    <p:extLst>
      <p:ext uri="{BB962C8B-B14F-4D97-AF65-F5344CB8AC3E}">
        <p14:creationId xmlns:p14="http://schemas.microsoft.com/office/powerpoint/2010/main" val="21605177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www.phil.uni-erlangen.de/~p1altar/photo_html/plastik/maennlich/bewegt/diskobol/diskob7.jpg" TargetMode="External"/><Relationship Id="rId3" Type="http://schemas.openxmlformats.org/officeDocument/2006/relationships/image" Target="../media/image11.jpeg"/><Relationship Id="rId7" Type="http://schemas.openxmlformats.org/officeDocument/2006/relationships/image" Target="../media/image13.jpeg"/><Relationship Id="rId2" Type="http://schemas.openxmlformats.org/officeDocument/2006/relationships/hyperlink" Target="http://www.phil.uni-erlangen.de/~p1altar/photo_html/plastik/maennlich/bewegt/diskobol/diskob5.jpg" TargetMode="External"/><Relationship Id="rId1" Type="http://schemas.openxmlformats.org/officeDocument/2006/relationships/slideLayout" Target="../slideLayouts/slideLayout2.xml"/><Relationship Id="rId6" Type="http://schemas.openxmlformats.org/officeDocument/2006/relationships/hyperlink" Target="http://www.phil.uni-erlangen.de/~p1altar/photo_html/plastik/maennlich/bewegt/diskobol/diskob4.jpg" TargetMode="External"/><Relationship Id="rId11" Type="http://schemas.openxmlformats.org/officeDocument/2006/relationships/image" Target="../media/image15.jpeg"/><Relationship Id="rId5" Type="http://schemas.openxmlformats.org/officeDocument/2006/relationships/image" Target="../media/image12.jpeg"/><Relationship Id="rId10" Type="http://schemas.openxmlformats.org/officeDocument/2006/relationships/hyperlink" Target="http://www.phil.uni-erlangen.de/~p1altar/photo_html/plastik/maennlich/bewegt/diskobol/diskob6.jpg" TargetMode="External"/><Relationship Id="rId4" Type="http://schemas.openxmlformats.org/officeDocument/2006/relationships/hyperlink" Target="http://www.phil.uni-erlangen.de/~p1altar/photo_html/plastik/maennlich/bewegt/diskobol/diskob2.jpg" TargetMode="External"/><Relationship Id="rId9" Type="http://schemas.openxmlformats.org/officeDocument/2006/relationships/image" Target="../media/image1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44.jpeg"/></Relationships>
</file>

<file path=ppt/slides/_rels/slide3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3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4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4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4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58.jpeg"/></Relationships>
</file>

<file path=ppt/slides/_rels/slide4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B89E29-7FFA-E3BA-FB3C-9999FF090876}"/>
              </a:ext>
            </a:extLst>
          </p:cNvPr>
          <p:cNvSpPr>
            <a:spLocks noGrp="1"/>
          </p:cNvSpPr>
          <p:nvPr>
            <p:ph type="ctrTitle"/>
          </p:nvPr>
        </p:nvSpPr>
        <p:spPr/>
        <p:txBody>
          <a:bodyPr/>
          <a:lstStyle/>
          <a:p>
            <a:r>
              <a:rPr lang="da-DK" dirty="0"/>
              <a:t>Den klassiske periode</a:t>
            </a:r>
            <a:br>
              <a:rPr lang="da-DK" dirty="0"/>
            </a:br>
            <a:r>
              <a:rPr lang="da-DK" dirty="0"/>
              <a:t>på tværs</a:t>
            </a:r>
          </a:p>
        </p:txBody>
      </p:sp>
      <p:sp>
        <p:nvSpPr>
          <p:cNvPr id="3" name="Undertitel 2">
            <a:extLst>
              <a:ext uri="{FF2B5EF4-FFF2-40B4-BE49-F238E27FC236}">
                <a16:creationId xmlns:a16="http://schemas.microsoft.com/office/drawing/2014/main" id="{AE793BA5-5F85-2D09-F88C-C1EFBE1A942B}"/>
              </a:ext>
            </a:extLst>
          </p:cNvPr>
          <p:cNvSpPr>
            <a:spLocks noGrp="1"/>
          </p:cNvSpPr>
          <p:nvPr>
            <p:ph type="subTitle" idx="1"/>
          </p:nvPr>
        </p:nvSpPr>
        <p:spPr/>
        <p:txBody>
          <a:bodyPr/>
          <a:lstStyle/>
          <a:p>
            <a:r>
              <a:rPr lang="da-DK" dirty="0"/>
              <a:t>Tidlig-, høj- og senklassisk</a:t>
            </a:r>
          </a:p>
        </p:txBody>
      </p:sp>
    </p:spTree>
    <p:extLst>
      <p:ext uri="{BB962C8B-B14F-4D97-AF65-F5344CB8AC3E}">
        <p14:creationId xmlns:p14="http://schemas.microsoft.com/office/powerpoint/2010/main" val="1550976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81200" y="274638"/>
            <a:ext cx="8219256" cy="994122"/>
          </a:xfrm>
        </p:spPr>
        <p:txBody>
          <a:bodyPr>
            <a:normAutofit fontScale="90000"/>
          </a:bodyPr>
          <a:lstStyle/>
          <a:p>
            <a:r>
              <a:rPr lang="da-DK" sz="2200" dirty="0"/>
              <a:t>Før jeg går i gang: Hvilke udviklinger kan </a:t>
            </a:r>
            <a:r>
              <a:rPr lang="da-DK" sz="2200" i="1" dirty="0"/>
              <a:t>I</a:t>
            </a:r>
            <a:r>
              <a:rPr lang="da-DK" sz="2200" dirty="0"/>
              <a:t> se gennem den klassiske periode?</a:t>
            </a:r>
            <a:br>
              <a:rPr lang="da-DK" sz="2200" dirty="0"/>
            </a:br>
            <a:endParaRPr lang="da-DK" sz="2200" dirty="0"/>
          </a:p>
        </p:txBody>
      </p:sp>
      <p:pic>
        <p:nvPicPr>
          <p:cNvPr id="4" name="Billede 3"/>
          <p:cNvPicPr>
            <a:picLocks noChangeAspect="1"/>
          </p:cNvPicPr>
          <p:nvPr/>
        </p:nvPicPr>
        <p:blipFill>
          <a:blip r:embed="rId2"/>
          <a:stretch>
            <a:fillRect/>
          </a:stretch>
        </p:blipFill>
        <p:spPr>
          <a:xfrm>
            <a:off x="1524000" y="1143000"/>
            <a:ext cx="9144000" cy="4572000"/>
          </a:xfrm>
          <a:prstGeom prst="rect">
            <a:avLst/>
          </a:prstGeom>
        </p:spPr>
      </p:pic>
    </p:spTree>
    <p:extLst>
      <p:ext uri="{BB962C8B-B14F-4D97-AF65-F5344CB8AC3E}">
        <p14:creationId xmlns:p14="http://schemas.microsoft.com/office/powerpoint/2010/main" val="468474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378CCD-E990-0DDD-7AAA-D4AA5528F636}"/>
              </a:ext>
            </a:extLst>
          </p:cNvPr>
          <p:cNvSpPr>
            <a:spLocks noGrp="1"/>
          </p:cNvSpPr>
          <p:nvPr>
            <p:ph type="title"/>
          </p:nvPr>
        </p:nvSpPr>
        <p:spPr/>
        <p:txBody>
          <a:bodyPr/>
          <a:lstStyle/>
          <a:p>
            <a:r>
              <a:rPr lang="da-DK" dirty="0"/>
              <a:t>Tidlig klassisk tid (479-450) </a:t>
            </a:r>
            <a:br>
              <a:rPr lang="da-DK" dirty="0"/>
            </a:br>
            <a:r>
              <a:rPr lang="da-DK" dirty="0"/>
              <a:t>– historisk overblik</a:t>
            </a:r>
          </a:p>
        </p:txBody>
      </p:sp>
      <p:sp>
        <p:nvSpPr>
          <p:cNvPr id="3" name="Pladsholder til indhold 2">
            <a:extLst>
              <a:ext uri="{FF2B5EF4-FFF2-40B4-BE49-F238E27FC236}">
                <a16:creationId xmlns:a16="http://schemas.microsoft.com/office/drawing/2014/main" id="{A6BE04F4-DA57-C79B-3D36-4B50D29E43AF}"/>
              </a:ext>
            </a:extLst>
          </p:cNvPr>
          <p:cNvSpPr>
            <a:spLocks noGrp="1"/>
          </p:cNvSpPr>
          <p:nvPr>
            <p:ph idx="1"/>
          </p:nvPr>
        </p:nvSpPr>
        <p:spPr/>
        <p:txBody>
          <a:bodyPr/>
          <a:lstStyle/>
          <a:p>
            <a:r>
              <a:rPr lang="da-DK" dirty="0"/>
              <a:t>Perioden afgrænses af den persiske invasion af Grækenland, 480-479 og den formelle afslutning på Perserkrigene i 449 (</a:t>
            </a:r>
            <a:r>
              <a:rPr lang="da-DK" dirty="0" err="1"/>
              <a:t>Kalliasfreden</a:t>
            </a:r>
            <a:r>
              <a:rPr lang="da-DK" dirty="0"/>
              <a:t>)</a:t>
            </a:r>
          </a:p>
          <a:p>
            <a:r>
              <a:rPr lang="da-DK" dirty="0"/>
              <a:t>Perioden domineres af bystaterne Athen og Sparta, der skaber hver sit alliance-forbund:</a:t>
            </a:r>
          </a:p>
          <a:p>
            <a:pPr lvl="1"/>
            <a:r>
              <a:rPr lang="da-DK" dirty="0"/>
              <a:t>Athen: Det </a:t>
            </a:r>
            <a:r>
              <a:rPr lang="da-DK" dirty="0" err="1"/>
              <a:t>Deliske</a:t>
            </a:r>
            <a:r>
              <a:rPr lang="da-DK" dirty="0"/>
              <a:t> </a:t>
            </a:r>
            <a:r>
              <a:rPr lang="da-DK" dirty="0" err="1"/>
              <a:t>Søforbund</a:t>
            </a:r>
            <a:endParaRPr lang="da-DK" dirty="0"/>
          </a:p>
          <a:p>
            <a:pPr lvl="1"/>
            <a:r>
              <a:rPr lang="da-DK" dirty="0"/>
              <a:t>Sparta: Det Peloponnesiske Forbund</a:t>
            </a:r>
          </a:p>
          <a:p>
            <a:r>
              <a:rPr lang="da-DK" dirty="0"/>
              <a:t>Athen oplever en kulturel opblomstring efter krigene og investerer massivt i ny kunst og arkitektur</a:t>
            </a:r>
          </a:p>
          <a:p>
            <a:r>
              <a:rPr lang="da-DK" dirty="0"/>
              <a:t>Begyndelsen på Athens storhedstid</a:t>
            </a:r>
          </a:p>
        </p:txBody>
      </p:sp>
    </p:spTree>
    <p:extLst>
      <p:ext uri="{BB962C8B-B14F-4D97-AF65-F5344CB8AC3E}">
        <p14:creationId xmlns:p14="http://schemas.microsoft.com/office/powerpoint/2010/main" val="671004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AEDD6B-BE2B-E83B-7A54-3424598701B1}"/>
              </a:ext>
            </a:extLst>
          </p:cNvPr>
          <p:cNvSpPr>
            <a:spLocks noGrp="1"/>
          </p:cNvSpPr>
          <p:nvPr>
            <p:ph type="title"/>
          </p:nvPr>
        </p:nvSpPr>
        <p:spPr/>
        <p:txBody>
          <a:bodyPr/>
          <a:lstStyle/>
          <a:p>
            <a:r>
              <a:rPr lang="da-DK" dirty="0"/>
              <a:t>Perserriget</a:t>
            </a:r>
          </a:p>
        </p:txBody>
      </p:sp>
      <p:pic>
        <p:nvPicPr>
          <p:cNvPr id="1026" name="Picture 2" descr="Achaemenid Empire - Wikipedia">
            <a:extLst>
              <a:ext uri="{FF2B5EF4-FFF2-40B4-BE49-F238E27FC236}">
                <a16:creationId xmlns:a16="http://schemas.microsoft.com/office/drawing/2014/main" id="{529A1527-AFBE-984D-35DD-45CB685DA6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1991" y="1536240"/>
            <a:ext cx="9428018" cy="5027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7704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E00150-565A-B7A1-EABE-86A13F58B5E8}"/>
              </a:ext>
            </a:extLst>
          </p:cNvPr>
          <p:cNvSpPr>
            <a:spLocks noGrp="1"/>
          </p:cNvSpPr>
          <p:nvPr>
            <p:ph type="title"/>
          </p:nvPr>
        </p:nvSpPr>
        <p:spPr/>
        <p:txBody>
          <a:bodyPr/>
          <a:lstStyle/>
          <a:p>
            <a:r>
              <a:rPr lang="da-DK" dirty="0"/>
              <a:t>Tidlig klassisk tid - stiltræk</a:t>
            </a:r>
          </a:p>
        </p:txBody>
      </p:sp>
      <p:sp>
        <p:nvSpPr>
          <p:cNvPr id="3" name="Pladsholder til indhold 2">
            <a:extLst>
              <a:ext uri="{FF2B5EF4-FFF2-40B4-BE49-F238E27FC236}">
                <a16:creationId xmlns:a16="http://schemas.microsoft.com/office/drawing/2014/main" id="{31B068F0-8CBD-D6DD-5F7B-620DAE7F2CB9}"/>
              </a:ext>
            </a:extLst>
          </p:cNvPr>
          <p:cNvSpPr>
            <a:spLocks noGrp="1"/>
          </p:cNvSpPr>
          <p:nvPr>
            <p:ph idx="1"/>
          </p:nvPr>
        </p:nvSpPr>
        <p:spPr>
          <a:xfrm>
            <a:off x="838200" y="1447800"/>
            <a:ext cx="10515600" cy="5238749"/>
          </a:xfrm>
        </p:spPr>
        <p:txBody>
          <a:bodyPr>
            <a:normAutofit fontScale="92500" lnSpcReduction="10000"/>
          </a:bodyPr>
          <a:lstStyle/>
          <a:p>
            <a:r>
              <a:rPr lang="da-DK" dirty="0"/>
              <a:t>Skulpturerne bevæger sig væk fra væk fra den arkaiske periodes symmetri og nulstilling mod større dynamik og naturalisme. </a:t>
            </a:r>
          </a:p>
          <a:p>
            <a:r>
              <a:rPr lang="da-DK" dirty="0"/>
              <a:t>Begyndende kontrapost: Vægten lægges på det ene ben med diagonaler i skuldre og hofter, og svag s-kurve.</a:t>
            </a:r>
          </a:p>
          <a:p>
            <a:r>
              <a:rPr lang="da-DK" dirty="0"/>
              <a:t>Skulpturerne er </a:t>
            </a:r>
            <a:r>
              <a:rPr lang="da-DK" i="1" dirty="0"/>
              <a:t>idealnaturalistiske</a:t>
            </a:r>
            <a:r>
              <a:rPr lang="da-DK" dirty="0"/>
              <a:t>: De </a:t>
            </a:r>
            <a:r>
              <a:rPr lang="da-DK" sz="2800" dirty="0"/>
              <a:t>ligner et rigtigt menneske af kød og blod, men kunstneren stræber ikke efter at gengive et bestemt menneske, som det ser ud, men som det bør se ud.</a:t>
            </a:r>
            <a:endParaRPr lang="da-DK" dirty="0"/>
          </a:p>
          <a:p>
            <a:r>
              <a:rPr lang="da-DK" dirty="0"/>
              <a:t>Ansigterne er uden særlige udtryk, men har ofte et lidt strengt udtryk – perioden er derfor også kendt som </a:t>
            </a:r>
            <a:r>
              <a:rPr lang="da-DK" i="1" dirty="0"/>
              <a:t>den strenge stil</a:t>
            </a:r>
            <a:r>
              <a:rPr lang="da-DK" dirty="0"/>
              <a:t>.</a:t>
            </a:r>
          </a:p>
          <a:p>
            <a:r>
              <a:rPr lang="da-DK" dirty="0"/>
              <a:t>Skulpturerne er fortsat meget præget af </a:t>
            </a:r>
            <a:r>
              <a:rPr lang="da-DK" i="1" dirty="0"/>
              <a:t>frontalitet</a:t>
            </a:r>
            <a:r>
              <a:rPr lang="da-DK" dirty="0"/>
              <a:t> – de skal </a:t>
            </a:r>
            <a:r>
              <a:rPr lang="da-DK" dirty="0" err="1"/>
              <a:t>hlest</a:t>
            </a:r>
            <a:r>
              <a:rPr lang="da-DK" dirty="0"/>
              <a:t> ses fra én bestemt vinkel.</a:t>
            </a:r>
          </a:p>
          <a:p>
            <a:r>
              <a:rPr lang="da-DK" dirty="0"/>
              <a:t>Lidt stive bevægelser og ”hjelmhår” præger perioden.</a:t>
            </a:r>
          </a:p>
          <a:p>
            <a:r>
              <a:rPr lang="da-DK" dirty="0"/>
              <a:t>Mændene er ofte nøgne og kvinderne altid påklædte.</a:t>
            </a:r>
          </a:p>
          <a:p>
            <a:endParaRPr lang="da-DK" dirty="0"/>
          </a:p>
          <a:p>
            <a:pPr lvl="1"/>
            <a:endParaRPr lang="da-DK" dirty="0"/>
          </a:p>
        </p:txBody>
      </p:sp>
    </p:spTree>
    <p:extLst>
      <p:ext uri="{BB962C8B-B14F-4D97-AF65-F5344CB8AC3E}">
        <p14:creationId xmlns:p14="http://schemas.microsoft.com/office/powerpoint/2010/main" val="944281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Tidlig klassisk skulptur</a:t>
            </a:r>
          </a:p>
        </p:txBody>
      </p:sp>
      <p:sp>
        <p:nvSpPr>
          <p:cNvPr id="3" name="Pladsholder til indhold 2"/>
          <p:cNvSpPr>
            <a:spLocks noGrp="1"/>
          </p:cNvSpPr>
          <p:nvPr>
            <p:ph idx="1"/>
          </p:nvPr>
        </p:nvSpPr>
        <p:spPr/>
        <p:txBody>
          <a:bodyPr>
            <a:normAutofit/>
          </a:bodyPr>
          <a:lstStyle/>
          <a:p>
            <a:r>
              <a:rPr lang="da-DK" sz="2200" dirty="0"/>
              <a:t>Overgangen fra arkaisk til tidlig klassisk stil fornemmes allerede i den sene arkaiske tid, hvor naturalistiske tendenser i højere grad gør sig gældende</a:t>
            </a:r>
          </a:p>
          <a:p>
            <a:endParaRPr lang="da-DK" sz="22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7728" y="270892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0813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03" name="Rectangle 11"/>
          <p:cNvSpPr>
            <a:spLocks noGrp="1" noChangeArrowheads="1"/>
          </p:cNvSpPr>
          <p:nvPr>
            <p:ph type="title"/>
          </p:nvPr>
        </p:nvSpPr>
        <p:spPr/>
        <p:txBody>
          <a:bodyPr/>
          <a:lstStyle/>
          <a:p>
            <a:endParaRPr lang="da-DK"/>
          </a:p>
        </p:txBody>
      </p:sp>
      <p:pic>
        <p:nvPicPr>
          <p:cNvPr id="59396" name="Picture 4" descr="kouroi29"/>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l="4411" r="4411" b="20302"/>
          <a:stretch>
            <a:fillRect/>
          </a:stretch>
        </p:blipFill>
        <p:spPr>
          <a:xfrm>
            <a:off x="1524001" y="0"/>
            <a:ext cx="2987675" cy="3429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9399" name="Picture 7" descr="kouroi213"/>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l="4091" t="2901" r="4091" b="8701"/>
          <a:stretch>
            <a:fillRect/>
          </a:stretch>
        </p:blipFill>
        <p:spPr>
          <a:xfrm>
            <a:off x="4511675" y="2205039"/>
            <a:ext cx="3024188" cy="33115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9402" name="Picture 10" descr="kouroi569"/>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7535864" y="3573464"/>
            <a:ext cx="3132137" cy="32845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228642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da-DK"/>
              <a:t>Udviklingen i Korai</a:t>
            </a:r>
          </a:p>
        </p:txBody>
      </p:sp>
      <p:pic>
        <p:nvPicPr>
          <p:cNvPr id="41987" name="Picture 3" descr="korai414"/>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8256588" y="1268413"/>
            <a:ext cx="1655762" cy="52562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988" name="Picture 4" descr="korai397"/>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087938" y="1268414"/>
            <a:ext cx="1943100" cy="53292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989" name="Picture 5" descr="korai147"/>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1919289" y="1268414"/>
            <a:ext cx="2016125" cy="53292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26678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endParaRPr lang="da-DK"/>
          </a:p>
        </p:txBody>
      </p:sp>
      <p:sp>
        <p:nvSpPr>
          <p:cNvPr id="11267" name="Text Box 6"/>
          <p:cNvSpPr txBox="1">
            <a:spLocks noChangeArrowheads="1"/>
          </p:cNvSpPr>
          <p:nvPr/>
        </p:nvSpPr>
        <p:spPr bwMode="auto">
          <a:xfrm>
            <a:off x="1524000" y="1216025"/>
            <a:ext cx="32766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sz="2400" i="1"/>
              <a:t>Zeus </a:t>
            </a:r>
            <a:r>
              <a:rPr lang="da-DK" sz="2400"/>
              <a:t>eller </a:t>
            </a:r>
            <a:r>
              <a:rPr lang="da-DK" sz="2400" i="1"/>
              <a:t>Poseidon</a:t>
            </a:r>
          </a:p>
          <a:p>
            <a:pPr eaLnBrk="1" hangingPunct="1"/>
            <a:r>
              <a:rPr lang="da-DK" sz="2000"/>
              <a:t>Bronze, H. 2,09 m</a:t>
            </a:r>
          </a:p>
          <a:p>
            <a:pPr eaLnBrk="1" hangingPunct="1"/>
            <a:r>
              <a:rPr lang="da-DK" sz="2000"/>
              <a:t>Fundet i havet ved Kap Artemision</a:t>
            </a:r>
          </a:p>
          <a:p>
            <a:pPr eaLnBrk="1" hangingPunct="1"/>
            <a:r>
              <a:rPr lang="da-DK" sz="2000"/>
              <a:t>på Euboia</a:t>
            </a:r>
          </a:p>
          <a:p>
            <a:pPr eaLnBrk="1" hangingPunct="1"/>
            <a:r>
              <a:rPr lang="da-DK" sz="2000"/>
              <a:t>Ca. 460 f.Kr.</a:t>
            </a:r>
          </a:p>
          <a:p>
            <a:pPr eaLnBrk="1" hangingPunct="1"/>
            <a:r>
              <a:rPr lang="da-DK" sz="2000"/>
              <a:t>Nationalmuseet i Athen</a:t>
            </a:r>
          </a:p>
          <a:p>
            <a:pPr eaLnBrk="1" hangingPunct="1"/>
            <a:endParaRPr lang="da-DK" sz="2000"/>
          </a:p>
        </p:txBody>
      </p:sp>
      <p:pic>
        <p:nvPicPr>
          <p:cNvPr id="11268" name="Picture 7" descr="artzeus"/>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4865688" y="0"/>
            <a:ext cx="5802312" cy="6858000"/>
          </a:xfrm>
          <a:noFill/>
        </p:spPr>
      </p:pic>
    </p:spTree>
    <p:extLst>
      <p:ext uri="{BB962C8B-B14F-4D97-AF65-F5344CB8AC3E}">
        <p14:creationId xmlns:p14="http://schemas.microsoft.com/office/powerpoint/2010/main" val="41227475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4" descr="diskob5">
            <a:hlinkClick r:id="rId2"/>
          </p:cNvPr>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1463470" y="1906674"/>
            <a:ext cx="2030426" cy="3455901"/>
          </a:xfrm>
        </p:spPr>
      </p:pic>
      <p:pic>
        <p:nvPicPr>
          <p:cNvPr id="14340" name="Picture 5" descr="diskob2">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9443" y="1905086"/>
            <a:ext cx="1758031" cy="3487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6" descr="diskob4">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14745" y="1905086"/>
            <a:ext cx="1562509" cy="3487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7" descr="diskob7">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99069" y="1905086"/>
            <a:ext cx="1925144" cy="3487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3" name="Picture 8" descr="diskob6">
            <a:hlinkClick r:id="rId10"/>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843757" y="1905086"/>
            <a:ext cx="1744662" cy="3487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4" name="Text Box 9"/>
          <p:cNvSpPr txBox="1">
            <a:spLocks noChangeArrowheads="1"/>
          </p:cNvSpPr>
          <p:nvPr/>
        </p:nvSpPr>
        <p:spPr bwMode="auto">
          <a:xfrm>
            <a:off x="1909762" y="684213"/>
            <a:ext cx="8372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30000"/>
              </a:spcBef>
            </a:pPr>
            <a:r>
              <a:rPr lang="da-DK" sz="2400" dirty="0"/>
              <a:t>Diskoskasteren af </a:t>
            </a:r>
            <a:r>
              <a:rPr lang="da-DK" sz="2400" dirty="0" err="1"/>
              <a:t>Myron</a:t>
            </a:r>
            <a:r>
              <a:rPr lang="da-DK" sz="2400" dirty="0"/>
              <a:t>.</a:t>
            </a:r>
            <a:r>
              <a:rPr lang="da-DK" dirty="0"/>
              <a:t> </a:t>
            </a:r>
            <a:r>
              <a:rPr lang="da-DK" sz="2000" dirty="0"/>
              <a:t>Romersk marmorkopi af græsk bronzeoriginal. </a:t>
            </a:r>
            <a:r>
              <a:rPr lang="da-DK" sz="2000" dirty="0" err="1"/>
              <a:t>Thermemuseet</a:t>
            </a:r>
            <a:r>
              <a:rPr lang="da-DK" sz="2000" dirty="0"/>
              <a:t> i  Rom. ca. 460-50 f.Kr.</a:t>
            </a:r>
          </a:p>
          <a:p>
            <a:pPr eaLnBrk="1" hangingPunct="1"/>
            <a:endParaRPr lang="da-DK" sz="2000" dirty="0"/>
          </a:p>
        </p:txBody>
      </p:sp>
    </p:spTree>
    <p:extLst>
      <p:ext uri="{BB962C8B-B14F-4D97-AF65-F5344CB8AC3E}">
        <p14:creationId xmlns:p14="http://schemas.microsoft.com/office/powerpoint/2010/main" val="1169493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FE4A3-D73A-8E69-5E7E-9BFAAA2C7FF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ABF4A1B-AEB7-9FD7-7334-022D7A95AFA3}"/>
              </a:ext>
            </a:extLst>
          </p:cNvPr>
          <p:cNvSpPr>
            <a:spLocks noGrp="1"/>
          </p:cNvSpPr>
          <p:nvPr>
            <p:ph type="title"/>
          </p:nvPr>
        </p:nvSpPr>
        <p:spPr/>
        <p:txBody>
          <a:bodyPr/>
          <a:lstStyle/>
          <a:p>
            <a:r>
              <a:rPr lang="da-DK" dirty="0"/>
              <a:t>Højklassisk tid (450-400) </a:t>
            </a:r>
            <a:br>
              <a:rPr lang="da-DK" dirty="0"/>
            </a:br>
            <a:r>
              <a:rPr lang="da-DK" dirty="0"/>
              <a:t>– historisk overblik</a:t>
            </a:r>
          </a:p>
        </p:txBody>
      </p:sp>
      <p:sp>
        <p:nvSpPr>
          <p:cNvPr id="3" name="Pladsholder til indhold 2">
            <a:extLst>
              <a:ext uri="{FF2B5EF4-FFF2-40B4-BE49-F238E27FC236}">
                <a16:creationId xmlns:a16="http://schemas.microsoft.com/office/drawing/2014/main" id="{2671472E-B499-FF9F-DBAF-B8430707B449}"/>
              </a:ext>
            </a:extLst>
          </p:cNvPr>
          <p:cNvSpPr>
            <a:spLocks noGrp="1"/>
          </p:cNvSpPr>
          <p:nvPr>
            <p:ph idx="1"/>
          </p:nvPr>
        </p:nvSpPr>
        <p:spPr/>
        <p:txBody>
          <a:bodyPr>
            <a:normAutofit lnSpcReduction="10000"/>
          </a:bodyPr>
          <a:lstStyle/>
          <a:p>
            <a:r>
              <a:rPr lang="da-DK" dirty="0"/>
              <a:t>Perioden afgrænses af </a:t>
            </a:r>
            <a:r>
              <a:rPr lang="da-DK" dirty="0" err="1"/>
              <a:t>Kallias</a:t>
            </a:r>
            <a:r>
              <a:rPr lang="da-DK" dirty="0"/>
              <a:t>-freden (449) og afslutningen på Den Peloponnesiske Krig (431-403).</a:t>
            </a:r>
          </a:p>
          <a:p>
            <a:r>
              <a:rPr lang="da-DK" dirty="0"/>
              <a:t>Athens magt topper. Bystaten kan med sin uovervindelige flåde tvinge de græske øer og kystbyer til at betale beskyttelsespenge, som Athen bruger til at udbygge sin flåde og opføre monumentale bygningsværker i Athen. Athens demokrati blomstrer.</a:t>
            </a:r>
          </a:p>
          <a:p>
            <a:r>
              <a:rPr lang="da-DK" dirty="0" err="1"/>
              <a:t>Sparte</a:t>
            </a:r>
            <a:r>
              <a:rPr lang="da-DK" dirty="0"/>
              <a:t> opbygger en slagkraftig hær og det kommer til flere kampe med Athen i årene 431-403, der samlet kaldes Den Peloponnesiske Krig.</a:t>
            </a:r>
          </a:p>
          <a:p>
            <a:r>
              <a:rPr lang="da-DK" dirty="0"/>
              <a:t>Sparta vinder og tvinger Athen til at opgive deres demokrati og indsætter 30 oligarker i stedet.</a:t>
            </a:r>
          </a:p>
        </p:txBody>
      </p:sp>
    </p:spTree>
    <p:extLst>
      <p:ext uri="{BB962C8B-B14F-4D97-AF65-F5344CB8AC3E}">
        <p14:creationId xmlns:p14="http://schemas.microsoft.com/office/powerpoint/2010/main" val="3850208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F7F4AB-CADD-6CB2-4344-7892C98DA980}"/>
              </a:ext>
            </a:extLst>
          </p:cNvPr>
          <p:cNvSpPr>
            <a:spLocks noGrp="1"/>
          </p:cNvSpPr>
          <p:nvPr>
            <p:ph type="title"/>
          </p:nvPr>
        </p:nvSpPr>
        <p:spPr/>
        <p:txBody>
          <a:bodyPr/>
          <a:lstStyle/>
          <a:p>
            <a:r>
              <a:rPr lang="da-DK" dirty="0"/>
              <a:t>Højklassisk tid - stiltræk</a:t>
            </a:r>
          </a:p>
        </p:txBody>
      </p:sp>
      <p:sp>
        <p:nvSpPr>
          <p:cNvPr id="3" name="Pladsholder til indhold 2">
            <a:extLst>
              <a:ext uri="{FF2B5EF4-FFF2-40B4-BE49-F238E27FC236}">
                <a16:creationId xmlns:a16="http://schemas.microsoft.com/office/drawing/2014/main" id="{4CFEC541-4719-091D-8E21-B5FE78303FF2}"/>
              </a:ext>
            </a:extLst>
          </p:cNvPr>
          <p:cNvSpPr>
            <a:spLocks noGrp="1"/>
          </p:cNvSpPr>
          <p:nvPr>
            <p:ph idx="1"/>
          </p:nvPr>
        </p:nvSpPr>
        <p:spPr>
          <a:xfrm>
            <a:off x="838200" y="1333500"/>
            <a:ext cx="10515600" cy="4991100"/>
          </a:xfrm>
        </p:spPr>
        <p:txBody>
          <a:bodyPr>
            <a:normAutofit/>
          </a:bodyPr>
          <a:lstStyle/>
          <a:p>
            <a:r>
              <a:rPr lang="da-DK" sz="2800" dirty="0"/>
              <a:t>Videreførelse af den tidlige klassiske stil blot med et endnu større fokus på idealnaturalisme.</a:t>
            </a:r>
          </a:p>
          <a:p>
            <a:r>
              <a:rPr lang="da-DK" sz="2800" dirty="0"/>
              <a:t>Den strenge stils religiøsitet udviklede sig efter århundredets midte yderligere til en kunst, der ved siden af guderne begyndte at interessere sig for mennesket.</a:t>
            </a:r>
          </a:p>
          <a:p>
            <a:r>
              <a:rPr lang="da-DK" sz="2800" dirty="0"/>
              <a:t>Denne klassiske kunst var præget af harmoni, mådehold og ophøjet værdighed</a:t>
            </a:r>
          </a:p>
          <a:p>
            <a:r>
              <a:rPr lang="da-DK" sz="2800" dirty="0"/>
              <a:t>Kunstnerne søgte, ligesom tidens store dramatikere, at skildre idéen bag den ydre, omskiftelige virkelighed. Skulpturerne forestiller tit ikke konkrete helte og guder, men idealmennesker.</a:t>
            </a:r>
          </a:p>
          <a:p>
            <a:r>
              <a:rPr lang="da-DK" sz="2800" dirty="0"/>
              <a:t>Kunstværket blev således både naturalistisk og idealiserende</a:t>
            </a:r>
          </a:p>
        </p:txBody>
      </p:sp>
    </p:spTree>
    <p:extLst>
      <p:ext uri="{BB962C8B-B14F-4D97-AF65-F5344CB8AC3E}">
        <p14:creationId xmlns:p14="http://schemas.microsoft.com/office/powerpoint/2010/main" val="388734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da-DK"/>
              <a:t>Akropolis</a:t>
            </a:r>
            <a:r>
              <a:rPr lang="da-DK" sz="2800"/>
              <a:t> </a:t>
            </a:r>
            <a:endParaRPr lang="da-DK"/>
          </a:p>
        </p:txBody>
      </p:sp>
      <p:sp>
        <p:nvSpPr>
          <p:cNvPr id="94211" name="Rectangle 3"/>
          <p:cNvSpPr>
            <a:spLocks noGrp="1" noChangeArrowheads="1"/>
          </p:cNvSpPr>
          <p:nvPr>
            <p:ph type="body" idx="1"/>
          </p:nvPr>
        </p:nvSpPr>
        <p:spPr/>
        <p:txBody>
          <a:bodyPr/>
          <a:lstStyle/>
          <a:p>
            <a:endParaRPr lang="da-DK"/>
          </a:p>
        </p:txBody>
      </p:sp>
      <p:pic>
        <p:nvPicPr>
          <p:cNvPr id="94212" name="Picture 4" descr="199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96975"/>
            <a:ext cx="9144000" cy="63309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809495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endParaRPr lang="da-DK"/>
          </a:p>
        </p:txBody>
      </p:sp>
      <p:sp>
        <p:nvSpPr>
          <p:cNvPr id="8195" name="Rectangle 3"/>
          <p:cNvSpPr>
            <a:spLocks noGrp="1" noChangeArrowheads="1"/>
          </p:cNvSpPr>
          <p:nvPr>
            <p:ph type="body" idx="1"/>
          </p:nvPr>
        </p:nvSpPr>
        <p:spPr/>
        <p:txBody>
          <a:bodyPr/>
          <a:lstStyle/>
          <a:p>
            <a:pPr eaLnBrk="1" hangingPunct="1"/>
            <a:endParaRPr lang="da-DK"/>
          </a:p>
        </p:txBody>
      </p:sp>
      <p:pic>
        <p:nvPicPr>
          <p:cNvPr id="8196" name="Picture 5" descr="Acropolis-Mod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1"/>
            <a:ext cx="9136063" cy="5857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402042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da-DK"/>
              <a:t>Athena Nike-templet, 427.24</a:t>
            </a:r>
          </a:p>
        </p:txBody>
      </p:sp>
      <p:pic>
        <p:nvPicPr>
          <p:cNvPr id="72707" name="Picture 4" descr="Athena-Nike-templet2"/>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2208214" y="116632"/>
            <a:ext cx="7812087" cy="6741368"/>
          </a:xfrm>
          <a:noFill/>
        </p:spPr>
      </p:pic>
      <p:sp>
        <p:nvSpPr>
          <p:cNvPr id="72708" name="Text Box 5"/>
          <p:cNvSpPr txBox="1">
            <a:spLocks noChangeArrowheads="1"/>
          </p:cNvSpPr>
          <p:nvPr/>
        </p:nvSpPr>
        <p:spPr bwMode="auto">
          <a:xfrm>
            <a:off x="2474914" y="-57150"/>
            <a:ext cx="5386387" cy="946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a-DK" sz="2800">
                <a:solidFill>
                  <a:schemeClr val="bg1"/>
                </a:solidFill>
              </a:rPr>
              <a:t>Athena Nike-templet, 427-424 f. Kr.</a:t>
            </a:r>
          </a:p>
          <a:p>
            <a:pPr eaLnBrk="1" hangingPunct="1"/>
            <a:endParaRPr lang="da-DK" sz="2800"/>
          </a:p>
        </p:txBody>
      </p:sp>
      <p:sp>
        <p:nvSpPr>
          <p:cNvPr id="72709" name="Text Box 6"/>
          <p:cNvSpPr txBox="1">
            <a:spLocks noChangeArrowheads="1"/>
          </p:cNvSpPr>
          <p:nvPr/>
        </p:nvSpPr>
        <p:spPr bwMode="auto">
          <a:xfrm>
            <a:off x="2619375" y="5753100"/>
            <a:ext cx="63817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a-DK">
                <a:solidFill>
                  <a:schemeClr val="bg1"/>
                </a:solidFill>
              </a:rPr>
              <a:t>Indviet til Pallas Athene som den sejrende gudinde</a:t>
            </a:r>
          </a:p>
        </p:txBody>
      </p:sp>
    </p:spTree>
    <p:extLst>
      <p:ext uri="{BB962C8B-B14F-4D97-AF65-F5344CB8AC3E}">
        <p14:creationId xmlns:p14="http://schemas.microsoft.com/office/powerpoint/2010/main" val="34717245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endParaRPr lang="da-DK"/>
          </a:p>
        </p:txBody>
      </p:sp>
      <p:sp>
        <p:nvSpPr>
          <p:cNvPr id="78851" name="Rectangle 3"/>
          <p:cNvSpPr>
            <a:spLocks noGrp="1" noChangeArrowheads="1"/>
          </p:cNvSpPr>
          <p:nvPr>
            <p:ph type="body" idx="1"/>
          </p:nvPr>
        </p:nvSpPr>
        <p:spPr/>
        <p:txBody>
          <a:bodyPr/>
          <a:lstStyle/>
          <a:p>
            <a:pPr eaLnBrk="1" hangingPunct="1"/>
            <a:endParaRPr lang="da-DK"/>
          </a:p>
        </p:txBody>
      </p:sp>
      <p:pic>
        <p:nvPicPr>
          <p:cNvPr id="78852" name="Picture 5" descr="Erechtheum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9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8853" name="Text Box 6"/>
          <p:cNvSpPr txBox="1">
            <a:spLocks noChangeArrowheads="1"/>
          </p:cNvSpPr>
          <p:nvPr/>
        </p:nvSpPr>
        <p:spPr bwMode="auto">
          <a:xfrm>
            <a:off x="1431925" y="65089"/>
            <a:ext cx="4643900"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a-DK" dirty="0">
                <a:solidFill>
                  <a:schemeClr val="bg1"/>
                </a:solidFill>
              </a:rPr>
              <a:t>Erechtheion, Akropolis ca. 420 f.Kr.</a:t>
            </a:r>
          </a:p>
          <a:p>
            <a:pPr eaLnBrk="1" hangingPunct="1"/>
            <a:endParaRPr lang="da-DK" dirty="0">
              <a:solidFill>
                <a:schemeClr val="bg1"/>
              </a:solidFill>
            </a:endParaRPr>
          </a:p>
          <a:p>
            <a:pPr eaLnBrk="1" hangingPunct="1"/>
            <a:endParaRPr lang="da-DK" dirty="0"/>
          </a:p>
        </p:txBody>
      </p:sp>
    </p:spTree>
    <p:extLst>
      <p:ext uri="{BB962C8B-B14F-4D97-AF65-F5344CB8AC3E}">
        <p14:creationId xmlns:p14="http://schemas.microsoft.com/office/powerpoint/2010/main" val="40952902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a:bodyPr>
          <a:lstStyle/>
          <a:p>
            <a:r>
              <a:rPr lang="da-DK" dirty="0"/>
              <a:t>Erechtheion, Akropolis, ca. 420 f.Kr.</a:t>
            </a:r>
          </a:p>
        </p:txBody>
      </p:sp>
      <p:sp>
        <p:nvSpPr>
          <p:cNvPr id="27651" name="Rectangle 3"/>
          <p:cNvSpPr>
            <a:spLocks noGrp="1" noChangeArrowheads="1"/>
          </p:cNvSpPr>
          <p:nvPr>
            <p:ph type="body" idx="1"/>
          </p:nvPr>
        </p:nvSpPr>
        <p:spPr/>
        <p:txBody>
          <a:bodyPr/>
          <a:lstStyle/>
          <a:p>
            <a:pPr eaLnBrk="1" hangingPunct="1"/>
            <a:endParaRPr lang="da-DK"/>
          </a:p>
        </p:txBody>
      </p:sp>
      <p:pic>
        <p:nvPicPr>
          <p:cNvPr id="27652" name="Picture 5" descr="Erechtheum_porch"/>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1268760"/>
            <a:ext cx="9144000" cy="55892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5451053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a:bodyPr>
          <a:lstStyle/>
          <a:p>
            <a:r>
              <a:rPr lang="da-DK" dirty="0"/>
              <a:t>Erechtheion, Akropolis, ca. 420 f.Kr.</a:t>
            </a:r>
          </a:p>
        </p:txBody>
      </p:sp>
      <p:sp>
        <p:nvSpPr>
          <p:cNvPr id="26627" name="Rectangle 3"/>
          <p:cNvSpPr>
            <a:spLocks noGrp="1" noChangeArrowheads="1"/>
          </p:cNvSpPr>
          <p:nvPr>
            <p:ph type="body" idx="1"/>
          </p:nvPr>
        </p:nvSpPr>
        <p:spPr/>
        <p:txBody>
          <a:bodyPr/>
          <a:lstStyle/>
          <a:p>
            <a:pPr eaLnBrk="1" hangingPunct="1"/>
            <a:endParaRPr lang="da-DK" dirty="0"/>
          </a:p>
        </p:txBody>
      </p:sp>
      <p:pic>
        <p:nvPicPr>
          <p:cNvPr id="26628" name="Picture 5" descr="Erechtion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7855" y="1412777"/>
            <a:ext cx="9144000" cy="54452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7036196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endParaRPr lang="da-DK"/>
          </a:p>
        </p:txBody>
      </p:sp>
      <p:sp>
        <p:nvSpPr>
          <p:cNvPr id="29699" name="Rectangle 3"/>
          <p:cNvSpPr>
            <a:spLocks noGrp="1" noChangeArrowheads="1"/>
          </p:cNvSpPr>
          <p:nvPr>
            <p:ph type="body" idx="1"/>
          </p:nvPr>
        </p:nvSpPr>
        <p:spPr/>
        <p:txBody>
          <a:bodyPr/>
          <a:lstStyle/>
          <a:p>
            <a:pPr eaLnBrk="1" hangingPunct="1"/>
            <a:endParaRPr lang="da-DK"/>
          </a:p>
        </p:txBody>
      </p:sp>
      <p:pic>
        <p:nvPicPr>
          <p:cNvPr id="297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9050" y="404814"/>
            <a:ext cx="6838950" cy="6080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701" name="Text Box 5"/>
          <p:cNvSpPr txBox="1">
            <a:spLocks noChangeArrowheads="1"/>
          </p:cNvSpPr>
          <p:nvPr/>
        </p:nvSpPr>
        <p:spPr bwMode="auto">
          <a:xfrm>
            <a:off x="1900238" y="784225"/>
            <a:ext cx="1649412"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sz="2400"/>
              <a:t>Parthenon</a:t>
            </a:r>
          </a:p>
          <a:p>
            <a:pPr eaLnBrk="1" hangingPunct="1"/>
            <a:r>
              <a:rPr lang="da-DK" sz="2000"/>
              <a:t>447-432 f.Kr.</a:t>
            </a:r>
          </a:p>
          <a:p>
            <a:pPr eaLnBrk="1" hangingPunct="1"/>
            <a:r>
              <a:rPr lang="da-DK" sz="2000"/>
              <a:t>vestgavlen</a:t>
            </a:r>
          </a:p>
        </p:txBody>
      </p:sp>
    </p:spTree>
    <p:extLst>
      <p:ext uri="{BB962C8B-B14F-4D97-AF65-F5344CB8AC3E}">
        <p14:creationId xmlns:p14="http://schemas.microsoft.com/office/powerpoint/2010/main" val="28632321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1905000" y="0"/>
            <a:ext cx="8763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da-DK">
                <a:solidFill>
                  <a:schemeClr val="bg1"/>
                </a:solidFill>
              </a:rPr>
              <a:t>Kultstatuen af Athene. Udført af billedhuggeren Fidias</a:t>
            </a:r>
          </a:p>
        </p:txBody>
      </p:sp>
      <p:sp>
        <p:nvSpPr>
          <p:cNvPr id="40963" name="Rectangle 3"/>
          <p:cNvSpPr>
            <a:spLocks noGrp="1" noChangeArrowheads="1"/>
          </p:cNvSpPr>
          <p:nvPr>
            <p:ph type="title" idx="4294967295"/>
          </p:nvPr>
        </p:nvSpPr>
        <p:spPr/>
        <p:txBody>
          <a:bodyPr>
            <a:normAutofit/>
          </a:bodyPr>
          <a:lstStyle/>
          <a:p>
            <a:pPr eaLnBrk="1" hangingPunct="1"/>
            <a:r>
              <a:rPr lang="da-DK"/>
              <a:t>Den Chryselefantinske Athene-statue</a:t>
            </a:r>
          </a:p>
        </p:txBody>
      </p:sp>
      <p:sp>
        <p:nvSpPr>
          <p:cNvPr id="40965" name="Text Box 5"/>
          <p:cNvSpPr txBox="1">
            <a:spLocks noChangeArrowheads="1"/>
          </p:cNvSpPr>
          <p:nvPr/>
        </p:nvSpPr>
        <p:spPr bwMode="auto">
          <a:xfrm>
            <a:off x="354434" y="1357537"/>
            <a:ext cx="3303166" cy="38779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457200" indent="-4572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buFontTx/>
              <a:buChar char="•"/>
            </a:pPr>
            <a:r>
              <a:rPr lang="da-DK" dirty="0">
                <a:solidFill>
                  <a:srgbClr val="00B0F0"/>
                </a:solidFill>
              </a:rPr>
              <a:t>Kultstatuen var 12 m høj</a:t>
            </a:r>
          </a:p>
          <a:p>
            <a:pPr eaLnBrk="1" hangingPunct="1">
              <a:spcBef>
                <a:spcPct val="50000"/>
              </a:spcBef>
              <a:buFontTx/>
              <a:buChar char="•"/>
            </a:pPr>
            <a:r>
              <a:rPr lang="da-DK" dirty="0">
                <a:solidFill>
                  <a:srgbClr val="00B0F0"/>
                </a:solidFill>
              </a:rPr>
              <a:t>Udført i træ, beklædt med guld (1,15 ton) og elfenben </a:t>
            </a:r>
          </a:p>
          <a:p>
            <a:pPr eaLnBrk="1" hangingPunct="1">
              <a:spcBef>
                <a:spcPct val="50000"/>
              </a:spcBef>
              <a:buFontTx/>
              <a:buChar char="•"/>
            </a:pPr>
            <a:r>
              <a:rPr lang="da-DK" sz="2000" dirty="0">
                <a:solidFill>
                  <a:srgbClr val="00B0F0"/>
                </a:solidFill>
              </a:rPr>
              <a:t>( græsk: </a:t>
            </a:r>
            <a:r>
              <a:rPr lang="da-DK" sz="2000" dirty="0" err="1">
                <a:solidFill>
                  <a:srgbClr val="00B0F0"/>
                </a:solidFill>
              </a:rPr>
              <a:t>chryselefantin</a:t>
            </a:r>
            <a:r>
              <a:rPr lang="da-DK" sz="2000" dirty="0">
                <a:solidFill>
                  <a:srgbClr val="00B0F0"/>
                </a:solidFill>
              </a:rPr>
              <a:t>)</a:t>
            </a:r>
          </a:p>
          <a:p>
            <a:pPr eaLnBrk="1" hangingPunct="1">
              <a:spcBef>
                <a:spcPct val="50000"/>
              </a:spcBef>
              <a:buFontTx/>
              <a:buChar char="•"/>
            </a:pPr>
            <a:r>
              <a:rPr lang="da-DK" dirty="0">
                <a:solidFill>
                  <a:srgbClr val="00B0F0"/>
                </a:solidFill>
              </a:rPr>
              <a:t>Den vingede Nike-statue hvilede på en </a:t>
            </a:r>
            <a:r>
              <a:rPr lang="da-DK" dirty="0" err="1">
                <a:solidFill>
                  <a:srgbClr val="00B0F0"/>
                </a:solidFill>
              </a:rPr>
              <a:t>korinthisk</a:t>
            </a:r>
            <a:r>
              <a:rPr lang="da-DK" dirty="0">
                <a:solidFill>
                  <a:srgbClr val="00B0F0"/>
                </a:solidFill>
              </a:rPr>
              <a:t> søjle</a:t>
            </a:r>
          </a:p>
        </p:txBody>
      </p:sp>
      <p:pic>
        <p:nvPicPr>
          <p:cNvPr id="3074" name="Picture 2" descr="undefined">
            <a:extLst>
              <a:ext uri="{FF2B5EF4-FFF2-40B4-BE49-F238E27FC236}">
                <a16:creationId xmlns:a16="http://schemas.microsoft.com/office/drawing/2014/main" id="{6EE59CB1-3012-9FF1-DA38-20E8BB596F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6159" y="1357537"/>
            <a:ext cx="2699681" cy="5167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17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orlandou"/>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1"/>
            <a:ext cx="4514850" cy="5876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5299" name="Picture 3" descr="partheno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83314" y="0"/>
            <a:ext cx="4484687" cy="609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2052494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AthenaGildinginprogres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1538" y="476251"/>
            <a:ext cx="4716462" cy="3021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2467" name="Picture 3" descr="AthenaFin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0"/>
            <a:ext cx="4394200" cy="659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2468" name="Picture 4" descr="Athenapaintingshiel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51538" y="3644901"/>
            <a:ext cx="4716462" cy="3014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3773011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AthenaAlanpainting[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4577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3491" name="Picture 3" descr="AthenaAlan%20paintingeyes[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6014" y="0"/>
            <a:ext cx="4471987"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5755724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Athens demokrati</a:t>
            </a:r>
          </a:p>
        </p:txBody>
      </p:sp>
      <p:sp>
        <p:nvSpPr>
          <p:cNvPr id="3" name="Pladsholder til indhold 2"/>
          <p:cNvSpPr>
            <a:spLocks noGrp="1"/>
          </p:cNvSpPr>
          <p:nvPr>
            <p:ph sz="half" idx="1"/>
          </p:nvPr>
        </p:nvSpPr>
        <p:spPr>
          <a:xfrm>
            <a:off x="901081" y="1575272"/>
            <a:ext cx="4762872" cy="4525963"/>
          </a:xfrm>
        </p:spPr>
        <p:txBody>
          <a:bodyPr>
            <a:normAutofit/>
          </a:bodyPr>
          <a:lstStyle/>
          <a:p>
            <a:r>
              <a:rPr lang="da-DK" sz="2200" dirty="0"/>
              <a:t>Demos = alle voksne, frie, mandlige borgere</a:t>
            </a:r>
          </a:p>
          <a:p>
            <a:r>
              <a:rPr lang="da-DK" sz="2200" dirty="0"/>
              <a:t>Kvinder, slaver og tilflyttere havde ingen politiske rettigheder</a:t>
            </a:r>
          </a:p>
          <a:p>
            <a:r>
              <a:rPr lang="da-DK" sz="2200" dirty="0"/>
              <a:t>Alle borgere havde lige muligheder</a:t>
            </a:r>
          </a:p>
          <a:p>
            <a:r>
              <a:rPr lang="da-DK" sz="2200" dirty="0"/>
              <a:t>Lodtrækning om embeder</a:t>
            </a:r>
          </a:p>
          <a:p>
            <a:r>
              <a:rPr lang="da-DK" sz="2200" dirty="0"/>
              <a:t>Diæter til embedsmænd</a:t>
            </a:r>
          </a:p>
          <a:p>
            <a:r>
              <a:rPr lang="da-DK" sz="2200" dirty="0"/>
              <a:t>Alle embeder var årlige</a:t>
            </a:r>
          </a:p>
          <a:p>
            <a:r>
              <a:rPr lang="da-DK" sz="2200" dirty="0"/>
              <a:t>Direkte demokrati</a:t>
            </a:r>
          </a:p>
          <a:p>
            <a:endParaRPr lang="da-DK" sz="2200" dirty="0"/>
          </a:p>
        </p:txBody>
      </p:sp>
      <p:pic>
        <p:nvPicPr>
          <p:cNvPr id="34818"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528048" y="1484784"/>
            <a:ext cx="3888432" cy="41044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64020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indhold 2"/>
          <p:cNvSpPr>
            <a:spLocks noGrp="1"/>
          </p:cNvSpPr>
          <p:nvPr>
            <p:ph idx="1"/>
          </p:nvPr>
        </p:nvSpPr>
        <p:spPr/>
        <p:txBody>
          <a:bodyPr/>
          <a:lstStyle/>
          <a:p>
            <a:endParaRPr lang="da-DK"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74287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dirty="0" err="1"/>
              <a:t>Perikles</a:t>
            </a:r>
            <a:br>
              <a:rPr lang="da-DK" dirty="0"/>
            </a:br>
            <a:r>
              <a:rPr lang="da-DK" dirty="0"/>
              <a:t>ca. 495-429</a:t>
            </a:r>
          </a:p>
        </p:txBody>
      </p:sp>
      <p:sp>
        <p:nvSpPr>
          <p:cNvPr id="3" name="Pladsholder til indhold 2"/>
          <p:cNvSpPr>
            <a:spLocks noGrp="1"/>
          </p:cNvSpPr>
          <p:nvPr>
            <p:ph idx="1"/>
          </p:nvPr>
        </p:nvSpPr>
        <p:spPr/>
        <p:txBody>
          <a:bodyPr/>
          <a:lstStyle/>
          <a:p>
            <a:endParaRPr lang="da-DK" dirty="0"/>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3414" y="1628800"/>
            <a:ext cx="3305175" cy="44644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00511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dirty="0"/>
              <a:t>Sokrates</a:t>
            </a:r>
            <a:br>
              <a:rPr lang="da-DK" dirty="0"/>
            </a:br>
            <a:r>
              <a:rPr lang="da-DK" dirty="0"/>
              <a:t>469-399</a:t>
            </a:r>
          </a:p>
        </p:txBody>
      </p:sp>
      <p:sp>
        <p:nvSpPr>
          <p:cNvPr id="3" name="Pladsholder til indhold 2"/>
          <p:cNvSpPr>
            <a:spLocks noGrp="1"/>
          </p:cNvSpPr>
          <p:nvPr>
            <p:ph idx="1"/>
          </p:nvPr>
        </p:nvSpPr>
        <p:spPr/>
        <p:txBody>
          <a:bodyPr/>
          <a:lstStyle/>
          <a:p>
            <a:endParaRPr lang="da-DK" dirty="0"/>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1153" y="1484785"/>
            <a:ext cx="3552825" cy="4943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66925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dirty="0" err="1"/>
              <a:t>Sofokles</a:t>
            </a:r>
            <a:br>
              <a:rPr lang="da-DK" dirty="0"/>
            </a:br>
            <a:r>
              <a:rPr lang="da-DK" dirty="0"/>
              <a:t>496-406</a:t>
            </a:r>
          </a:p>
        </p:txBody>
      </p:sp>
      <p:sp>
        <p:nvSpPr>
          <p:cNvPr id="3" name="Pladsholder til indhold 2"/>
          <p:cNvSpPr>
            <a:spLocks noGrp="1"/>
          </p:cNvSpPr>
          <p:nvPr>
            <p:ph idx="1"/>
          </p:nvPr>
        </p:nvSpPr>
        <p:spPr/>
        <p:txBody>
          <a:bodyPr/>
          <a:lstStyle/>
          <a:p>
            <a:endParaRPr lang="da-DK" dirty="0"/>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2502" y="1556792"/>
            <a:ext cx="3552825" cy="4914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85296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dirty="0"/>
              <a:t>Platon</a:t>
            </a:r>
            <a:br>
              <a:rPr lang="da-DK" dirty="0"/>
            </a:br>
            <a:r>
              <a:rPr lang="da-DK" dirty="0"/>
              <a:t>427-347</a:t>
            </a:r>
          </a:p>
        </p:txBody>
      </p:sp>
      <p:sp>
        <p:nvSpPr>
          <p:cNvPr id="3" name="Pladsholder til indhold 2"/>
          <p:cNvSpPr>
            <a:spLocks noGrp="1"/>
          </p:cNvSpPr>
          <p:nvPr>
            <p:ph idx="1"/>
          </p:nvPr>
        </p:nvSpPr>
        <p:spPr/>
        <p:txBody>
          <a:bodyPr/>
          <a:lstStyle/>
          <a:p>
            <a:endParaRPr lang="da-DK" dirty="0"/>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3889" y="1628801"/>
            <a:ext cx="3324225" cy="50513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35007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dirty="0"/>
              <a:t>Euripides</a:t>
            </a:r>
            <a:br>
              <a:rPr lang="da-DK" dirty="0"/>
            </a:br>
            <a:r>
              <a:rPr lang="da-DK" dirty="0"/>
              <a:t>ca. 480-406</a:t>
            </a:r>
          </a:p>
        </p:txBody>
      </p:sp>
      <p:sp>
        <p:nvSpPr>
          <p:cNvPr id="3" name="Pladsholder til indhold 2"/>
          <p:cNvSpPr>
            <a:spLocks noGrp="1"/>
          </p:cNvSpPr>
          <p:nvPr>
            <p:ph idx="1"/>
          </p:nvPr>
        </p:nvSpPr>
        <p:spPr/>
        <p:txBody>
          <a:bodyPr/>
          <a:lstStyle/>
          <a:p>
            <a:endParaRPr lang="da-DK" dirty="0"/>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5840" y="1844824"/>
            <a:ext cx="3063974" cy="40324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62849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dirty="0"/>
              <a:t>Aristofanes</a:t>
            </a:r>
            <a:br>
              <a:rPr lang="da-DK" dirty="0"/>
            </a:br>
            <a:r>
              <a:rPr lang="da-DK" dirty="0"/>
              <a:t>ca. 450-385</a:t>
            </a:r>
          </a:p>
        </p:txBody>
      </p:sp>
      <p:sp>
        <p:nvSpPr>
          <p:cNvPr id="3" name="Pladsholder til indhold 2"/>
          <p:cNvSpPr>
            <a:spLocks noGrp="1"/>
          </p:cNvSpPr>
          <p:nvPr>
            <p:ph idx="1"/>
          </p:nvPr>
        </p:nvSpPr>
        <p:spPr/>
        <p:txBody>
          <a:bodyPr/>
          <a:lstStyle/>
          <a:p>
            <a:endParaRPr lang="da-DK"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6264" y="1556793"/>
            <a:ext cx="3419475" cy="503927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41602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Sofisterne</a:t>
            </a:r>
          </a:p>
        </p:txBody>
      </p:sp>
      <p:sp>
        <p:nvSpPr>
          <p:cNvPr id="3" name="Pladsholder til indhold 2"/>
          <p:cNvSpPr>
            <a:spLocks noGrp="1"/>
          </p:cNvSpPr>
          <p:nvPr>
            <p:ph sz="half" idx="1"/>
          </p:nvPr>
        </p:nvSpPr>
        <p:spPr/>
        <p:txBody>
          <a:bodyPr/>
          <a:lstStyle/>
          <a:p>
            <a:r>
              <a:rPr lang="da-DK" dirty="0" err="1"/>
              <a:t>Gorgias</a:t>
            </a:r>
            <a:r>
              <a:rPr lang="da-DK" dirty="0"/>
              <a:t>, ca. 480-380</a:t>
            </a:r>
          </a:p>
          <a:p>
            <a:endParaRPr lang="da-DK" dirty="0"/>
          </a:p>
        </p:txBody>
      </p:sp>
      <p:sp>
        <p:nvSpPr>
          <p:cNvPr id="4" name="Pladsholder til indhold 3"/>
          <p:cNvSpPr>
            <a:spLocks noGrp="1"/>
          </p:cNvSpPr>
          <p:nvPr>
            <p:ph sz="half" idx="2"/>
          </p:nvPr>
        </p:nvSpPr>
        <p:spPr/>
        <p:txBody>
          <a:bodyPr/>
          <a:lstStyle/>
          <a:p>
            <a:r>
              <a:rPr lang="da-DK" dirty="0" err="1"/>
              <a:t>Protagoras</a:t>
            </a:r>
            <a:r>
              <a:rPr lang="da-DK" dirty="0"/>
              <a:t> ca. 481-411</a:t>
            </a:r>
          </a:p>
          <a:p>
            <a:endParaRPr lang="da-DK" dirty="0"/>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2492897"/>
            <a:ext cx="2286000" cy="3248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2064" y="2492896"/>
            <a:ext cx="2376264" cy="3248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68419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dirty="0"/>
              <a:t>Herodot</a:t>
            </a:r>
            <a:br>
              <a:rPr lang="da-DK" dirty="0"/>
            </a:br>
            <a:r>
              <a:rPr lang="da-DK" dirty="0"/>
              <a:t>ca. 485-425</a:t>
            </a:r>
          </a:p>
        </p:txBody>
      </p:sp>
      <p:sp>
        <p:nvSpPr>
          <p:cNvPr id="3" name="Pladsholder til indhold 2"/>
          <p:cNvSpPr>
            <a:spLocks noGrp="1"/>
          </p:cNvSpPr>
          <p:nvPr>
            <p:ph idx="1"/>
          </p:nvPr>
        </p:nvSpPr>
        <p:spPr/>
        <p:txBody>
          <a:bodyPr/>
          <a:lstStyle/>
          <a:p>
            <a:endParaRPr lang="da-DK" dirty="0"/>
          </a:p>
        </p:txBody>
      </p:sp>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7250" y="1988840"/>
            <a:ext cx="2857500" cy="3886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7607444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dirty="0" err="1"/>
              <a:t>Thukydid</a:t>
            </a:r>
            <a:br>
              <a:rPr lang="da-DK" dirty="0"/>
            </a:br>
            <a:r>
              <a:rPr lang="da-DK" dirty="0"/>
              <a:t>ca. 460-400</a:t>
            </a:r>
          </a:p>
        </p:txBody>
      </p:sp>
      <p:sp>
        <p:nvSpPr>
          <p:cNvPr id="3" name="Pladsholder til indhold 2"/>
          <p:cNvSpPr>
            <a:spLocks noGrp="1"/>
          </p:cNvSpPr>
          <p:nvPr>
            <p:ph idx="1"/>
          </p:nvPr>
        </p:nvSpPr>
        <p:spPr/>
        <p:txBody>
          <a:bodyPr/>
          <a:lstStyle/>
          <a:p>
            <a:endParaRPr lang="da-DK" dirty="0"/>
          </a:p>
        </p:txBody>
      </p:sp>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510" y="1916832"/>
            <a:ext cx="2487910" cy="40324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04385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1919288" y="333376"/>
            <a:ext cx="8229600" cy="1096963"/>
          </a:xfrm>
        </p:spPr>
        <p:txBody>
          <a:bodyPr>
            <a:normAutofit fontScale="90000"/>
          </a:bodyPr>
          <a:lstStyle/>
          <a:p>
            <a:pPr eaLnBrk="1" hangingPunct="1">
              <a:defRPr/>
            </a:pPr>
            <a:r>
              <a:rPr lang="da-DK" sz="4000"/>
              <a:t>Billedhuggerne</a:t>
            </a:r>
            <a:br>
              <a:rPr lang="da-DK" sz="4000"/>
            </a:br>
            <a:endParaRPr lang="en-US" sz="4000"/>
          </a:p>
        </p:txBody>
      </p:sp>
      <p:sp>
        <p:nvSpPr>
          <p:cNvPr id="83971" name="Rectangle 3"/>
          <p:cNvSpPr>
            <a:spLocks noGrp="1" noChangeArrowheads="1"/>
          </p:cNvSpPr>
          <p:nvPr>
            <p:ph type="body" idx="1"/>
          </p:nvPr>
        </p:nvSpPr>
        <p:spPr>
          <a:xfrm>
            <a:off x="1992313" y="1341438"/>
            <a:ext cx="8229600" cy="4525962"/>
          </a:xfrm>
        </p:spPr>
        <p:txBody>
          <a:bodyPr/>
          <a:lstStyle/>
          <a:p>
            <a:pPr eaLnBrk="1" hangingPunct="1">
              <a:defRPr/>
            </a:pPr>
            <a:r>
              <a:rPr lang="da-DK" dirty="0" err="1"/>
              <a:t>Polyklet</a:t>
            </a:r>
            <a:r>
              <a:rPr lang="da-DK" dirty="0"/>
              <a:t> </a:t>
            </a:r>
          </a:p>
          <a:p>
            <a:pPr lvl="1" eaLnBrk="1" hangingPunct="1">
              <a:defRPr/>
            </a:pPr>
            <a:r>
              <a:rPr lang="da-DK" dirty="0" err="1"/>
              <a:t>Doryphoros</a:t>
            </a:r>
            <a:endParaRPr lang="da-DK" dirty="0"/>
          </a:p>
          <a:p>
            <a:pPr lvl="1" eaLnBrk="1" hangingPunct="1">
              <a:defRPr/>
            </a:pPr>
            <a:r>
              <a:rPr lang="da-DK" dirty="0" err="1"/>
              <a:t>Diadoumenos</a:t>
            </a:r>
            <a:endParaRPr lang="da-DK" dirty="0"/>
          </a:p>
          <a:p>
            <a:pPr eaLnBrk="1" hangingPunct="1">
              <a:defRPr/>
            </a:pPr>
            <a:r>
              <a:rPr lang="da-DK" dirty="0"/>
              <a:t>Phidias</a:t>
            </a:r>
          </a:p>
          <a:p>
            <a:pPr lvl="1" eaLnBrk="1" hangingPunct="1">
              <a:defRPr/>
            </a:pPr>
            <a:r>
              <a:rPr lang="da-DK" dirty="0"/>
              <a:t>Parthenon</a:t>
            </a:r>
          </a:p>
          <a:p>
            <a:pPr lvl="2" eaLnBrk="1" hangingPunct="1">
              <a:defRPr/>
            </a:pPr>
            <a:r>
              <a:rPr lang="da-DK" dirty="0"/>
              <a:t>Frise – metoper - gavlskulptur</a:t>
            </a:r>
          </a:p>
          <a:p>
            <a:pPr lvl="2" eaLnBrk="1" hangingPunct="1">
              <a:defRPr/>
            </a:pPr>
            <a:r>
              <a:rPr lang="da-DK" dirty="0"/>
              <a:t>Kultstatuen (Athena </a:t>
            </a:r>
            <a:r>
              <a:rPr lang="da-DK" dirty="0" err="1"/>
              <a:t>Parthenos</a:t>
            </a:r>
            <a:r>
              <a:rPr lang="da-DK" dirty="0"/>
              <a:t>)</a:t>
            </a:r>
          </a:p>
          <a:p>
            <a:pPr lvl="1" eaLnBrk="1" hangingPunct="1">
              <a:defRPr/>
            </a:pPr>
            <a:r>
              <a:rPr lang="da-DK" dirty="0"/>
              <a:t>Zeusstatuen i Olympia</a:t>
            </a:r>
          </a:p>
          <a:p>
            <a:pPr eaLnBrk="1" hangingPunct="1">
              <a:defRPr/>
            </a:pPr>
            <a:r>
              <a:rPr lang="da-DK" dirty="0" err="1"/>
              <a:t>Paionios</a:t>
            </a:r>
            <a:endParaRPr lang="da-DK" dirty="0"/>
          </a:p>
          <a:p>
            <a:pPr lvl="1" eaLnBrk="1" hangingPunct="1">
              <a:defRPr/>
            </a:pPr>
            <a:r>
              <a:rPr lang="da-DK" dirty="0" err="1"/>
              <a:t>Nikestatuen</a:t>
            </a:r>
            <a:r>
              <a:rPr lang="da-DK" dirty="0"/>
              <a:t> i Olympia</a:t>
            </a:r>
          </a:p>
          <a:p>
            <a:pPr lvl="1" eaLnBrk="1" hangingPunct="1">
              <a:defRPr/>
            </a:pPr>
            <a:endParaRPr lang="da-DK" dirty="0"/>
          </a:p>
          <a:p>
            <a:pPr eaLnBrk="1" hangingPunct="1">
              <a:defRPr/>
            </a:pPr>
            <a:endParaRPr lang="en-US" dirty="0"/>
          </a:p>
        </p:txBody>
      </p:sp>
    </p:spTree>
    <p:extLst>
      <p:ext uri="{BB962C8B-B14F-4D97-AF65-F5344CB8AC3E}">
        <p14:creationId xmlns:p14="http://schemas.microsoft.com/office/powerpoint/2010/main" val="30511417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438400" y="0"/>
            <a:ext cx="8229600" cy="1371600"/>
          </a:xfrm>
        </p:spPr>
        <p:txBody>
          <a:bodyPr/>
          <a:lstStyle/>
          <a:p>
            <a:pPr eaLnBrk="1" hangingPunct="1">
              <a:defRPr/>
            </a:pPr>
            <a:r>
              <a:rPr lang="da-DK"/>
              <a:t>Polyklet</a:t>
            </a:r>
          </a:p>
        </p:txBody>
      </p:sp>
      <p:pic>
        <p:nvPicPr>
          <p:cNvPr id="22531" name="Picture 4" descr="doryforos"/>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a:xfrm>
            <a:off x="1524001" y="0"/>
            <a:ext cx="2632075" cy="6858000"/>
          </a:xfrm>
          <a:noFill/>
          <a:extLst>
            <a:ext uri="{909E8E84-426E-40dd-AFC4-6F175D3DCCD1}">
              <a14:hiddenFill xmlns:a14="http://schemas.microsoft.com/office/drawing/2010/main" xmlns="">
                <a:solidFill>
                  <a:srgbClr val="FFFFFF"/>
                </a:solidFill>
              </a14:hiddenFill>
            </a:ext>
          </a:extLst>
        </p:spPr>
      </p:pic>
      <p:pic>
        <p:nvPicPr>
          <p:cNvPr id="22532" name="Picture 18" descr="doryphoros3"/>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5341938" y="1268414"/>
            <a:ext cx="5326062" cy="5589587"/>
          </a:xfr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2939284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descr="Doryphoros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36322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555" name="Picture 5" descr="Polykle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47064" y="0"/>
            <a:ext cx="2420937"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kstboks 1"/>
          <p:cNvSpPr txBox="1"/>
          <p:nvPr/>
        </p:nvSpPr>
        <p:spPr>
          <a:xfrm>
            <a:off x="5325081" y="58847"/>
            <a:ext cx="2808312" cy="7571303"/>
          </a:xfrm>
          <a:prstGeom prst="rect">
            <a:avLst/>
          </a:prstGeom>
          <a:noFill/>
        </p:spPr>
        <p:txBody>
          <a:bodyPr wrap="square" rtlCol="0">
            <a:spAutoFit/>
          </a:bodyPr>
          <a:lstStyle/>
          <a:p>
            <a:r>
              <a:rPr lang="da-DK" dirty="0" err="1"/>
              <a:t>Polyklets</a:t>
            </a:r>
            <a:r>
              <a:rPr lang="da-DK" dirty="0"/>
              <a:t> ”Kanon” eksemplificeret ved </a:t>
            </a:r>
            <a:r>
              <a:rPr lang="da-DK" dirty="0" err="1"/>
              <a:t>Doryphoros</a:t>
            </a:r>
            <a:r>
              <a:rPr lang="da-DK" dirty="0"/>
              <a:t>:</a:t>
            </a:r>
          </a:p>
          <a:p>
            <a:endParaRPr lang="da-DK" dirty="0"/>
          </a:p>
          <a:p>
            <a:r>
              <a:rPr lang="da-DK" dirty="0"/>
              <a:t>Proportionerne relateres til hinanden:</a:t>
            </a:r>
          </a:p>
          <a:p>
            <a:endParaRPr lang="da-DK" dirty="0"/>
          </a:p>
          <a:p>
            <a:r>
              <a:rPr lang="da-DK" dirty="0" err="1"/>
              <a:t>Doryphoros</a:t>
            </a:r>
            <a:r>
              <a:rPr lang="da-DK" dirty="0"/>
              <a:t>’ hoved = 1/7 af kroppens længde</a:t>
            </a:r>
          </a:p>
          <a:p>
            <a:r>
              <a:rPr lang="da-DK" dirty="0"/>
              <a:t>Ansigtet indtil hårgrænsen = 1/10</a:t>
            </a:r>
          </a:p>
          <a:p>
            <a:r>
              <a:rPr lang="da-DK" dirty="0"/>
              <a:t>Afstanden fra hårgrænsen til nøglebenet = 1/6</a:t>
            </a:r>
          </a:p>
          <a:p>
            <a:r>
              <a:rPr lang="da-DK" dirty="0"/>
              <a:t>Brystets bredde = ¼</a:t>
            </a:r>
          </a:p>
          <a:p>
            <a:r>
              <a:rPr lang="da-DK" dirty="0"/>
              <a:t>Underbenet = ¼</a:t>
            </a:r>
          </a:p>
          <a:p>
            <a:r>
              <a:rPr lang="da-DK" dirty="0"/>
              <a:t>En fod = 1/6</a:t>
            </a:r>
          </a:p>
          <a:p>
            <a:r>
              <a:rPr lang="da-DK" dirty="0"/>
              <a:t>En hånd = 1/10</a:t>
            </a:r>
          </a:p>
          <a:p>
            <a:endParaRPr lang="da-DK" dirty="0"/>
          </a:p>
          <a:p>
            <a:r>
              <a:rPr lang="da-DK" dirty="0"/>
              <a:t>Desuden kan skulpturen indskrives i en cirkel med navlen som centrum. Hvis skulpturens arme er udstrakte, kan den omskrives af et kvadrat</a:t>
            </a:r>
          </a:p>
          <a:p>
            <a:endParaRPr lang="da-DK" dirty="0"/>
          </a:p>
          <a:p>
            <a:endParaRPr lang="da-DK" dirty="0"/>
          </a:p>
          <a:p>
            <a:endParaRPr lang="da-DK" dirty="0"/>
          </a:p>
        </p:txBody>
      </p:sp>
    </p:spTree>
    <p:extLst>
      <p:ext uri="{BB962C8B-B14F-4D97-AF65-F5344CB8AC3E}">
        <p14:creationId xmlns:p14="http://schemas.microsoft.com/office/powerpoint/2010/main" val="4901607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itruvian Man - Wikipedia">
            <a:extLst>
              <a:ext uri="{FF2B5EF4-FFF2-40B4-BE49-F238E27FC236}">
                <a16:creationId xmlns:a16="http://schemas.microsoft.com/office/drawing/2014/main" id="{48874DED-A81A-296B-B940-373FA70C19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3464" y="0"/>
            <a:ext cx="50434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7733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025A0-5A7B-C3D6-EDCE-FCC75BB7866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7EB39B8-2F5E-2CD5-94F0-D575D153CAFD}"/>
              </a:ext>
            </a:extLst>
          </p:cNvPr>
          <p:cNvSpPr>
            <a:spLocks noGrp="1"/>
          </p:cNvSpPr>
          <p:nvPr>
            <p:ph type="title"/>
          </p:nvPr>
        </p:nvSpPr>
        <p:spPr/>
        <p:txBody>
          <a:bodyPr/>
          <a:lstStyle/>
          <a:p>
            <a:r>
              <a:rPr lang="da-DK" dirty="0"/>
              <a:t>Senklassisk tid (400-323) </a:t>
            </a:r>
            <a:br>
              <a:rPr lang="da-DK" dirty="0"/>
            </a:br>
            <a:r>
              <a:rPr lang="da-DK" dirty="0"/>
              <a:t>– historisk overblik</a:t>
            </a:r>
          </a:p>
        </p:txBody>
      </p:sp>
      <p:sp>
        <p:nvSpPr>
          <p:cNvPr id="3" name="Pladsholder til indhold 2">
            <a:extLst>
              <a:ext uri="{FF2B5EF4-FFF2-40B4-BE49-F238E27FC236}">
                <a16:creationId xmlns:a16="http://schemas.microsoft.com/office/drawing/2014/main" id="{77C63912-32D9-676E-09A0-0B262020721E}"/>
              </a:ext>
            </a:extLst>
          </p:cNvPr>
          <p:cNvSpPr>
            <a:spLocks noGrp="1"/>
          </p:cNvSpPr>
          <p:nvPr>
            <p:ph idx="1"/>
          </p:nvPr>
        </p:nvSpPr>
        <p:spPr/>
        <p:txBody>
          <a:bodyPr>
            <a:normAutofit/>
          </a:bodyPr>
          <a:lstStyle/>
          <a:p>
            <a:r>
              <a:rPr lang="da-DK" dirty="0"/>
              <a:t>Perioden afgrænses af Den Peloponnesiske Krigs afslutning (403 og Alexander d. Stores død (323).</a:t>
            </a:r>
          </a:p>
          <a:p>
            <a:r>
              <a:rPr lang="da-DK" dirty="0"/>
              <a:t>Periode præget af stor politisk uro. Ingen græsk bystat er dominerende og der udbryder konstant krige mellem bystaterne i kampen om at blive </a:t>
            </a:r>
            <a:r>
              <a:rPr lang="da-DK" i="1" dirty="0" err="1"/>
              <a:t>hegemon</a:t>
            </a:r>
            <a:r>
              <a:rPr lang="da-DK" dirty="0"/>
              <a:t> (</a:t>
            </a:r>
            <a:r>
              <a:rPr lang="da-DK" dirty="0" err="1"/>
              <a:t>over-herre</a:t>
            </a:r>
            <a:r>
              <a:rPr lang="da-DK" dirty="0"/>
              <a:t>).</a:t>
            </a:r>
          </a:p>
          <a:p>
            <a:r>
              <a:rPr lang="da-DK" dirty="0"/>
              <a:t>Til sidst lykkes det for den makedonske konge Philip d. 2. at underlægge sig de græske bystater i Det Korinthiske Forbund i 338. Efter hans død viderefører hans søn Alexander d. Store hans politik og det lykkes ham endda at erobre hele Perserriget.</a:t>
            </a:r>
          </a:p>
        </p:txBody>
      </p:sp>
    </p:spTree>
    <p:extLst>
      <p:ext uri="{BB962C8B-B14F-4D97-AF65-F5344CB8AC3E}">
        <p14:creationId xmlns:p14="http://schemas.microsoft.com/office/powerpoint/2010/main" val="15357662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Alexanders rige</a:t>
            </a:r>
          </a:p>
        </p:txBody>
      </p:sp>
      <p:sp>
        <p:nvSpPr>
          <p:cNvPr id="3" name="Pladsholder til indhold 2"/>
          <p:cNvSpPr>
            <a:spLocks noGrp="1"/>
          </p:cNvSpPr>
          <p:nvPr>
            <p:ph idx="1"/>
          </p:nvPr>
        </p:nvSpPr>
        <p:spPr/>
        <p:txBody>
          <a:bodyPr/>
          <a:lstStyle/>
          <a:p>
            <a:endParaRPr lang="da-DK"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6253" y="1484785"/>
            <a:ext cx="8686497" cy="53732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8172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F99A0C-8252-A7B6-17F8-7D87476C9108}"/>
              </a:ext>
            </a:extLst>
          </p:cNvPr>
          <p:cNvSpPr>
            <a:spLocks noGrp="1"/>
          </p:cNvSpPr>
          <p:nvPr>
            <p:ph type="title"/>
          </p:nvPr>
        </p:nvSpPr>
        <p:spPr/>
        <p:txBody>
          <a:bodyPr/>
          <a:lstStyle/>
          <a:p>
            <a:r>
              <a:rPr lang="da-DK" dirty="0"/>
              <a:t>Senklassisk tid - stiltræk</a:t>
            </a:r>
          </a:p>
        </p:txBody>
      </p:sp>
      <p:sp>
        <p:nvSpPr>
          <p:cNvPr id="3" name="Pladsholder til indhold 2">
            <a:extLst>
              <a:ext uri="{FF2B5EF4-FFF2-40B4-BE49-F238E27FC236}">
                <a16:creationId xmlns:a16="http://schemas.microsoft.com/office/drawing/2014/main" id="{CBCEB8A7-F295-95A3-E89B-9367325D6189}"/>
              </a:ext>
            </a:extLst>
          </p:cNvPr>
          <p:cNvSpPr>
            <a:spLocks noGrp="1"/>
          </p:cNvSpPr>
          <p:nvPr>
            <p:ph idx="1"/>
          </p:nvPr>
        </p:nvSpPr>
        <p:spPr>
          <a:xfrm>
            <a:off x="838200" y="1333500"/>
            <a:ext cx="10515600" cy="4843463"/>
          </a:xfrm>
        </p:spPr>
        <p:txBody>
          <a:bodyPr>
            <a:normAutofit fontScale="92500" lnSpcReduction="20000"/>
          </a:bodyPr>
          <a:lstStyle/>
          <a:p>
            <a:pPr eaLnBrk="1" hangingPunct="1">
              <a:lnSpc>
                <a:spcPct val="80000"/>
              </a:lnSpc>
              <a:defRPr/>
            </a:pPr>
            <a:r>
              <a:rPr lang="da-DK" sz="3000" dirty="0"/>
              <a:t>Ansigterne viser patetisk udtryk og/eller individuelle portrætkarakterer i stedet for idealtyper (eks. Alexander-portrættet af </a:t>
            </a:r>
            <a:r>
              <a:rPr lang="da-DK" sz="3000" dirty="0" err="1"/>
              <a:t>Lysippos</a:t>
            </a:r>
            <a:r>
              <a:rPr lang="da-DK" sz="3000" dirty="0"/>
              <a:t>)</a:t>
            </a:r>
          </a:p>
          <a:p>
            <a:pPr eaLnBrk="1" hangingPunct="1">
              <a:lnSpc>
                <a:spcPct val="80000"/>
              </a:lnSpc>
              <a:defRPr/>
            </a:pPr>
            <a:r>
              <a:rPr lang="da-DK" sz="3000" dirty="0"/>
              <a:t>Introduktion af den nøgne kvindefigur. </a:t>
            </a:r>
          </a:p>
          <a:p>
            <a:pPr eaLnBrk="1" hangingPunct="1">
              <a:lnSpc>
                <a:spcPct val="80000"/>
              </a:lnSpc>
              <a:defRPr/>
            </a:pPr>
            <a:r>
              <a:rPr lang="da-DK" sz="3000" dirty="0"/>
              <a:t>Skulpturerne bliver mindre frontale, bruger rummet og kræver, at betragteren skal gå omkring dem for at forstå dem. </a:t>
            </a:r>
          </a:p>
          <a:p>
            <a:pPr eaLnBrk="1" hangingPunct="1">
              <a:lnSpc>
                <a:spcPct val="80000"/>
              </a:lnSpc>
              <a:defRPr/>
            </a:pPr>
            <a:r>
              <a:rPr lang="da-DK" sz="3000" dirty="0"/>
              <a:t>Eksperimenter med figurens stillingsmotiv, hvor vægten kan flyttes til en støtte, f.eks. et træ. </a:t>
            </a:r>
          </a:p>
          <a:p>
            <a:pPr eaLnBrk="1" hangingPunct="1">
              <a:lnSpc>
                <a:spcPct val="80000"/>
              </a:lnSpc>
              <a:defRPr/>
            </a:pPr>
            <a:r>
              <a:rPr lang="da-DK" sz="3000" dirty="0"/>
              <a:t>Idealproportionerne forskydes: figurerne bliver slankere, blødere, mindre kraftfulde, med mindre hoveder og krøllet hår.</a:t>
            </a:r>
          </a:p>
          <a:p>
            <a:pPr eaLnBrk="1" hangingPunct="1">
              <a:lnSpc>
                <a:spcPct val="80000"/>
              </a:lnSpc>
              <a:defRPr/>
            </a:pPr>
            <a:r>
              <a:rPr lang="da-DK" sz="3000" dirty="0"/>
              <a:t>I draperiet ser man nu ofte eksempler på krøllede stoffer og pressefolder i stoffet. </a:t>
            </a:r>
          </a:p>
          <a:p>
            <a:pPr eaLnBrk="1" hangingPunct="1">
              <a:lnSpc>
                <a:spcPct val="80000"/>
              </a:lnSpc>
              <a:defRPr/>
            </a:pPr>
            <a:r>
              <a:rPr lang="da-DK" sz="3000" dirty="0"/>
              <a:t>Figurerne lukker sig om sig selv i et privat rum (</a:t>
            </a:r>
            <a:r>
              <a:rPr lang="da-DK" sz="3000" dirty="0" err="1"/>
              <a:t>Eirene</a:t>
            </a:r>
            <a:r>
              <a:rPr lang="da-DK" sz="3000" dirty="0"/>
              <a:t> og </a:t>
            </a:r>
            <a:r>
              <a:rPr lang="da-DK" sz="3000" dirty="0" err="1"/>
              <a:t>Ploutos</a:t>
            </a:r>
            <a:r>
              <a:rPr lang="da-DK" sz="3000" dirty="0"/>
              <a:t>)</a:t>
            </a:r>
          </a:p>
          <a:p>
            <a:pPr eaLnBrk="1" hangingPunct="1">
              <a:lnSpc>
                <a:spcPct val="80000"/>
              </a:lnSpc>
              <a:defRPr/>
            </a:pPr>
            <a:r>
              <a:rPr lang="da-DK" sz="3000" dirty="0"/>
              <a:t>Allegoriske figurer: man personificerer abstrakte begreber (</a:t>
            </a:r>
            <a:r>
              <a:rPr lang="da-DK" sz="3000" dirty="0" err="1"/>
              <a:t>Eirene</a:t>
            </a:r>
            <a:r>
              <a:rPr lang="da-DK" sz="3000" dirty="0"/>
              <a:t> og </a:t>
            </a:r>
            <a:r>
              <a:rPr lang="da-DK" sz="3000" dirty="0" err="1"/>
              <a:t>Ploutos</a:t>
            </a:r>
            <a:r>
              <a:rPr lang="da-DK" sz="3000" dirty="0"/>
              <a:t> – ”Freden” og ”Rigdommen”)</a:t>
            </a:r>
          </a:p>
          <a:p>
            <a:pPr marL="0" indent="0">
              <a:buNone/>
            </a:pPr>
            <a:endParaRPr lang="da-DK" dirty="0"/>
          </a:p>
        </p:txBody>
      </p:sp>
    </p:spTree>
    <p:extLst>
      <p:ext uri="{BB962C8B-B14F-4D97-AF65-F5344CB8AC3E}">
        <p14:creationId xmlns:p14="http://schemas.microsoft.com/office/powerpoint/2010/main" val="30865745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4" descr="70-a05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96976"/>
            <a:ext cx="4808538" cy="5661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7347" name="Picture 5" descr="004109[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18264" y="1196976"/>
            <a:ext cx="4249737" cy="5661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3873210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5" descr="Sokra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506095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5299" name="Picture 6" descr="sokrates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6076" y="0"/>
            <a:ext cx="397192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339409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descr="3a0dcc1d4176b276631ca0cf804ab364.jpg">
            <a:extLst>
              <a:ext uri="{FF2B5EF4-FFF2-40B4-BE49-F238E27FC236}">
                <a16:creationId xmlns:a16="http://schemas.microsoft.com/office/drawing/2014/main" id="{0672599A-D6E5-5D44-7EFB-242DBA05F7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5760" y="0"/>
            <a:ext cx="3840480" cy="6858000"/>
          </a:xfrm>
          <a:prstGeom prst="rect">
            <a:avLst/>
          </a:prstGeom>
        </p:spPr>
      </p:pic>
    </p:spTree>
    <p:extLst>
      <p:ext uri="{BB962C8B-B14F-4D97-AF65-F5344CB8AC3E}">
        <p14:creationId xmlns:p14="http://schemas.microsoft.com/office/powerpoint/2010/main" val="33282631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4" descr="Lysippos_Apox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3398838"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987" name="Picture 5" descr="Lysippos_Apoxy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0"/>
            <a:ext cx="40386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1545660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apoxyomeno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1800" y="1"/>
            <a:ext cx="2159000" cy="669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3011" name="Picture 3" descr="doryforo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53201" y="0"/>
            <a:ext cx="2613025" cy="680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0709830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5" descr="eiren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338" y="0"/>
            <a:ext cx="3776662"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294" name="Rectangle 6"/>
          <p:cNvSpPr>
            <a:spLocks noGrp="1" noChangeArrowheads="1"/>
          </p:cNvSpPr>
          <p:nvPr>
            <p:ph type="title" idx="4294967295"/>
          </p:nvPr>
        </p:nvSpPr>
        <p:spPr>
          <a:xfrm>
            <a:off x="1524001" y="0"/>
            <a:ext cx="5580063" cy="1143000"/>
          </a:xfrm>
        </p:spPr>
        <p:txBody>
          <a:bodyPr>
            <a:normAutofit/>
          </a:bodyPr>
          <a:lstStyle/>
          <a:p>
            <a:pPr eaLnBrk="1" hangingPunct="1">
              <a:defRPr/>
            </a:pPr>
            <a:r>
              <a:rPr lang="da-DK" sz="2200" dirty="0" err="1"/>
              <a:t>Kephisodot</a:t>
            </a:r>
            <a:r>
              <a:rPr lang="da-DK" sz="2200" dirty="0"/>
              <a:t>: </a:t>
            </a:r>
            <a:r>
              <a:rPr lang="da-DK" sz="2200" dirty="0" err="1"/>
              <a:t>Eirene</a:t>
            </a:r>
            <a:r>
              <a:rPr lang="da-DK" sz="2200" dirty="0"/>
              <a:t> med </a:t>
            </a:r>
            <a:r>
              <a:rPr lang="da-DK" sz="2200" dirty="0" err="1"/>
              <a:t>Ploutos</a:t>
            </a:r>
            <a:r>
              <a:rPr lang="da-DK" sz="2200" dirty="0"/>
              <a:t>, ca. 370 f. Kr.</a:t>
            </a:r>
          </a:p>
        </p:txBody>
      </p:sp>
      <p:pic>
        <p:nvPicPr>
          <p:cNvPr id="2050" name="Picture 2">
            <a:extLst>
              <a:ext uri="{FF2B5EF4-FFF2-40B4-BE49-F238E27FC236}">
                <a16:creationId xmlns:a16="http://schemas.microsoft.com/office/drawing/2014/main" id="{5D10B94E-74BB-EE0F-4925-43783980E9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3875" y="952500"/>
            <a:ext cx="59991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74112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47700" y="2960688"/>
            <a:ext cx="8229600" cy="1714202"/>
          </a:xfrm>
        </p:spPr>
        <p:txBody>
          <a:bodyPr>
            <a:normAutofit fontScale="90000"/>
          </a:bodyPr>
          <a:lstStyle/>
          <a:p>
            <a:r>
              <a:rPr lang="da-DK" sz="2200" dirty="0"/>
              <a:t>”Eros i færd med at spænde sin bue”</a:t>
            </a:r>
            <a:br>
              <a:rPr lang="da-DK" sz="2200" dirty="0"/>
            </a:br>
            <a:r>
              <a:rPr lang="da-DK" sz="2200" dirty="0"/>
              <a:t>Tilskrevet </a:t>
            </a:r>
            <a:r>
              <a:rPr lang="da-DK" sz="2200" dirty="0" err="1"/>
              <a:t>Lysippos</a:t>
            </a:r>
            <a:br>
              <a:rPr lang="da-DK" sz="2200" dirty="0"/>
            </a:br>
            <a:r>
              <a:rPr lang="da-DK" sz="2200" dirty="0"/>
              <a:t>Romersk marmorkopi efter græsk bronzestatue</a:t>
            </a:r>
            <a:br>
              <a:rPr lang="da-DK" sz="2200" dirty="0"/>
            </a:br>
            <a:r>
              <a:rPr lang="da-DK" sz="2200" dirty="0"/>
              <a:t>Højde: 1,23 m.</a:t>
            </a:r>
            <a:br>
              <a:rPr lang="da-DK" sz="2200" dirty="0"/>
            </a:br>
            <a:r>
              <a:rPr lang="da-DK" sz="2200" dirty="0"/>
              <a:t>Ca. 330 f. Kr.</a:t>
            </a:r>
            <a:br>
              <a:rPr lang="da-DK" sz="2200" dirty="0"/>
            </a:br>
            <a:r>
              <a:rPr lang="da-DK" sz="2200" dirty="0"/>
              <a:t>Museo </a:t>
            </a:r>
            <a:r>
              <a:rPr lang="da-DK" sz="2200" dirty="0" err="1"/>
              <a:t>Capitolino</a:t>
            </a:r>
            <a:r>
              <a:rPr lang="da-DK" sz="2200" dirty="0"/>
              <a:t>, Rom</a:t>
            </a:r>
          </a:p>
        </p:txBody>
      </p:sp>
      <p:sp>
        <p:nvSpPr>
          <p:cNvPr id="3" name="Pladsholder til indhold 2"/>
          <p:cNvSpPr>
            <a:spLocks noGrp="1"/>
          </p:cNvSpPr>
          <p:nvPr>
            <p:ph idx="1"/>
          </p:nvPr>
        </p:nvSpPr>
        <p:spPr/>
        <p:txBody>
          <a:bodyPr/>
          <a:lstStyle/>
          <a:p>
            <a:endParaRPr lang="da-DK"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2700" y="681037"/>
            <a:ext cx="4743450" cy="5584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807062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80</TotalTime>
  <Words>2279</Words>
  <Application>Microsoft Macintosh PowerPoint</Application>
  <PresentationFormat>Widescreen</PresentationFormat>
  <Paragraphs>182</Paragraphs>
  <Slides>48</Slides>
  <Notes>15</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48</vt:i4>
      </vt:variant>
    </vt:vector>
  </HeadingPairs>
  <TitlesOfParts>
    <vt:vector size="52" baseType="lpstr">
      <vt:lpstr>Aptos</vt:lpstr>
      <vt:lpstr>Aptos Display</vt:lpstr>
      <vt:lpstr>Arial</vt:lpstr>
      <vt:lpstr>Office-tema</vt:lpstr>
      <vt:lpstr>Den klassiske periode på tværs</vt:lpstr>
      <vt:lpstr>Før jeg går i gang: Hvilke udviklinger kan I se gennem den klassiske periode? </vt:lpstr>
      <vt:lpstr>Tidlig klassisk tid (479-450)  – historisk overblik</vt:lpstr>
      <vt:lpstr>Perserriget</vt:lpstr>
      <vt:lpstr>Tidlig klassisk tid - stiltræk</vt:lpstr>
      <vt:lpstr>Tidlig klassisk skulptur</vt:lpstr>
      <vt:lpstr>PowerPoint-præsentation</vt:lpstr>
      <vt:lpstr>Udviklingen i Korai</vt:lpstr>
      <vt:lpstr>PowerPoint-præsentation</vt:lpstr>
      <vt:lpstr>PowerPoint-præsentation</vt:lpstr>
      <vt:lpstr>Højklassisk tid (450-400)  – historisk overblik</vt:lpstr>
      <vt:lpstr>Højklassisk tid - stiltræk</vt:lpstr>
      <vt:lpstr>Akropolis </vt:lpstr>
      <vt:lpstr>PowerPoint-præsentation</vt:lpstr>
      <vt:lpstr>Athena Nike-templet, 427.24</vt:lpstr>
      <vt:lpstr>PowerPoint-præsentation</vt:lpstr>
      <vt:lpstr>Erechtheion, Akropolis, ca. 420 f.Kr.</vt:lpstr>
      <vt:lpstr>Erechtheion, Akropolis, ca. 420 f.Kr.</vt:lpstr>
      <vt:lpstr>PowerPoint-præsentation</vt:lpstr>
      <vt:lpstr>Den Chryselefantinske Athene-statue</vt:lpstr>
      <vt:lpstr>PowerPoint-præsentation</vt:lpstr>
      <vt:lpstr>PowerPoint-præsentation</vt:lpstr>
      <vt:lpstr>PowerPoint-præsentation</vt:lpstr>
      <vt:lpstr>Athens demokrati</vt:lpstr>
      <vt:lpstr>PowerPoint-præsentation</vt:lpstr>
      <vt:lpstr>Perikles ca. 495-429</vt:lpstr>
      <vt:lpstr>Sokrates 469-399</vt:lpstr>
      <vt:lpstr>Sofokles 496-406</vt:lpstr>
      <vt:lpstr>Platon 427-347</vt:lpstr>
      <vt:lpstr>Euripides ca. 480-406</vt:lpstr>
      <vt:lpstr>Aristofanes ca. 450-385</vt:lpstr>
      <vt:lpstr>Sofisterne</vt:lpstr>
      <vt:lpstr>Herodot ca. 485-425</vt:lpstr>
      <vt:lpstr>Thukydid ca. 460-400</vt:lpstr>
      <vt:lpstr>Billedhuggerne </vt:lpstr>
      <vt:lpstr>Polyklet</vt:lpstr>
      <vt:lpstr>PowerPoint-præsentation</vt:lpstr>
      <vt:lpstr>PowerPoint-præsentation</vt:lpstr>
      <vt:lpstr>Senklassisk tid (400-323)  – historisk overblik</vt:lpstr>
      <vt:lpstr>Alexanders rige</vt:lpstr>
      <vt:lpstr>Senklassisk tid - stiltræk</vt:lpstr>
      <vt:lpstr>PowerPoint-præsentation</vt:lpstr>
      <vt:lpstr>PowerPoint-præsentation</vt:lpstr>
      <vt:lpstr>PowerPoint-præsentation</vt:lpstr>
      <vt:lpstr>PowerPoint-præsentation</vt:lpstr>
      <vt:lpstr>PowerPoint-præsentation</vt:lpstr>
      <vt:lpstr>Kephisodot: Eirene med Ploutos, ca. 370 f. Kr.</vt:lpstr>
      <vt:lpstr>”Eros i færd med at spænde sin bue” Tilskrevet Lysippos Romersk marmorkopi efter græsk bronzestatue Højde: 1,23 m. Ca. 330 f. Kr. Museo Capitolino, Rom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Esben Harboe Odgaard EHO</dc:creator>
  <cp:lastModifiedBy>Esben Harboe Odgaard EHO</cp:lastModifiedBy>
  <cp:revision>3</cp:revision>
  <dcterms:created xsi:type="dcterms:W3CDTF">2025-01-17T10:25:53Z</dcterms:created>
  <dcterms:modified xsi:type="dcterms:W3CDTF">2025-01-17T11:46:30Z</dcterms:modified>
</cp:coreProperties>
</file>