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70" r:id="rId3"/>
    <p:sldId id="272" r:id="rId4"/>
    <p:sldId id="266" r:id="rId5"/>
    <p:sldId id="269" r:id="rId6"/>
    <p:sldId id="27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65915"/>
  </p:normalViewPr>
  <p:slideViewPr>
    <p:cSldViewPr snapToGrid="0">
      <p:cViewPr varScale="1">
        <p:scale>
          <a:sx n="79" d="100"/>
          <a:sy n="79" d="100"/>
        </p:scale>
        <p:origin x="1856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7E6338-D8E4-FC46-9DFC-9D00A61C8D80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0A31A-546E-E040-B3A0-0B862FF438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5637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0A31A-546E-E040-B3A0-0B862FF438F4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7043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 udgangspunkt i elevernes inputs til summe-spørgsmålene, skal du nå frem til cirka nedenstående på tavlen.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Straffens funktion:</a:t>
            </a:r>
          </a:p>
          <a:p>
            <a:pPr marL="342900" lvl="0" indent="-342900">
              <a:lnSpc>
                <a:spcPct val="106000"/>
              </a:lnSpc>
              <a:buFont typeface="Calibri" panose="020F0502020204030204" pitchFamily="34" charset="0"/>
              <a:buChar char="-"/>
            </a:pPr>
            <a:r>
              <a:rPr lang="da-DK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 præventiv = Truslen om straf afholder generelt folk fra at begå kriminalitet</a:t>
            </a:r>
          </a:p>
          <a:p>
            <a:pPr marL="342900" lvl="0" indent="-342900">
              <a:lnSpc>
                <a:spcPct val="106000"/>
              </a:lnSpc>
              <a:buFont typeface="Calibri" panose="020F0502020204030204" pitchFamily="34" charset="0"/>
              <a:buChar char="-"/>
            </a:pPr>
            <a:r>
              <a:rPr lang="da-DK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Individuel præventiv = Straf er ubehageligt og afholder den enkelte fra at gentage kriminalitet</a:t>
            </a:r>
          </a:p>
          <a:p>
            <a:pPr marL="342900" lvl="0" indent="-342900">
              <a:lnSpc>
                <a:spcPct val="106000"/>
              </a:lnSpc>
              <a:buFont typeface="Calibri" panose="020F0502020204030204" pitchFamily="34" charset="0"/>
              <a:buChar char="-"/>
            </a:pPr>
            <a:r>
              <a:rPr lang="da-DK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Inkapaciterende</a:t>
            </a:r>
            <a:r>
              <a:rPr lang="da-DK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Uskadeliggørelse så den kriminelle ikke kan begå ny kriminalitet mens man sidder i fængsel</a:t>
            </a:r>
          </a:p>
          <a:p>
            <a:pPr marL="342900" lvl="0" indent="-342900">
              <a:lnSpc>
                <a:spcPct val="106000"/>
              </a:lnSpc>
              <a:buFont typeface="Calibri" panose="020F0502020204030204" pitchFamily="34" charset="0"/>
              <a:buChar char="-"/>
            </a:pPr>
            <a:r>
              <a:rPr lang="da-DK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Resocialisering = Give den kriminelle redskaber til at kunne begå sig bedre i samfundet</a:t>
            </a: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da-DK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Retsfølelse</a:t>
            </a:r>
            <a:r>
              <a:rPr lang="da-DK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Ofret skal have følelsen af retfærdighed (Immanuel Kant snakkede omkring retfærdighed </a:t>
            </a:r>
            <a:r>
              <a:rPr lang="da-DK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ved straf). </a:t>
            </a:r>
            <a:endParaRPr lang="da-DK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Problematikker ved straf:</a:t>
            </a:r>
          </a:p>
          <a:p>
            <a:pPr marL="342900" lvl="0" indent="-342900">
              <a:lnSpc>
                <a:spcPct val="106000"/>
              </a:lnSpc>
              <a:buFont typeface="Calibri" panose="020F0502020204030204" pitchFamily="34" charset="0"/>
              <a:buChar char="-"/>
            </a:pPr>
            <a:r>
              <a:rPr lang="da-DK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 længere strengere straf jo større tilbagefald</a:t>
            </a:r>
          </a:p>
          <a:p>
            <a:pPr marL="742950" lvl="1" indent="-285750">
              <a:lnSpc>
                <a:spcPct val="106000"/>
              </a:lnSpc>
              <a:buFont typeface="Courier New" panose="02070309020205020404" pitchFamily="49" charset="0"/>
              <a:buChar char="o"/>
            </a:pPr>
            <a:r>
              <a:rPr lang="da-DK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Gælder længde af fængselsdom</a:t>
            </a:r>
          </a:p>
          <a:p>
            <a:pPr marL="742950" lvl="1" indent="-285750">
              <a:lnSpc>
                <a:spcPct val="106000"/>
              </a:lnSpc>
              <a:buFont typeface="Courier New" panose="02070309020205020404" pitchFamily="49" charset="0"/>
              <a:buChar char="o"/>
            </a:pPr>
            <a:r>
              <a:rPr lang="da-DK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Gælder straffens karakter</a:t>
            </a:r>
          </a:p>
          <a:p>
            <a:pPr marL="342900" lvl="0" indent="-342900">
              <a:lnSpc>
                <a:spcPct val="106000"/>
              </a:lnSpc>
              <a:buFont typeface="Calibri" panose="020F0502020204030204" pitchFamily="34" charset="0"/>
              <a:buChar char="-"/>
            </a:pPr>
            <a:r>
              <a:rPr lang="da-DK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Hvis straffen ikke fjerne den kriminelle fra sit kriminelle miljø</a:t>
            </a:r>
          </a:p>
          <a:p>
            <a:pPr marL="742950" lvl="1" indent="-285750">
              <a:lnSpc>
                <a:spcPct val="106000"/>
              </a:lnSpc>
              <a:buFont typeface="Courier New" panose="02070309020205020404" pitchFamily="49" charset="0"/>
              <a:buChar char="o"/>
            </a:pPr>
            <a:r>
              <a:rPr lang="da-DK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Betinget straf</a:t>
            </a:r>
          </a:p>
          <a:p>
            <a:pPr marL="742950" lvl="1" indent="-285750">
              <a:lnSpc>
                <a:spcPct val="106000"/>
              </a:lnSpc>
              <a:buFont typeface="Courier New" panose="02070309020205020404" pitchFamily="49" charset="0"/>
              <a:buChar char="o"/>
            </a:pPr>
            <a:r>
              <a:rPr lang="da-DK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Samfundstjeneste</a:t>
            </a:r>
          </a:p>
          <a:p>
            <a:pPr marL="742950" lvl="1" indent="-285750">
              <a:lnSpc>
                <a:spcPct val="106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da-DK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Bøde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0A31A-546E-E040-B3A0-0B862FF438F4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2283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0A31A-546E-E040-B3A0-0B862FF438F4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531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0A31A-546E-E040-B3A0-0B862FF438F4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6497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2634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59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2539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578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6443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9618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4181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85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6720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6894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6689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da-DK"/>
              <a:t>Rediger teksttypografien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1971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4563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8211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7489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973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9024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49FEA89-AC6B-4BBD-A191-289B1957B028}" type="datetimeFigureOut">
              <a:rPr lang="da-DK" smtClean="0"/>
              <a:t>08.02.2023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500C3-AD89-4658-9959-F5B0076511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20906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43301A34-8A34-4F94-A68A-1B7F7F4F43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779" b="12184"/>
          <a:stretch/>
        </p:blipFill>
        <p:spPr>
          <a:xfrm>
            <a:off x="1" y="-14210"/>
            <a:ext cx="12192000" cy="689511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14F9C3B-4601-439D-A2ED-490EE5F963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4" y="1289173"/>
            <a:ext cx="9029905" cy="2452991"/>
          </a:xfrm>
        </p:spPr>
        <p:txBody>
          <a:bodyPr/>
          <a:lstStyle/>
          <a:p>
            <a:r>
              <a:rPr lang="da-DK" sz="6000" dirty="0"/>
              <a:t>Straf</a:t>
            </a:r>
            <a:br>
              <a:rPr lang="da-DK" dirty="0"/>
            </a:br>
            <a:r>
              <a:rPr lang="da-DK" sz="3200" dirty="0"/>
              <a:t>- Hvorfor straffer vi og hvordan virker straf på kriminalitet?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0B3B456-1303-4BA2-B6E0-FF7F70C07D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3887285"/>
            <a:ext cx="8825658" cy="1382949"/>
          </a:xfrm>
        </p:spPr>
        <p:txBody>
          <a:bodyPr>
            <a:normAutofit/>
          </a:bodyPr>
          <a:lstStyle/>
          <a:p>
            <a:r>
              <a:rPr lang="da-DK" b="1" u="sng" dirty="0"/>
              <a:t>Lektionens mål:</a:t>
            </a:r>
          </a:p>
          <a:p>
            <a:r>
              <a:rPr lang="da-DK" b="1" dirty="0"/>
              <a:t>OPNÅ VIDEN OM HVORFOR VI STRAFFER KRIMINALITET</a:t>
            </a:r>
          </a:p>
          <a:p>
            <a:r>
              <a:rPr lang="da-DK" b="1" dirty="0"/>
              <a:t>TRÆNE AT ANVENDE FOUCAULTS BEGREBER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72072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4A59ED-025D-4FA7-A141-CFB7984BC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575" y="829865"/>
            <a:ext cx="10058400" cy="589788"/>
          </a:xfrm>
        </p:spPr>
        <p:txBody>
          <a:bodyPr>
            <a:noAutofit/>
          </a:bodyPr>
          <a:lstStyle/>
          <a:p>
            <a:r>
              <a:rPr lang="da-DK" sz="4400" dirty="0"/>
              <a:t>Hvorfor straf?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6D61101-BADC-48E5-B895-E2466CEFC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574" y="1968758"/>
            <a:ext cx="9968267" cy="42034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800" dirty="0"/>
              <a:t>Diskuter nedenstående spørgsmål med din sidemakker:</a:t>
            </a:r>
          </a:p>
          <a:p>
            <a:r>
              <a:rPr lang="da-DK" sz="2800" dirty="0"/>
              <a:t>Hvorfor straffer vi kriminelle?</a:t>
            </a:r>
          </a:p>
          <a:p>
            <a:r>
              <a:rPr lang="da-DK" sz="2800" dirty="0"/>
              <a:t>Hvorfor giver vi mildere straf til førstegangskriminelle?</a:t>
            </a:r>
          </a:p>
          <a:p>
            <a:r>
              <a:rPr lang="da-DK" sz="2800" dirty="0"/>
              <a:t>Hvorfor giver vi ikke endnu længere fængselsstraffe til kriminelle?</a:t>
            </a:r>
          </a:p>
          <a:p>
            <a:r>
              <a:rPr lang="da-DK" sz="2800" dirty="0"/>
              <a:t>Hvorfor får kriminelle uddannelse i fængslerne?</a:t>
            </a:r>
          </a:p>
          <a:p>
            <a:r>
              <a:rPr lang="da-DK" sz="2800" dirty="0"/>
              <a:t>Hvorfor gør vi ikke fængslerne til nogle forfærdelige steder at være?</a:t>
            </a:r>
          </a:p>
        </p:txBody>
      </p:sp>
    </p:spTree>
    <p:extLst>
      <p:ext uri="{BB962C8B-B14F-4D97-AF65-F5344CB8AC3E}">
        <p14:creationId xmlns:p14="http://schemas.microsoft.com/office/powerpoint/2010/main" val="3736975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11D65B-D15E-46EB-93F3-4D955A893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Virkning af straf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18495B-F7DC-4BA8-83DA-E7E6A0857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088" y="1651518"/>
            <a:ext cx="5931970" cy="475376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b="1" dirty="0"/>
              <a:t>Forklar figuren til din sidemakker.</a:t>
            </a:r>
          </a:p>
          <a:p>
            <a:pPr marL="0" indent="0">
              <a:buNone/>
            </a:pPr>
            <a:r>
              <a:rPr lang="da-DK" dirty="0"/>
              <a:t>Brug følgende begreber i din forklaring:</a:t>
            </a:r>
          </a:p>
          <a:p>
            <a:pPr>
              <a:buFontTx/>
              <a:buChar char="-"/>
            </a:pPr>
            <a:r>
              <a:rPr lang="da-DK" dirty="0" err="1"/>
              <a:t>Retsfølelse</a:t>
            </a:r>
            <a:endParaRPr lang="da-DK" dirty="0"/>
          </a:p>
          <a:p>
            <a:pPr>
              <a:buFontTx/>
              <a:buChar char="-"/>
            </a:pPr>
            <a:r>
              <a:rPr lang="da-DK" dirty="0"/>
              <a:t>General præventiv</a:t>
            </a:r>
          </a:p>
          <a:p>
            <a:pPr>
              <a:buFontTx/>
              <a:buChar char="-"/>
            </a:pPr>
            <a:r>
              <a:rPr lang="da-DK" dirty="0"/>
              <a:t>Individuel præventiv</a:t>
            </a:r>
          </a:p>
          <a:p>
            <a:pPr>
              <a:buFontTx/>
              <a:buChar char="-"/>
            </a:pPr>
            <a:r>
              <a:rPr lang="da-DK" dirty="0"/>
              <a:t>Resocialisering</a:t>
            </a:r>
          </a:p>
          <a:p>
            <a:pPr>
              <a:buFontTx/>
              <a:buChar char="-"/>
            </a:pPr>
            <a:endParaRPr lang="da-DK" dirty="0"/>
          </a:p>
          <a:p>
            <a:pPr marL="0" indent="0">
              <a:buNone/>
            </a:pPr>
            <a:r>
              <a:rPr lang="da-DK" b="1" dirty="0"/>
              <a:t>Ekstraopgave: Forklar din sidemakker følgende dilemma:</a:t>
            </a:r>
          </a:p>
          <a:p>
            <a:r>
              <a:rPr lang="da-DK" dirty="0"/>
              <a:t>På den ene side virker strafforøgelser </a:t>
            </a:r>
            <a:r>
              <a:rPr lang="da-DK" dirty="0" err="1"/>
              <a:t>inkapaciterende</a:t>
            </a:r>
            <a:r>
              <a:rPr lang="da-DK" dirty="0"/>
              <a:t>, på den anden side øger strafforøgelser tilbagefaldet.</a:t>
            </a:r>
          </a:p>
          <a:p>
            <a:r>
              <a:rPr lang="da-DK" dirty="0"/>
              <a:t>Virker fængselsstraffe begrænsende på kriminalitet?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6F9825B-D55B-43B2-B948-7C5B25CF9B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72" t="22585" r="24235" b="15646"/>
          <a:stretch/>
        </p:blipFill>
        <p:spPr>
          <a:xfrm>
            <a:off x="6582467" y="2049191"/>
            <a:ext cx="5444693" cy="3717128"/>
          </a:xfrm>
          <a:prstGeom prst="rect">
            <a:avLst/>
          </a:prstGeom>
        </p:spPr>
      </p:pic>
      <p:pic>
        <p:nvPicPr>
          <p:cNvPr id="6" name="Billede 5" descr="Et billede, der indeholder tekst&#10;&#10;Automatisk genereret beskrivelse">
            <a:extLst>
              <a:ext uri="{FF2B5EF4-FFF2-40B4-BE49-F238E27FC236}">
                <a16:creationId xmlns:a16="http://schemas.microsoft.com/office/drawing/2014/main" id="{56764FA8-5883-3386-7ABD-0BD5074428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40" y="1296803"/>
            <a:ext cx="11848397" cy="559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22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1478" y="484632"/>
            <a:ext cx="11763214" cy="1609344"/>
          </a:xfrm>
        </p:spPr>
        <p:txBody>
          <a:bodyPr/>
          <a:lstStyle/>
          <a:p>
            <a:pPr algn="ctr"/>
            <a:r>
              <a:rPr lang="da-DK" dirty="0"/>
              <a:t>Fængslet som statens sanktionsmulighed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22729" y="2052918"/>
            <a:ext cx="8946541" cy="41954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a-DK" sz="2900" dirty="0"/>
              <a:t>Panoptikon – Det ultimative fængsel</a:t>
            </a:r>
          </a:p>
        </p:txBody>
      </p:sp>
      <p:pic>
        <p:nvPicPr>
          <p:cNvPr id="1026" name="Picture 2" descr="Billedresultat for panoptik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789" y="2696731"/>
            <a:ext cx="7103334" cy="355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150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BDC87E-93B6-41D0-8851-9D016657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748" y="248031"/>
            <a:ext cx="6793525" cy="875538"/>
          </a:xfrm>
        </p:spPr>
        <p:txBody>
          <a:bodyPr/>
          <a:lstStyle/>
          <a:p>
            <a:r>
              <a:rPr lang="da-DK" dirty="0"/>
              <a:t>Gruppearbejde – Panoptikon og Foucault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27CC9B-9AB0-4171-86B2-AE8468A94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748" y="1819366"/>
            <a:ext cx="7443558" cy="200608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sz="2500" dirty="0"/>
              <a:t>Michel Foucault</a:t>
            </a:r>
          </a:p>
          <a:p>
            <a:r>
              <a:rPr lang="da-DK" sz="2500" dirty="0"/>
              <a:t>Hvis du konstant har følelsen af at blive overvåget vil du ændre adfærd.</a:t>
            </a:r>
          </a:p>
          <a:p>
            <a:r>
              <a:rPr lang="da-DK" sz="2500" dirty="0"/>
              <a:t>Se ”Handout – Lektion 4 – Panoptikon og Foucault”.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C428B40-CF49-46BB-A0BC-830148974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3306" y="0"/>
            <a:ext cx="4478694" cy="2239347"/>
          </a:xfrm>
          <a:prstGeom prst="rect">
            <a:avLst/>
          </a:prstGeom>
        </p:spPr>
      </p:pic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8FC38799-9B09-4E1E-A825-7C38BAFA89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719927"/>
              </p:ext>
            </p:extLst>
          </p:nvPr>
        </p:nvGraphicFramePr>
        <p:xfrm>
          <a:off x="7713306" y="2239347"/>
          <a:ext cx="4478696" cy="46163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9674">
                  <a:extLst>
                    <a:ext uri="{9D8B030D-6E8A-4147-A177-3AD203B41FA5}">
                      <a16:colId xmlns:a16="http://schemas.microsoft.com/office/drawing/2014/main" val="1074073442"/>
                    </a:ext>
                  </a:extLst>
                </a:gridCol>
                <a:gridCol w="1119674">
                  <a:extLst>
                    <a:ext uri="{9D8B030D-6E8A-4147-A177-3AD203B41FA5}">
                      <a16:colId xmlns:a16="http://schemas.microsoft.com/office/drawing/2014/main" val="3261329114"/>
                    </a:ext>
                  </a:extLst>
                </a:gridCol>
                <a:gridCol w="1119674">
                  <a:extLst>
                    <a:ext uri="{9D8B030D-6E8A-4147-A177-3AD203B41FA5}">
                      <a16:colId xmlns:a16="http://schemas.microsoft.com/office/drawing/2014/main" val="507903895"/>
                    </a:ext>
                  </a:extLst>
                </a:gridCol>
                <a:gridCol w="1119674">
                  <a:extLst>
                    <a:ext uri="{9D8B030D-6E8A-4147-A177-3AD203B41FA5}">
                      <a16:colId xmlns:a16="http://schemas.microsoft.com/office/drawing/2014/main" val="2334708111"/>
                    </a:ext>
                  </a:extLst>
                </a:gridCol>
              </a:tblGrid>
              <a:tr h="512193">
                <a:tc>
                  <a:txBody>
                    <a:bodyPr/>
                    <a:lstStyle/>
                    <a:p>
                      <a:pPr algn="l" fontAlgn="ctr"/>
                      <a:r>
                        <a:rPr lang="da-DK" sz="1600" u="none" strike="noStrike">
                          <a:effectLst/>
                        </a:rPr>
                        <a:t>Gruppe 1</a:t>
                      </a:r>
                      <a:endParaRPr lang="da-D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da-DK" sz="1200" b="0" dirty="0"/>
                        <a:t>Amelie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b="0" dirty="0"/>
                        <a:t>Sophia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b="0" dirty="0"/>
                        <a:t>Jonas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514351"/>
                  </a:ext>
                </a:extLst>
              </a:tr>
              <a:tr h="512193">
                <a:tc>
                  <a:txBody>
                    <a:bodyPr/>
                    <a:lstStyle/>
                    <a:p>
                      <a:pPr algn="l" fontAlgn="ctr"/>
                      <a:r>
                        <a:rPr lang="da-DK" sz="1600" u="none" strike="noStrike">
                          <a:effectLst/>
                        </a:rPr>
                        <a:t>Gruppe 2</a:t>
                      </a:r>
                      <a:endParaRPr lang="da-D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Klara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Matilde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Gustav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702274"/>
                  </a:ext>
                </a:extLst>
              </a:tr>
              <a:tr h="512193">
                <a:tc>
                  <a:txBody>
                    <a:bodyPr/>
                    <a:lstStyle/>
                    <a:p>
                      <a:pPr algn="l" fontAlgn="ctr"/>
                      <a:r>
                        <a:rPr lang="da-DK" sz="1600" u="none" strike="noStrike">
                          <a:effectLst/>
                        </a:rPr>
                        <a:t>Gruppe 3</a:t>
                      </a:r>
                      <a:endParaRPr lang="da-D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Nikolaj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Nanna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Karla 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803004"/>
                  </a:ext>
                </a:extLst>
              </a:tr>
              <a:tr h="512193">
                <a:tc>
                  <a:txBody>
                    <a:bodyPr/>
                    <a:lstStyle/>
                    <a:p>
                      <a:pPr algn="l" fontAlgn="ctr"/>
                      <a:r>
                        <a:rPr lang="da-DK" sz="1600" u="none" strike="noStrike">
                          <a:effectLst/>
                        </a:rPr>
                        <a:t>Gruppe 4</a:t>
                      </a:r>
                      <a:endParaRPr lang="da-D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Sille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Magnus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Klara 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054887"/>
                  </a:ext>
                </a:extLst>
              </a:tr>
              <a:tr h="515485">
                <a:tc>
                  <a:txBody>
                    <a:bodyPr/>
                    <a:lstStyle/>
                    <a:p>
                      <a:pPr algn="l" fontAlgn="ctr"/>
                      <a:r>
                        <a:rPr lang="da-DK" sz="1600" u="none" strike="noStrike">
                          <a:effectLst/>
                        </a:rPr>
                        <a:t>Gruppe 5</a:t>
                      </a:r>
                      <a:endParaRPr lang="da-D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dirty="0"/>
                        <a:t>Emilie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Sofie Helena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Liva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644969"/>
                  </a:ext>
                </a:extLst>
              </a:tr>
              <a:tr h="512193">
                <a:tc>
                  <a:txBody>
                    <a:bodyPr/>
                    <a:lstStyle/>
                    <a:p>
                      <a:pPr algn="l" fontAlgn="ctr"/>
                      <a:r>
                        <a:rPr lang="da-DK" sz="1600" u="none" strike="noStrike">
                          <a:effectLst/>
                        </a:rPr>
                        <a:t>Gruppe 6</a:t>
                      </a:r>
                      <a:endParaRPr lang="da-D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dirty="0"/>
                        <a:t>Karla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Frederik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Sarah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141597"/>
                  </a:ext>
                </a:extLst>
              </a:tr>
              <a:tr h="512193">
                <a:tc>
                  <a:txBody>
                    <a:bodyPr/>
                    <a:lstStyle/>
                    <a:p>
                      <a:pPr algn="l" fontAlgn="ctr"/>
                      <a:r>
                        <a:rPr lang="da-DK" sz="1600" u="none" strike="noStrike">
                          <a:effectLst/>
                        </a:rPr>
                        <a:t>Gruppe 7</a:t>
                      </a:r>
                      <a:endParaRPr lang="da-D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Annesofie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Noah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Nina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221597"/>
                  </a:ext>
                </a:extLst>
              </a:tr>
              <a:tr h="512193">
                <a:tc>
                  <a:txBody>
                    <a:bodyPr/>
                    <a:lstStyle/>
                    <a:p>
                      <a:pPr algn="l" fontAlgn="ctr"/>
                      <a:r>
                        <a:rPr lang="da-DK" sz="1600" u="none" strike="noStrike">
                          <a:effectLst/>
                        </a:rPr>
                        <a:t>Gruppe 8</a:t>
                      </a:r>
                      <a:endParaRPr lang="da-D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Clara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Sif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Sofie Cecilie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226692"/>
                  </a:ext>
                </a:extLst>
              </a:tr>
              <a:tr h="515485">
                <a:tc>
                  <a:txBody>
                    <a:bodyPr/>
                    <a:lstStyle/>
                    <a:p>
                      <a:pPr algn="l" fontAlgn="ctr"/>
                      <a:r>
                        <a:rPr lang="da-DK" sz="1600" u="none" strike="noStrike">
                          <a:effectLst/>
                        </a:rPr>
                        <a:t>Gruppe 9</a:t>
                      </a:r>
                      <a:endParaRPr lang="da-D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Hans Christian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Johanna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Olivia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053017"/>
                  </a:ext>
                </a:extLst>
              </a:tr>
            </a:tbl>
          </a:graphicData>
        </a:graphic>
      </p:graphicFrame>
      <p:pic>
        <p:nvPicPr>
          <p:cNvPr id="1026" name="Picture 2" descr="Michel Foucault's Unfinished Book Published in France - The New York Times">
            <a:extLst>
              <a:ext uri="{FF2B5EF4-FFF2-40B4-BE49-F238E27FC236}">
                <a16:creationId xmlns:a16="http://schemas.microsoft.com/office/drawing/2014/main" id="{381EFF82-6412-756B-2C49-1B4DA677B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943" y="3426667"/>
            <a:ext cx="2392363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99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BDC87E-93B6-41D0-8851-9D016657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748" y="248031"/>
            <a:ext cx="6793525" cy="875538"/>
          </a:xfrm>
        </p:spPr>
        <p:txBody>
          <a:bodyPr/>
          <a:lstStyle/>
          <a:p>
            <a:r>
              <a:rPr lang="da-DK" dirty="0"/>
              <a:t>Gruppearbejde – Panoptikon og Foucault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27CC9B-9AB0-4171-86B2-AE8468A94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748" y="2659222"/>
            <a:ext cx="7443558" cy="3398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200" b="1" dirty="0"/>
              <a:t>Michel Foucault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da-DK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 vi i virkeligheden fire?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da-DK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Hvad ville Foucault sige til dette?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da-DK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Hvad menes med disciplinering?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da-DK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Hvor møder I disciplinering i jeres hverdag?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C428B40-CF49-46BB-A0BC-830148974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3306" y="0"/>
            <a:ext cx="4478694" cy="2239347"/>
          </a:xfrm>
          <a:prstGeom prst="rect">
            <a:avLst/>
          </a:prstGeom>
        </p:spPr>
      </p:pic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8FC38799-9B09-4E1E-A825-7C38BAFA896A}"/>
              </a:ext>
            </a:extLst>
          </p:cNvPr>
          <p:cNvGraphicFramePr>
            <a:graphicFrameLocks noGrp="1"/>
          </p:cNvGraphicFramePr>
          <p:nvPr/>
        </p:nvGraphicFramePr>
        <p:xfrm>
          <a:off x="7713306" y="2659224"/>
          <a:ext cx="4391900" cy="4094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7975">
                  <a:extLst>
                    <a:ext uri="{9D8B030D-6E8A-4147-A177-3AD203B41FA5}">
                      <a16:colId xmlns:a16="http://schemas.microsoft.com/office/drawing/2014/main" val="1074073442"/>
                    </a:ext>
                  </a:extLst>
                </a:gridCol>
                <a:gridCol w="1097975">
                  <a:extLst>
                    <a:ext uri="{9D8B030D-6E8A-4147-A177-3AD203B41FA5}">
                      <a16:colId xmlns:a16="http://schemas.microsoft.com/office/drawing/2014/main" val="3261329114"/>
                    </a:ext>
                  </a:extLst>
                </a:gridCol>
                <a:gridCol w="1097975">
                  <a:extLst>
                    <a:ext uri="{9D8B030D-6E8A-4147-A177-3AD203B41FA5}">
                      <a16:colId xmlns:a16="http://schemas.microsoft.com/office/drawing/2014/main" val="507903895"/>
                    </a:ext>
                  </a:extLst>
                </a:gridCol>
                <a:gridCol w="1097975">
                  <a:extLst>
                    <a:ext uri="{9D8B030D-6E8A-4147-A177-3AD203B41FA5}">
                      <a16:colId xmlns:a16="http://schemas.microsoft.com/office/drawing/2014/main" val="2334708111"/>
                    </a:ext>
                  </a:extLst>
                </a:gridCol>
              </a:tblGrid>
              <a:tr h="454280">
                <a:tc>
                  <a:txBody>
                    <a:bodyPr/>
                    <a:lstStyle/>
                    <a:p>
                      <a:pPr algn="l" fontAlgn="ctr"/>
                      <a:r>
                        <a:rPr lang="da-DK" sz="1600" u="none" strike="noStrike">
                          <a:effectLst/>
                        </a:rPr>
                        <a:t>Gruppe 1</a:t>
                      </a:r>
                      <a:endParaRPr lang="da-D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da-DK" sz="1200" b="0" dirty="0"/>
                        <a:t>Amelie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b="0" dirty="0"/>
                        <a:t>Sophia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b="0" dirty="0"/>
                        <a:t>Jonas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514351"/>
                  </a:ext>
                </a:extLst>
              </a:tr>
              <a:tr h="454280">
                <a:tc>
                  <a:txBody>
                    <a:bodyPr/>
                    <a:lstStyle/>
                    <a:p>
                      <a:pPr algn="l" fontAlgn="ctr"/>
                      <a:r>
                        <a:rPr lang="da-DK" sz="1600" u="none" strike="noStrike">
                          <a:effectLst/>
                        </a:rPr>
                        <a:t>Gruppe 2</a:t>
                      </a:r>
                      <a:endParaRPr lang="da-D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Klara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Matilde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Gustav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702274"/>
                  </a:ext>
                </a:extLst>
              </a:tr>
              <a:tr h="454280">
                <a:tc>
                  <a:txBody>
                    <a:bodyPr/>
                    <a:lstStyle/>
                    <a:p>
                      <a:pPr algn="l" fontAlgn="ctr"/>
                      <a:r>
                        <a:rPr lang="da-DK" sz="1600" u="none" strike="noStrike">
                          <a:effectLst/>
                        </a:rPr>
                        <a:t>Gruppe 3</a:t>
                      </a:r>
                      <a:endParaRPr lang="da-D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Nikolaj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Nanna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Karla 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803004"/>
                  </a:ext>
                </a:extLst>
              </a:tr>
              <a:tr h="454280">
                <a:tc>
                  <a:txBody>
                    <a:bodyPr/>
                    <a:lstStyle/>
                    <a:p>
                      <a:pPr algn="l" fontAlgn="ctr"/>
                      <a:r>
                        <a:rPr lang="da-DK" sz="1600" u="none" strike="noStrike">
                          <a:effectLst/>
                        </a:rPr>
                        <a:t>Gruppe 4</a:t>
                      </a:r>
                      <a:endParaRPr lang="da-D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Sille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Magnus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Klara 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054887"/>
                  </a:ext>
                </a:extLst>
              </a:tr>
              <a:tr h="454280">
                <a:tc>
                  <a:txBody>
                    <a:bodyPr/>
                    <a:lstStyle/>
                    <a:p>
                      <a:pPr algn="l" fontAlgn="ctr"/>
                      <a:r>
                        <a:rPr lang="da-DK" sz="1600" u="none" strike="noStrike">
                          <a:effectLst/>
                        </a:rPr>
                        <a:t>Gruppe 5</a:t>
                      </a:r>
                      <a:endParaRPr lang="da-D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dirty="0"/>
                        <a:t>Emilie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Sofie Helena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Liva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644969"/>
                  </a:ext>
                </a:extLst>
              </a:tr>
              <a:tr h="454280">
                <a:tc>
                  <a:txBody>
                    <a:bodyPr/>
                    <a:lstStyle/>
                    <a:p>
                      <a:pPr algn="l" fontAlgn="ctr"/>
                      <a:r>
                        <a:rPr lang="da-DK" sz="1600" u="none" strike="noStrike">
                          <a:effectLst/>
                        </a:rPr>
                        <a:t>Gruppe 6</a:t>
                      </a:r>
                      <a:endParaRPr lang="da-D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dirty="0"/>
                        <a:t>Karla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Frederik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Sarah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141597"/>
                  </a:ext>
                </a:extLst>
              </a:tr>
              <a:tr h="454280">
                <a:tc>
                  <a:txBody>
                    <a:bodyPr/>
                    <a:lstStyle/>
                    <a:p>
                      <a:pPr algn="l" fontAlgn="ctr"/>
                      <a:r>
                        <a:rPr lang="da-DK" sz="1600" u="none" strike="noStrike">
                          <a:effectLst/>
                        </a:rPr>
                        <a:t>Gruppe 7</a:t>
                      </a:r>
                      <a:endParaRPr lang="da-D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Annesofie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Noah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Nina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221597"/>
                  </a:ext>
                </a:extLst>
              </a:tr>
              <a:tr h="454280">
                <a:tc>
                  <a:txBody>
                    <a:bodyPr/>
                    <a:lstStyle/>
                    <a:p>
                      <a:pPr algn="l" fontAlgn="ctr"/>
                      <a:r>
                        <a:rPr lang="da-DK" sz="1600" u="none" strike="noStrike">
                          <a:effectLst/>
                        </a:rPr>
                        <a:t>Gruppe 8</a:t>
                      </a:r>
                      <a:endParaRPr lang="da-D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Clara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Sif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Sofie Cecilie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226692"/>
                  </a:ext>
                </a:extLst>
              </a:tr>
              <a:tr h="454280">
                <a:tc>
                  <a:txBody>
                    <a:bodyPr/>
                    <a:lstStyle/>
                    <a:p>
                      <a:pPr algn="l" fontAlgn="ctr"/>
                      <a:r>
                        <a:rPr lang="da-DK" sz="1600" u="none" strike="noStrike">
                          <a:effectLst/>
                        </a:rPr>
                        <a:t>Gruppe 9</a:t>
                      </a:r>
                      <a:endParaRPr lang="da-D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Hans Christian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Johanna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/>
                        <a:t>Olivia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053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922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584</TotalTime>
  <Words>441</Words>
  <Application>Microsoft Macintosh PowerPoint</Application>
  <PresentationFormat>Widescreen</PresentationFormat>
  <Paragraphs>125</Paragraphs>
  <Slides>6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Courier New</vt:lpstr>
      <vt:lpstr>Wingdings 3</vt:lpstr>
      <vt:lpstr>Ion</vt:lpstr>
      <vt:lpstr>Straf - Hvorfor straffer vi og hvordan virker straf på kriminalitet?</vt:lpstr>
      <vt:lpstr>Hvorfor straf?</vt:lpstr>
      <vt:lpstr>Virkning af straf</vt:lpstr>
      <vt:lpstr>Fængslet som statens sanktionsmulighed</vt:lpstr>
      <vt:lpstr>Gruppearbejde – Panoptikon og Foucault</vt:lpstr>
      <vt:lpstr>Gruppearbejde – Panoptikon og Foucault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Kriminalitetsteori - Hvorfor begår folk kriminalitet</dc:title>
  <dc:creator>Lærer PC</dc:creator>
  <cp:lastModifiedBy>Mads Malthe Rifbjerg Søvndal</cp:lastModifiedBy>
  <cp:revision>69</cp:revision>
  <dcterms:created xsi:type="dcterms:W3CDTF">2022-09-14T09:04:04Z</dcterms:created>
  <dcterms:modified xsi:type="dcterms:W3CDTF">2023-02-08T07:56:46Z</dcterms:modified>
</cp:coreProperties>
</file>