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71" r:id="rId3"/>
    <p:sldId id="262" r:id="rId4"/>
    <p:sldId id="264" r:id="rId5"/>
    <p:sldId id="263" r:id="rId6"/>
    <p:sldId id="267" r:id="rId7"/>
    <p:sldId id="272" r:id="rId8"/>
    <p:sldId id="266" r:id="rId9"/>
    <p:sldId id="270" r:id="rId10"/>
    <p:sldId id="268"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E7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emlayout 2 - Marker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83099"/>
  </p:normalViewPr>
  <p:slideViewPr>
    <p:cSldViewPr snapToGrid="0">
      <p:cViewPr varScale="1">
        <p:scale>
          <a:sx n="101" d="100"/>
          <a:sy n="101" d="100"/>
        </p:scale>
        <p:origin x="1000" y="200"/>
      </p:cViewPr>
      <p:guideLst/>
    </p:cSldViewPr>
  </p:slideViewPr>
  <p:notesTextViewPr>
    <p:cViewPr>
      <p:scale>
        <a:sx n="85" d="100"/>
        <a:sy n="8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6FCC36-AB2D-1B43-A1E7-A24D5AF77F84}" type="datetimeFigureOut">
              <a:rPr lang="da-DK" smtClean="0"/>
              <a:t>08.02.2023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0382F9-3A92-AF4F-9321-F0DA7ECB764E}" type="slidenum">
              <a:rPr lang="da-DK" smtClean="0"/>
              <a:t>‹nr.›</a:t>
            </a:fld>
            <a:endParaRPr lang="da-DK"/>
          </a:p>
        </p:txBody>
      </p:sp>
    </p:spTree>
    <p:extLst>
      <p:ext uri="{BB962C8B-B14F-4D97-AF65-F5344CB8AC3E}">
        <p14:creationId xmlns:p14="http://schemas.microsoft.com/office/powerpoint/2010/main" val="3990438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AB0382F9-3A92-AF4F-9321-F0DA7ECB764E}" type="slidenum">
              <a:rPr lang="da-DK" smtClean="0"/>
              <a:t>2</a:t>
            </a:fld>
            <a:endParaRPr lang="da-DK"/>
          </a:p>
        </p:txBody>
      </p:sp>
    </p:spTree>
    <p:extLst>
      <p:ext uri="{BB962C8B-B14F-4D97-AF65-F5344CB8AC3E}">
        <p14:creationId xmlns:p14="http://schemas.microsoft.com/office/powerpoint/2010/main" val="2066821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1050" dirty="0"/>
          </a:p>
        </p:txBody>
      </p:sp>
      <p:sp>
        <p:nvSpPr>
          <p:cNvPr id="4" name="Pladsholder til slidenummer 3"/>
          <p:cNvSpPr>
            <a:spLocks noGrp="1"/>
          </p:cNvSpPr>
          <p:nvPr>
            <p:ph type="sldNum" sz="quarter" idx="5"/>
          </p:nvPr>
        </p:nvSpPr>
        <p:spPr/>
        <p:txBody>
          <a:bodyPr/>
          <a:lstStyle/>
          <a:p>
            <a:fld id="{AB0382F9-3A92-AF4F-9321-F0DA7ECB764E}" type="slidenum">
              <a:rPr lang="da-DK" smtClean="0"/>
              <a:t>4</a:t>
            </a:fld>
            <a:endParaRPr lang="da-DK"/>
          </a:p>
        </p:txBody>
      </p:sp>
    </p:spTree>
    <p:extLst>
      <p:ext uri="{BB962C8B-B14F-4D97-AF65-F5344CB8AC3E}">
        <p14:creationId xmlns:p14="http://schemas.microsoft.com/office/powerpoint/2010/main" val="4079340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B0382F9-3A92-AF4F-9321-F0DA7ECB764E}" type="slidenum">
              <a:rPr lang="da-DK" smtClean="0"/>
              <a:t>6</a:t>
            </a:fld>
            <a:endParaRPr lang="da-DK"/>
          </a:p>
        </p:txBody>
      </p:sp>
    </p:spTree>
    <p:extLst>
      <p:ext uri="{BB962C8B-B14F-4D97-AF65-F5344CB8AC3E}">
        <p14:creationId xmlns:p14="http://schemas.microsoft.com/office/powerpoint/2010/main" val="4129535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B0382F9-3A92-AF4F-9321-F0DA7ECB764E}" type="slidenum">
              <a:rPr lang="da-DK" smtClean="0"/>
              <a:t>7</a:t>
            </a:fld>
            <a:endParaRPr lang="da-DK"/>
          </a:p>
        </p:txBody>
      </p:sp>
    </p:spTree>
    <p:extLst>
      <p:ext uri="{BB962C8B-B14F-4D97-AF65-F5344CB8AC3E}">
        <p14:creationId xmlns:p14="http://schemas.microsoft.com/office/powerpoint/2010/main" val="3238682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B0382F9-3A92-AF4F-9321-F0DA7ECB764E}" type="slidenum">
              <a:rPr lang="da-DK" smtClean="0"/>
              <a:t>8</a:t>
            </a:fld>
            <a:endParaRPr lang="da-DK"/>
          </a:p>
        </p:txBody>
      </p:sp>
    </p:spTree>
    <p:extLst>
      <p:ext uri="{BB962C8B-B14F-4D97-AF65-F5344CB8AC3E}">
        <p14:creationId xmlns:p14="http://schemas.microsoft.com/office/powerpoint/2010/main" val="33992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B0382F9-3A92-AF4F-9321-F0DA7ECB764E}" type="slidenum">
              <a:rPr lang="da-DK" smtClean="0"/>
              <a:t>10</a:t>
            </a:fld>
            <a:endParaRPr lang="da-DK"/>
          </a:p>
        </p:txBody>
      </p:sp>
    </p:spTree>
    <p:extLst>
      <p:ext uri="{BB962C8B-B14F-4D97-AF65-F5344CB8AC3E}">
        <p14:creationId xmlns:p14="http://schemas.microsoft.com/office/powerpoint/2010/main" val="984954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a-DK"/>
              <a:t>Klik for at redigere titeltypografien i masteren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4062634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409590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3862539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249FEA89-AC6B-4BBD-A191-289B1957B028}" type="datetimeFigureOut">
              <a:rPr lang="da-DK" smtClean="0"/>
              <a:t>08.02.2023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375578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249FEA89-AC6B-4BBD-A191-289B1957B028}" type="datetimeFigureOut">
              <a:rPr lang="da-DK" smtClean="0"/>
              <a:t>08.02.2023</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2496443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7" name="Date Placeholder 2"/>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3"/>
          <p:cNvSpPr>
            <a:spLocks noGrp="1"/>
          </p:cNvSpPr>
          <p:nvPr>
            <p:ph type="ftr" sz="quarter" idx="11"/>
          </p:nvPr>
        </p:nvSpPr>
        <p:spPr/>
        <p:txBody>
          <a:bodyPr/>
          <a:lstStyle/>
          <a:p>
            <a:endParaRPr lang="da-DK"/>
          </a:p>
        </p:txBody>
      </p:sp>
      <p:sp>
        <p:nvSpPr>
          <p:cNvPr id="6" name="Slide Number Placeholder 4"/>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2869618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2"/>
          <p:cNvSpPr>
            <a:spLocks noGrp="1"/>
          </p:cNvSpPr>
          <p:nvPr>
            <p:ph type="ftr" sz="quarter" idx="11"/>
          </p:nvPr>
        </p:nvSpPr>
        <p:spPr/>
        <p:txBody>
          <a:bodyPr/>
          <a:lstStyle/>
          <a:p>
            <a:endParaRPr lang="da-DK"/>
          </a:p>
        </p:txBody>
      </p:sp>
      <p:sp>
        <p:nvSpPr>
          <p:cNvPr id="6" name="Slide Number Placeholder 3"/>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1214181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da-DK"/>
              <a:t>Klik for at redigere titeltypografien i masteren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7" name="Date Placeholder 4"/>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5"/>
          <p:cNvSpPr>
            <a:spLocks noGrp="1"/>
          </p:cNvSpPr>
          <p:nvPr>
            <p:ph type="ftr" sz="quarter" idx="11"/>
          </p:nvPr>
        </p:nvSpPr>
        <p:spPr/>
        <p:txBody>
          <a:bodyPr/>
          <a:lstStyle/>
          <a:p>
            <a:endParaRPr lang="da-DK"/>
          </a:p>
        </p:txBody>
      </p:sp>
      <p:sp>
        <p:nvSpPr>
          <p:cNvPr id="6" name="Slide Number Placeholder 6"/>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30085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5" name="Date Placeholder 4"/>
          <p:cNvSpPr>
            <a:spLocks noGrp="1"/>
          </p:cNvSpPr>
          <p:nvPr>
            <p:ph type="dt" sz="half" idx="10"/>
          </p:nvPr>
        </p:nvSpPr>
        <p:spPr/>
        <p:txBody>
          <a:bodyPr/>
          <a:lstStyle/>
          <a:p>
            <a:fld id="{249FEA89-AC6B-4BBD-A191-289B1957B028}" type="datetimeFigureOut">
              <a:rPr lang="da-DK" smtClean="0"/>
              <a:t>08.02.2023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1446720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5" name="Date Placeholder 4"/>
          <p:cNvSpPr>
            <a:spLocks noGrp="1"/>
          </p:cNvSpPr>
          <p:nvPr>
            <p:ph type="dt" sz="half" idx="10"/>
          </p:nvPr>
        </p:nvSpPr>
        <p:spPr/>
        <p:txBody>
          <a:bodyPr/>
          <a:lstStyle/>
          <a:p>
            <a:fld id="{249FEA89-AC6B-4BBD-A191-289B1957B028}" type="datetimeFigureOut">
              <a:rPr lang="da-DK" smtClean="0"/>
              <a:t>08.02.2023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1576894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a-DK"/>
              <a:t>Klik for at redigere titeltypografien i masteren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4"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25766897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da-DK"/>
              <a:t>Klik for at redigere titeltypografien i masteren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da-DK"/>
              <a:t>Rediger teksttypografien i masteren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4"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371971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1954563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titeltypografien i masteren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5082117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titeltypografien i masteren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29174896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nchorCtr="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3099733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49FEA89-AC6B-4BBD-A191-289B1957B028}" type="datetimeFigureOut">
              <a:rPr lang="da-DK" smtClean="0"/>
              <a:t>08.02.2023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6C500C3-AD89-4658-9959-F5B0076511E1}" type="slidenum">
              <a:rPr lang="da-DK" smtClean="0"/>
              <a:t>‹nr.›</a:t>
            </a:fld>
            <a:endParaRPr lang="da-DK"/>
          </a:p>
        </p:txBody>
      </p:sp>
    </p:spTree>
    <p:extLst>
      <p:ext uri="{BB962C8B-B14F-4D97-AF65-F5344CB8AC3E}">
        <p14:creationId xmlns:p14="http://schemas.microsoft.com/office/powerpoint/2010/main" val="2879024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49FEA89-AC6B-4BBD-A191-289B1957B028}" type="datetimeFigureOut">
              <a:rPr lang="da-DK" smtClean="0"/>
              <a:t>08.02.2023</a:t>
            </a:fld>
            <a:endParaRPr lang="da-DK"/>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da-DK"/>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6C500C3-AD89-4658-9959-F5B0076511E1}" type="slidenum">
              <a:rPr lang="da-DK" smtClean="0"/>
              <a:t>‹nr.›</a:t>
            </a:fld>
            <a:endParaRPr lang="da-DK"/>
          </a:p>
        </p:txBody>
      </p:sp>
    </p:spTree>
    <p:extLst>
      <p:ext uri="{BB962C8B-B14F-4D97-AF65-F5344CB8AC3E}">
        <p14:creationId xmlns:p14="http://schemas.microsoft.com/office/powerpoint/2010/main" val="194209066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43301A34-8A34-4F94-A68A-1B7F7F4F433F}"/>
              </a:ext>
            </a:extLst>
          </p:cNvPr>
          <p:cNvPicPr>
            <a:picLocks noChangeAspect="1"/>
          </p:cNvPicPr>
          <p:nvPr/>
        </p:nvPicPr>
        <p:blipFill rotWithShape="1">
          <a:blip r:embed="rId2"/>
          <a:srcRect t="48779" b="12184"/>
          <a:stretch/>
        </p:blipFill>
        <p:spPr>
          <a:xfrm>
            <a:off x="1" y="-14210"/>
            <a:ext cx="12192000" cy="6895115"/>
          </a:xfrm>
          <a:prstGeom prst="rect">
            <a:avLst/>
          </a:prstGeom>
        </p:spPr>
      </p:pic>
      <p:sp>
        <p:nvSpPr>
          <p:cNvPr id="2" name="Titel 1">
            <a:extLst>
              <a:ext uri="{FF2B5EF4-FFF2-40B4-BE49-F238E27FC236}">
                <a16:creationId xmlns:a16="http://schemas.microsoft.com/office/drawing/2014/main" id="{A14F9C3B-4601-439D-A2ED-490EE5F9634F}"/>
              </a:ext>
            </a:extLst>
          </p:cNvPr>
          <p:cNvSpPr>
            <a:spLocks noGrp="1"/>
          </p:cNvSpPr>
          <p:nvPr>
            <p:ph type="ctrTitle"/>
          </p:nvPr>
        </p:nvSpPr>
        <p:spPr>
          <a:xfrm>
            <a:off x="1154954" y="1289173"/>
            <a:ext cx="9029905" cy="2452991"/>
          </a:xfrm>
        </p:spPr>
        <p:txBody>
          <a:bodyPr/>
          <a:lstStyle/>
          <a:p>
            <a:r>
              <a:rPr lang="da-DK" sz="6000" dirty="0"/>
              <a:t>Statistik om kriminalitet</a:t>
            </a:r>
            <a:br>
              <a:rPr lang="da-DK" dirty="0"/>
            </a:br>
            <a:r>
              <a:rPr lang="da-DK" sz="3200" dirty="0"/>
              <a:t>- Hvordan har mængden af kriminalitet udviklet sig?</a:t>
            </a:r>
            <a:endParaRPr lang="da-DK" dirty="0"/>
          </a:p>
        </p:txBody>
      </p:sp>
      <p:sp>
        <p:nvSpPr>
          <p:cNvPr id="3" name="Undertitel 2">
            <a:extLst>
              <a:ext uri="{FF2B5EF4-FFF2-40B4-BE49-F238E27FC236}">
                <a16:creationId xmlns:a16="http://schemas.microsoft.com/office/drawing/2014/main" id="{C0B3B456-1303-4BA2-B6E0-FF7F70C07D21}"/>
              </a:ext>
            </a:extLst>
          </p:cNvPr>
          <p:cNvSpPr>
            <a:spLocks noGrp="1"/>
          </p:cNvSpPr>
          <p:nvPr>
            <p:ph type="subTitle" idx="1"/>
          </p:nvPr>
        </p:nvSpPr>
        <p:spPr>
          <a:xfrm>
            <a:off x="1154955" y="3887285"/>
            <a:ext cx="8825658" cy="1382949"/>
          </a:xfrm>
        </p:spPr>
        <p:txBody>
          <a:bodyPr>
            <a:normAutofit fontScale="92500" lnSpcReduction="20000"/>
          </a:bodyPr>
          <a:lstStyle/>
          <a:p>
            <a:r>
              <a:rPr lang="da-DK" b="1" u="sng" dirty="0"/>
              <a:t>Lektionens mål:</a:t>
            </a:r>
          </a:p>
          <a:p>
            <a:r>
              <a:rPr lang="da-DK" dirty="0"/>
              <a:t>Træne læsning af statistik</a:t>
            </a:r>
          </a:p>
          <a:p>
            <a:r>
              <a:rPr lang="da-DK" dirty="0"/>
              <a:t>Opnå viden om Cherry </a:t>
            </a:r>
            <a:r>
              <a:rPr lang="da-DK" dirty="0" err="1"/>
              <a:t>Picking</a:t>
            </a:r>
            <a:r>
              <a:rPr lang="da-DK" dirty="0"/>
              <a:t> og mørketal samt forklaringer på fald i ungdomskriminalitet</a:t>
            </a:r>
          </a:p>
        </p:txBody>
      </p:sp>
    </p:spTree>
    <p:extLst>
      <p:ext uri="{BB962C8B-B14F-4D97-AF65-F5344CB8AC3E}">
        <p14:creationId xmlns:p14="http://schemas.microsoft.com/office/powerpoint/2010/main" val="3572072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CB2609-E6ED-4631-AF3C-8439D3B8E525}"/>
              </a:ext>
            </a:extLst>
          </p:cNvPr>
          <p:cNvSpPr>
            <a:spLocks noGrp="1"/>
          </p:cNvSpPr>
          <p:nvPr>
            <p:ph type="title"/>
          </p:nvPr>
        </p:nvSpPr>
        <p:spPr/>
        <p:txBody>
          <a:bodyPr/>
          <a:lstStyle/>
          <a:p>
            <a:r>
              <a:rPr lang="da-DK" dirty="0"/>
              <a:t>Kriminalitetsteorier</a:t>
            </a:r>
            <a:br>
              <a:rPr lang="da-DK" dirty="0"/>
            </a:br>
            <a:r>
              <a:rPr lang="da-DK" sz="2800" dirty="0"/>
              <a:t>- Forklar for din sidemakker ved at bruge så mange af begreberne som muligt.</a:t>
            </a:r>
            <a:endParaRPr lang="da-DK" dirty="0"/>
          </a:p>
        </p:txBody>
      </p:sp>
      <p:graphicFrame>
        <p:nvGraphicFramePr>
          <p:cNvPr id="7" name="Tabel 6">
            <a:extLst>
              <a:ext uri="{FF2B5EF4-FFF2-40B4-BE49-F238E27FC236}">
                <a16:creationId xmlns:a16="http://schemas.microsoft.com/office/drawing/2014/main" id="{54B1F6F1-294F-42A9-A73C-3646B85EF350}"/>
              </a:ext>
            </a:extLst>
          </p:cNvPr>
          <p:cNvGraphicFramePr>
            <a:graphicFrameLocks noGrp="1"/>
          </p:cNvGraphicFramePr>
          <p:nvPr>
            <p:extLst>
              <p:ext uri="{D42A27DB-BD31-4B8C-83A1-F6EECF244321}">
                <p14:modId xmlns:p14="http://schemas.microsoft.com/office/powerpoint/2010/main" val="2478052327"/>
              </p:ext>
            </p:extLst>
          </p:nvPr>
        </p:nvGraphicFramePr>
        <p:xfrm>
          <a:off x="311020" y="2138853"/>
          <a:ext cx="11569959" cy="1985810"/>
        </p:xfrm>
        <a:graphic>
          <a:graphicData uri="http://schemas.openxmlformats.org/drawingml/2006/table">
            <a:tbl>
              <a:tblPr firstRow="1" bandRow="1">
                <a:tableStyleId>{00A15C55-8517-42AA-B614-E9B94910E393}</a:tableStyleId>
              </a:tblPr>
              <a:tblGrid>
                <a:gridCol w="3856653">
                  <a:extLst>
                    <a:ext uri="{9D8B030D-6E8A-4147-A177-3AD203B41FA5}">
                      <a16:colId xmlns:a16="http://schemas.microsoft.com/office/drawing/2014/main" val="2765282058"/>
                    </a:ext>
                  </a:extLst>
                </a:gridCol>
                <a:gridCol w="3856653">
                  <a:extLst>
                    <a:ext uri="{9D8B030D-6E8A-4147-A177-3AD203B41FA5}">
                      <a16:colId xmlns:a16="http://schemas.microsoft.com/office/drawing/2014/main" val="4001341756"/>
                    </a:ext>
                  </a:extLst>
                </a:gridCol>
                <a:gridCol w="3856653">
                  <a:extLst>
                    <a:ext uri="{9D8B030D-6E8A-4147-A177-3AD203B41FA5}">
                      <a16:colId xmlns:a16="http://schemas.microsoft.com/office/drawing/2014/main" val="3740335435"/>
                    </a:ext>
                  </a:extLst>
                </a:gridCol>
              </a:tblGrid>
              <a:tr h="344025">
                <a:tc gridSpan="3">
                  <a:txBody>
                    <a:bodyPr/>
                    <a:lstStyle/>
                    <a:p>
                      <a:pPr algn="ctr"/>
                      <a:r>
                        <a:rPr lang="da-DK" sz="2000" dirty="0"/>
                        <a:t>Tre teorier om hvorfor nogle mennesker begår kriminalitet:</a:t>
                      </a:r>
                    </a:p>
                  </a:txBody>
                  <a:tcPr/>
                </a:tc>
                <a:tc hMerge="1">
                  <a:txBody>
                    <a:bodyPr/>
                    <a:lstStyle/>
                    <a:p>
                      <a:endParaRPr lang="da-DK"/>
                    </a:p>
                  </a:txBody>
                  <a:tcPr/>
                </a:tc>
                <a:tc hMerge="1">
                  <a:txBody>
                    <a:bodyPr/>
                    <a:lstStyle/>
                    <a:p>
                      <a:endParaRPr lang="da-DK" dirty="0"/>
                    </a:p>
                  </a:txBody>
                  <a:tcPr/>
                </a:tc>
                <a:extLst>
                  <a:ext uri="{0D108BD9-81ED-4DB2-BD59-A6C34878D82A}">
                    <a16:rowId xmlns:a16="http://schemas.microsoft.com/office/drawing/2014/main" val="2587387517"/>
                  </a:ext>
                </a:extLst>
              </a:tr>
              <a:tr h="349001">
                <a:tc>
                  <a:txBody>
                    <a:bodyPr/>
                    <a:lstStyle/>
                    <a:p>
                      <a:pPr algn="ctr"/>
                      <a:r>
                        <a:rPr lang="da-DK" sz="1600" b="1" dirty="0"/>
                        <a:t>Kontrolteorien:</a:t>
                      </a:r>
                    </a:p>
                  </a:txBody>
                  <a:tcPr/>
                </a:tc>
                <a:tc>
                  <a:txBody>
                    <a:bodyPr/>
                    <a:lstStyle/>
                    <a:p>
                      <a:pPr algn="ctr"/>
                      <a:r>
                        <a:rPr lang="da-DK" sz="1600" b="1" dirty="0"/>
                        <a:t>Motivationsteorien:</a:t>
                      </a:r>
                    </a:p>
                  </a:txBody>
                  <a:tcPr/>
                </a:tc>
                <a:tc>
                  <a:txBody>
                    <a:bodyPr/>
                    <a:lstStyle/>
                    <a:p>
                      <a:pPr algn="ctr"/>
                      <a:r>
                        <a:rPr lang="da-DK" sz="1600" b="1" dirty="0"/>
                        <a:t>Kulturteorien:</a:t>
                      </a:r>
                    </a:p>
                  </a:txBody>
                  <a:tcPr/>
                </a:tc>
                <a:extLst>
                  <a:ext uri="{0D108BD9-81ED-4DB2-BD59-A6C34878D82A}">
                    <a16:rowId xmlns:a16="http://schemas.microsoft.com/office/drawing/2014/main" val="1021194685"/>
                  </a:ext>
                </a:extLst>
              </a:tr>
              <a:tr h="124056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400" dirty="0"/>
                        <a:t>Kontrol. Afvigende adfærd. Indre kontrolmekanismer. Ydre kontrolmekanismer. Overvågning. Streng disciplin.</a:t>
                      </a:r>
                    </a:p>
                    <a:p>
                      <a:endParaRPr lang="da-DK" sz="14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400" dirty="0"/>
                        <a:t>Motivation. Begær. Normløst samfund. Umættelige materielle behov. Ressourcesvage miljøer. Manglende uddannelse og job.</a:t>
                      </a:r>
                    </a:p>
                    <a:p>
                      <a:endParaRPr lang="da-DK" sz="14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400" dirty="0"/>
                        <a:t>Miljø. Normer og værdier. Normal og afvigere. Opposition til samfundet. Statushierarki. Alternativt </a:t>
                      </a:r>
                      <a:r>
                        <a:rPr lang="da-DK" sz="1400" dirty="0" err="1"/>
                        <a:t>statushieraki</a:t>
                      </a:r>
                      <a:r>
                        <a:rPr lang="da-DK" sz="1400" dirty="0"/>
                        <a:t>. ”Os” og ”dem”. Inklusion. Eksklusion.</a:t>
                      </a:r>
                    </a:p>
                    <a:p>
                      <a:endParaRPr lang="da-DK" sz="1400" dirty="0"/>
                    </a:p>
                  </a:txBody>
                  <a:tcPr/>
                </a:tc>
                <a:extLst>
                  <a:ext uri="{0D108BD9-81ED-4DB2-BD59-A6C34878D82A}">
                    <a16:rowId xmlns:a16="http://schemas.microsoft.com/office/drawing/2014/main" val="2582594701"/>
                  </a:ext>
                </a:extLst>
              </a:tr>
            </a:tbl>
          </a:graphicData>
        </a:graphic>
      </p:graphicFrame>
      <p:sp>
        <p:nvSpPr>
          <p:cNvPr id="4" name="Rectangle 2">
            <a:extLst>
              <a:ext uri="{FF2B5EF4-FFF2-40B4-BE49-F238E27FC236}">
                <a16:creationId xmlns:a16="http://schemas.microsoft.com/office/drawing/2014/main" id="{FEC6B64E-D435-42BD-8B3A-0D0F40886285}"/>
              </a:ext>
            </a:extLst>
          </p:cNvPr>
          <p:cNvSpPr>
            <a:spLocks noChangeArrowheads="1"/>
          </p:cNvSpPr>
          <p:nvPr/>
        </p:nvSpPr>
        <p:spPr bwMode="auto">
          <a:xfrm>
            <a:off x="223539" y="34290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a-DK"/>
          </a:p>
        </p:txBody>
      </p:sp>
      <p:pic>
        <p:nvPicPr>
          <p:cNvPr id="2049" name="Billede 1" descr="Rasmus Popenda">
            <a:extLst>
              <a:ext uri="{FF2B5EF4-FFF2-40B4-BE49-F238E27FC236}">
                <a16:creationId xmlns:a16="http://schemas.microsoft.com/office/drawing/2014/main" id="{E399D62E-DC7F-485B-BF63-637D9EE942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822"/>
          <a:stretch/>
        </p:blipFill>
        <p:spPr bwMode="auto">
          <a:xfrm>
            <a:off x="3648270" y="4348065"/>
            <a:ext cx="2235517" cy="211401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9F66F86A-08FB-4E62-B912-16D63EE2B3E9}"/>
              </a:ext>
            </a:extLst>
          </p:cNvPr>
          <p:cNvSpPr>
            <a:spLocks noChangeArrowheads="1"/>
          </p:cNvSpPr>
          <p:nvPr/>
        </p:nvSpPr>
        <p:spPr bwMode="auto">
          <a:xfrm>
            <a:off x="223539" y="4242149"/>
            <a:ext cx="3424731"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Rasmus Popenda:</a:t>
            </a:r>
            <a:endParaRPr kumimoji="0" lang="da-DK" altLang="da-DK"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Rasmus Popenda var 15 år, da ham trampede Henrik Kristensen ihjel. Popenda kommer fra et hjem med en alenemor med alkoholproblemer. Moderen beskriver hvordan hun havde svært ved at opdrage Rasmus og at der altid har været problemer med ham. Rasmus kom tidligt med i en bande af unge, der sammen begik hærværk, vold, tyveri og røverier. Rasmus blev hurtigt en af lederne af banden, da han turde gå længere end andre bandemedlemmer. Banden har efter dommen på syv års fængsel hyldet Rasmus som en helt.</a:t>
            </a:r>
            <a:endParaRPr kumimoji="0" lang="da-DK" altLang="da-DK" sz="1200" b="0" i="0" u="none" strike="noStrike" cap="none" normalizeH="0" baseline="0" dirty="0">
              <a:ln>
                <a:noFill/>
              </a:ln>
              <a:solidFill>
                <a:schemeClr val="tx1"/>
              </a:solidFill>
              <a:effectLst/>
              <a:latin typeface="Arial" panose="020B0604020202020204" pitchFamily="34" charset="0"/>
            </a:endParaRPr>
          </a:p>
        </p:txBody>
      </p:sp>
      <p:pic>
        <p:nvPicPr>
          <p:cNvPr id="2052" name="il_fi" descr="http://a.bimg.dk/node-images/575/2/580x362-c/2575802-lille-a.jpg">
            <a:extLst>
              <a:ext uri="{FF2B5EF4-FFF2-40B4-BE49-F238E27FC236}">
                <a16:creationId xmlns:a16="http://schemas.microsoft.com/office/drawing/2014/main" id="{A442997D-23FE-4169-B5D6-DBE50F3409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7586" r="10345"/>
          <a:stretch>
            <a:fillRect/>
          </a:stretch>
        </p:blipFill>
        <p:spPr bwMode="auto">
          <a:xfrm>
            <a:off x="6308215" y="4348065"/>
            <a:ext cx="2146365" cy="211401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6">
            <a:extLst>
              <a:ext uri="{FF2B5EF4-FFF2-40B4-BE49-F238E27FC236}">
                <a16:creationId xmlns:a16="http://schemas.microsoft.com/office/drawing/2014/main" id="{E832C8F4-C764-40F2-884C-6B4BC10E48B1}"/>
              </a:ext>
            </a:extLst>
          </p:cNvPr>
          <p:cNvSpPr>
            <a:spLocks noChangeArrowheads="1"/>
          </p:cNvSpPr>
          <p:nvPr/>
        </p:nvSpPr>
        <p:spPr bwMode="auto">
          <a:xfrm rot="10800000" flipV="1">
            <a:off x="8543732" y="4213059"/>
            <a:ext cx="353015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Lille A:</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Den 31-årige </a:t>
            </a:r>
            <a:r>
              <a:rPr kumimoji="0" lang="da-DK" altLang="da-DK" sz="12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Abde</a:t>
            </a:r>
            <a:r>
              <a:rPr kumimoji="0" lang="da-DK" altLang="da-DK"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da-DK" altLang="da-DK" sz="12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Benarabe</a:t>
            </a:r>
            <a:r>
              <a:rPr kumimoji="0" lang="da-DK" altLang="da-DK"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også kaldet 'Lille A', er dansk statsborger med marokkansk baggrund. Han er opvokset på Blågårds Plads. Begge hans forældre har aldrig haft et arbejde og Lille A har ikke gennemført folkeskolen. Lille A udpeges dog af politiet som centralt placeret i indvandrebanden på Blågårds Plads, der af politiet efterforskes i forbindelse med narkotikakriminalitet, berigelseskriminalitet og volds- og skudepisoder i forbindelse med bandekrigen.</a:t>
            </a:r>
            <a:endParaRPr kumimoji="0" lang="da-DK" altLang="da-DK"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63579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382272-3355-4D78-A184-6D10CD6EE0A7}"/>
              </a:ext>
            </a:extLst>
          </p:cNvPr>
          <p:cNvSpPr>
            <a:spLocks noGrp="1"/>
          </p:cNvSpPr>
          <p:nvPr>
            <p:ph type="title"/>
          </p:nvPr>
        </p:nvSpPr>
        <p:spPr/>
        <p:txBody>
          <a:bodyPr/>
          <a:lstStyle/>
          <a:p>
            <a:r>
              <a:rPr lang="da-DK" dirty="0"/>
              <a:t>Gæt på udviklingen i kriminalitet</a:t>
            </a:r>
          </a:p>
        </p:txBody>
      </p:sp>
      <p:sp>
        <p:nvSpPr>
          <p:cNvPr id="3" name="Pladsholder til indhold 2">
            <a:extLst>
              <a:ext uri="{FF2B5EF4-FFF2-40B4-BE49-F238E27FC236}">
                <a16:creationId xmlns:a16="http://schemas.microsoft.com/office/drawing/2014/main" id="{81F40A5D-389C-4873-8A32-FC921CD73A79}"/>
              </a:ext>
            </a:extLst>
          </p:cNvPr>
          <p:cNvSpPr>
            <a:spLocks noGrp="1"/>
          </p:cNvSpPr>
          <p:nvPr>
            <p:ph idx="1"/>
          </p:nvPr>
        </p:nvSpPr>
        <p:spPr>
          <a:xfrm>
            <a:off x="1103312" y="2052918"/>
            <a:ext cx="7089975" cy="4195481"/>
          </a:xfrm>
        </p:spPr>
        <p:txBody>
          <a:bodyPr/>
          <a:lstStyle/>
          <a:p>
            <a:r>
              <a:rPr lang="da-DK" dirty="0"/>
              <a:t>Tror du, at kriminaliteten er steget, faldet eller uændret over de sidste 30 år? – hvad skrev du sidst?</a:t>
            </a:r>
          </a:p>
          <a:p>
            <a:endParaRPr lang="da-DK" dirty="0"/>
          </a:p>
          <a:p>
            <a:r>
              <a:rPr lang="da-DK" dirty="0"/>
              <a:t>Hvad viste lektien om udviklingen i kriminalitet?</a:t>
            </a:r>
          </a:p>
          <a:p>
            <a:endParaRPr lang="da-DK" dirty="0"/>
          </a:p>
          <a:p>
            <a:r>
              <a:rPr lang="da-DK" dirty="0"/>
              <a:t>Dette kaldes en flertalsmisforståelse.</a:t>
            </a:r>
          </a:p>
          <a:p>
            <a:endParaRPr lang="da-DK" dirty="0"/>
          </a:p>
          <a:p>
            <a:r>
              <a:rPr lang="da-DK" dirty="0"/>
              <a:t>Hvad betyder det for retspolitik, at flertallet af danskere tror, at kriminaliteten er stigende?</a:t>
            </a:r>
          </a:p>
        </p:txBody>
      </p:sp>
    </p:spTree>
    <p:extLst>
      <p:ext uri="{BB962C8B-B14F-4D97-AF65-F5344CB8AC3E}">
        <p14:creationId xmlns:p14="http://schemas.microsoft.com/office/powerpoint/2010/main" val="366586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F665CE-1EBD-4343-9218-C4C5CA4939C9}"/>
              </a:ext>
            </a:extLst>
          </p:cNvPr>
          <p:cNvSpPr>
            <a:spLocks noGrp="1"/>
          </p:cNvSpPr>
          <p:nvPr>
            <p:ph type="title"/>
          </p:nvPr>
        </p:nvSpPr>
        <p:spPr/>
        <p:txBody>
          <a:bodyPr/>
          <a:lstStyle/>
          <a:p>
            <a:r>
              <a:rPr lang="da-DK" dirty="0"/>
              <a:t>Udviklingen i den samlede mængde kriminalitet</a:t>
            </a:r>
          </a:p>
        </p:txBody>
      </p:sp>
      <p:sp>
        <p:nvSpPr>
          <p:cNvPr id="3" name="Pladsholder til indhold 2">
            <a:extLst>
              <a:ext uri="{FF2B5EF4-FFF2-40B4-BE49-F238E27FC236}">
                <a16:creationId xmlns:a16="http://schemas.microsoft.com/office/drawing/2014/main" id="{0CCED55B-504F-41B4-823E-DF502659394F}"/>
              </a:ext>
            </a:extLst>
          </p:cNvPr>
          <p:cNvSpPr>
            <a:spLocks noGrp="1"/>
          </p:cNvSpPr>
          <p:nvPr>
            <p:ph idx="1"/>
          </p:nvPr>
        </p:nvSpPr>
        <p:spPr>
          <a:xfrm>
            <a:off x="1103312" y="2052918"/>
            <a:ext cx="8946541" cy="1072837"/>
          </a:xfrm>
        </p:spPr>
        <p:txBody>
          <a:bodyPr>
            <a:normAutofit/>
          </a:bodyPr>
          <a:lstStyle/>
          <a:p>
            <a:pPr marL="0" indent="0">
              <a:buNone/>
            </a:pPr>
            <a:r>
              <a:rPr lang="da-DK" sz="1600" dirty="0"/>
              <a:t>Det samlede antal lovovertrædelser og antallet af tyverier pr. 100 indbyggere.</a:t>
            </a:r>
          </a:p>
        </p:txBody>
      </p:sp>
      <p:pic>
        <p:nvPicPr>
          <p:cNvPr id="5" name="Billede 4">
            <a:extLst>
              <a:ext uri="{FF2B5EF4-FFF2-40B4-BE49-F238E27FC236}">
                <a16:creationId xmlns:a16="http://schemas.microsoft.com/office/drawing/2014/main" id="{FE13DAD6-DA33-4790-9A70-789F7860D7D7}"/>
              </a:ext>
            </a:extLst>
          </p:cNvPr>
          <p:cNvPicPr>
            <a:picLocks noChangeAspect="1"/>
          </p:cNvPicPr>
          <p:nvPr/>
        </p:nvPicPr>
        <p:blipFill>
          <a:blip r:embed="rId3"/>
          <a:stretch>
            <a:fillRect/>
          </a:stretch>
        </p:blipFill>
        <p:spPr>
          <a:xfrm>
            <a:off x="1103312" y="2484135"/>
            <a:ext cx="7770100" cy="3574246"/>
          </a:xfrm>
          <a:prstGeom prst="rect">
            <a:avLst/>
          </a:prstGeom>
        </p:spPr>
      </p:pic>
      <p:sp>
        <p:nvSpPr>
          <p:cNvPr id="6" name="Tekstfelt 5">
            <a:extLst>
              <a:ext uri="{FF2B5EF4-FFF2-40B4-BE49-F238E27FC236}">
                <a16:creationId xmlns:a16="http://schemas.microsoft.com/office/drawing/2014/main" id="{A43D343A-2D65-413F-BC40-C8F95349CFD6}"/>
              </a:ext>
            </a:extLst>
          </p:cNvPr>
          <p:cNvSpPr txBox="1"/>
          <p:nvPr/>
        </p:nvSpPr>
        <p:spPr>
          <a:xfrm>
            <a:off x="9479902" y="2808916"/>
            <a:ext cx="2127380" cy="923330"/>
          </a:xfrm>
          <a:prstGeom prst="rect">
            <a:avLst/>
          </a:prstGeom>
          <a:noFill/>
        </p:spPr>
        <p:txBody>
          <a:bodyPr wrap="square" rtlCol="0">
            <a:spAutoFit/>
          </a:bodyPr>
          <a:lstStyle/>
          <a:p>
            <a:r>
              <a:rPr lang="da-DK" dirty="0"/>
              <a:t>Faldet i kriminalitet er fortsat siden 2015</a:t>
            </a:r>
          </a:p>
        </p:txBody>
      </p:sp>
      <p:sp>
        <p:nvSpPr>
          <p:cNvPr id="7" name="Tekstfelt 6">
            <a:extLst>
              <a:ext uri="{FF2B5EF4-FFF2-40B4-BE49-F238E27FC236}">
                <a16:creationId xmlns:a16="http://schemas.microsoft.com/office/drawing/2014/main" id="{5DC9454A-43BE-4739-8C94-2B7F7F9FEFB7}"/>
              </a:ext>
            </a:extLst>
          </p:cNvPr>
          <p:cNvSpPr txBox="1"/>
          <p:nvPr/>
        </p:nvSpPr>
        <p:spPr>
          <a:xfrm>
            <a:off x="9787811" y="4973217"/>
            <a:ext cx="1819471" cy="369332"/>
          </a:xfrm>
          <a:prstGeom prst="rect">
            <a:avLst/>
          </a:prstGeom>
          <a:noFill/>
        </p:spPr>
        <p:txBody>
          <a:bodyPr wrap="square" rtlCol="0">
            <a:spAutoFit/>
          </a:bodyPr>
          <a:lstStyle/>
          <a:p>
            <a:r>
              <a:rPr lang="da-DK" dirty="0"/>
              <a:t>Men: </a:t>
            </a:r>
            <a:r>
              <a:rPr lang="da-DK" sz="1600" dirty="0"/>
              <a:t>Mørketal.</a:t>
            </a:r>
          </a:p>
        </p:txBody>
      </p:sp>
      <p:sp>
        <p:nvSpPr>
          <p:cNvPr id="4" name="Tekstfelt 3">
            <a:extLst>
              <a:ext uri="{FF2B5EF4-FFF2-40B4-BE49-F238E27FC236}">
                <a16:creationId xmlns:a16="http://schemas.microsoft.com/office/drawing/2014/main" id="{2ACB7E29-0B42-4BA6-B583-26F2404309E6}"/>
              </a:ext>
            </a:extLst>
          </p:cNvPr>
          <p:cNvSpPr txBox="1"/>
          <p:nvPr/>
        </p:nvSpPr>
        <p:spPr>
          <a:xfrm rot="1529228">
            <a:off x="8323689" y="1384480"/>
            <a:ext cx="3657600" cy="646331"/>
          </a:xfrm>
          <a:prstGeom prst="rect">
            <a:avLst/>
          </a:prstGeom>
          <a:noFill/>
        </p:spPr>
        <p:txBody>
          <a:bodyPr wrap="square" rtlCol="0">
            <a:spAutoFit/>
          </a:bodyPr>
          <a:lstStyle/>
          <a:p>
            <a:pPr algn="ctr"/>
            <a:r>
              <a:rPr lang="da-DK" dirty="0">
                <a:solidFill>
                  <a:srgbClr val="FF0000"/>
                </a:solidFill>
              </a:rPr>
              <a:t>Beskriv udviklingen i kriminalitet for din sidemakker</a:t>
            </a:r>
          </a:p>
        </p:txBody>
      </p:sp>
    </p:spTree>
    <p:extLst>
      <p:ext uri="{BB962C8B-B14F-4D97-AF65-F5344CB8AC3E}">
        <p14:creationId xmlns:p14="http://schemas.microsoft.com/office/powerpoint/2010/main" val="3036968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6CB6F0-6DBD-4C31-A82D-285D6D0D9F53}"/>
              </a:ext>
            </a:extLst>
          </p:cNvPr>
          <p:cNvSpPr>
            <a:spLocks noGrp="1"/>
          </p:cNvSpPr>
          <p:nvPr>
            <p:ph type="title"/>
          </p:nvPr>
        </p:nvSpPr>
        <p:spPr/>
        <p:txBody>
          <a:bodyPr/>
          <a:lstStyle/>
          <a:p>
            <a:r>
              <a:rPr lang="da-DK" dirty="0"/>
              <a:t>Udviklingen i Ungdomskriminalitet</a:t>
            </a:r>
          </a:p>
        </p:txBody>
      </p:sp>
      <p:sp>
        <p:nvSpPr>
          <p:cNvPr id="3" name="Pladsholder til indhold 2">
            <a:extLst>
              <a:ext uri="{FF2B5EF4-FFF2-40B4-BE49-F238E27FC236}">
                <a16:creationId xmlns:a16="http://schemas.microsoft.com/office/drawing/2014/main" id="{73BB2609-19A5-4E47-A934-FF213A86C070}"/>
              </a:ext>
            </a:extLst>
          </p:cNvPr>
          <p:cNvSpPr>
            <a:spLocks noGrp="1"/>
          </p:cNvSpPr>
          <p:nvPr>
            <p:ph idx="1"/>
          </p:nvPr>
        </p:nvSpPr>
        <p:spPr>
          <a:xfrm>
            <a:off x="1103312" y="5859624"/>
            <a:ext cx="8946541" cy="388775"/>
          </a:xfrm>
        </p:spPr>
        <p:txBody>
          <a:bodyPr>
            <a:normAutofit/>
          </a:bodyPr>
          <a:lstStyle/>
          <a:p>
            <a:pPr marL="0" indent="0">
              <a:buNone/>
            </a:pPr>
            <a:r>
              <a:rPr lang="da-DK" sz="1400" dirty="0"/>
              <a:t>Justitsministeriet ”Udvikling i børne- og ungdomskriminalitet 2011-2020”, 2022.</a:t>
            </a:r>
          </a:p>
        </p:txBody>
      </p:sp>
      <p:grpSp>
        <p:nvGrpSpPr>
          <p:cNvPr id="7" name="Gruppe 6">
            <a:extLst>
              <a:ext uri="{FF2B5EF4-FFF2-40B4-BE49-F238E27FC236}">
                <a16:creationId xmlns:a16="http://schemas.microsoft.com/office/drawing/2014/main" id="{EB1A1EB1-D8D7-4998-9B53-C7AFC2F21D05}"/>
              </a:ext>
            </a:extLst>
          </p:cNvPr>
          <p:cNvGrpSpPr/>
          <p:nvPr/>
        </p:nvGrpSpPr>
        <p:grpSpPr>
          <a:xfrm>
            <a:off x="1105611" y="2603241"/>
            <a:ext cx="2827175" cy="3256383"/>
            <a:chOff x="1105611" y="2603241"/>
            <a:chExt cx="2827175" cy="3256383"/>
          </a:xfrm>
        </p:grpSpPr>
        <p:pic>
          <p:nvPicPr>
            <p:cNvPr id="4" name="Billede 3">
              <a:extLst>
                <a:ext uri="{FF2B5EF4-FFF2-40B4-BE49-F238E27FC236}">
                  <a16:creationId xmlns:a16="http://schemas.microsoft.com/office/drawing/2014/main" id="{1706BB67-0090-4539-8203-34C6F20E798C}"/>
                </a:ext>
              </a:extLst>
            </p:cNvPr>
            <p:cNvPicPr>
              <a:picLocks noChangeAspect="1"/>
            </p:cNvPicPr>
            <p:nvPr/>
          </p:nvPicPr>
          <p:blipFill rotWithShape="1">
            <a:blip r:embed="rId2"/>
            <a:srcRect l="26020" t="25494" r="68164" b="27022"/>
            <a:stretch/>
          </p:blipFill>
          <p:spPr>
            <a:xfrm>
              <a:off x="1105611" y="2603241"/>
              <a:ext cx="709127" cy="3256383"/>
            </a:xfrm>
            <a:prstGeom prst="rect">
              <a:avLst/>
            </a:prstGeom>
          </p:spPr>
        </p:pic>
        <p:pic>
          <p:nvPicPr>
            <p:cNvPr id="5" name="Billede 4">
              <a:extLst>
                <a:ext uri="{FF2B5EF4-FFF2-40B4-BE49-F238E27FC236}">
                  <a16:creationId xmlns:a16="http://schemas.microsoft.com/office/drawing/2014/main" id="{9446078A-AE6D-482D-87CB-823184374D01}"/>
                </a:ext>
              </a:extLst>
            </p:cNvPr>
            <p:cNvPicPr>
              <a:picLocks noChangeAspect="1"/>
            </p:cNvPicPr>
            <p:nvPr/>
          </p:nvPicPr>
          <p:blipFill rotWithShape="1">
            <a:blip r:embed="rId2"/>
            <a:srcRect l="60994" t="25494" r="21633" b="27022"/>
            <a:stretch/>
          </p:blipFill>
          <p:spPr>
            <a:xfrm>
              <a:off x="1814738" y="2603241"/>
              <a:ext cx="2118048" cy="3256383"/>
            </a:xfrm>
            <a:prstGeom prst="rect">
              <a:avLst/>
            </a:prstGeom>
          </p:spPr>
        </p:pic>
      </p:grpSp>
      <p:sp>
        <p:nvSpPr>
          <p:cNvPr id="6" name="Pladsholder til indhold 2">
            <a:extLst>
              <a:ext uri="{FF2B5EF4-FFF2-40B4-BE49-F238E27FC236}">
                <a16:creationId xmlns:a16="http://schemas.microsoft.com/office/drawing/2014/main" id="{5E4AA5A5-E4DD-4800-AC81-FFB2737765C4}"/>
              </a:ext>
            </a:extLst>
          </p:cNvPr>
          <p:cNvSpPr txBox="1">
            <a:spLocks/>
          </p:cNvSpPr>
          <p:nvPr/>
        </p:nvSpPr>
        <p:spPr>
          <a:xfrm>
            <a:off x="1028667" y="2214466"/>
            <a:ext cx="8946541" cy="52233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da-DK" sz="1600" dirty="0"/>
              <a:t>Antal sigtelser for straffelovsovertrædelser mod 10-17-årige.</a:t>
            </a:r>
          </a:p>
        </p:txBody>
      </p:sp>
    </p:spTree>
    <p:extLst>
      <p:ext uri="{BB962C8B-B14F-4D97-AF65-F5344CB8AC3E}">
        <p14:creationId xmlns:p14="http://schemas.microsoft.com/office/powerpoint/2010/main" val="2388350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30E013-A6B8-4848-BD93-67A5151F87B3}"/>
              </a:ext>
            </a:extLst>
          </p:cNvPr>
          <p:cNvSpPr>
            <a:spLocks noGrp="1"/>
          </p:cNvSpPr>
          <p:nvPr>
            <p:ph type="title"/>
          </p:nvPr>
        </p:nvSpPr>
        <p:spPr/>
        <p:txBody>
          <a:bodyPr/>
          <a:lstStyle/>
          <a:p>
            <a:r>
              <a:rPr lang="da-DK" dirty="0"/>
              <a:t>Udviklingen i ungdomskriminalitet</a:t>
            </a:r>
          </a:p>
        </p:txBody>
      </p:sp>
      <p:sp>
        <p:nvSpPr>
          <p:cNvPr id="3" name="Pladsholder til indhold 2">
            <a:extLst>
              <a:ext uri="{FF2B5EF4-FFF2-40B4-BE49-F238E27FC236}">
                <a16:creationId xmlns:a16="http://schemas.microsoft.com/office/drawing/2014/main" id="{C1E08F1A-29EB-4401-ADCB-A4ABCA1D3C91}"/>
              </a:ext>
            </a:extLst>
          </p:cNvPr>
          <p:cNvSpPr>
            <a:spLocks noGrp="1"/>
          </p:cNvSpPr>
          <p:nvPr>
            <p:ph idx="1"/>
          </p:nvPr>
        </p:nvSpPr>
        <p:spPr>
          <a:xfrm>
            <a:off x="1101549" y="1280812"/>
            <a:ext cx="8946541" cy="522331"/>
          </a:xfrm>
        </p:spPr>
        <p:txBody>
          <a:bodyPr>
            <a:normAutofit/>
          </a:bodyPr>
          <a:lstStyle/>
          <a:p>
            <a:pPr marL="0" indent="0">
              <a:buNone/>
            </a:pPr>
            <a:r>
              <a:rPr lang="da-DK" sz="1600" dirty="0"/>
              <a:t>Antal sigtelser for straffelovsovertrædelser mod 10-17-årige.</a:t>
            </a:r>
          </a:p>
        </p:txBody>
      </p:sp>
      <p:pic>
        <p:nvPicPr>
          <p:cNvPr id="4" name="Billede 3">
            <a:extLst>
              <a:ext uri="{FF2B5EF4-FFF2-40B4-BE49-F238E27FC236}">
                <a16:creationId xmlns:a16="http://schemas.microsoft.com/office/drawing/2014/main" id="{5EA61008-D693-4FD8-8EE6-2C55F19037A7}"/>
              </a:ext>
            </a:extLst>
          </p:cNvPr>
          <p:cNvPicPr>
            <a:picLocks noChangeAspect="1"/>
          </p:cNvPicPr>
          <p:nvPr/>
        </p:nvPicPr>
        <p:blipFill rotWithShape="1">
          <a:blip r:embed="rId3"/>
          <a:srcRect l="26020" t="25836" r="21633" b="27024"/>
          <a:stretch/>
        </p:blipFill>
        <p:spPr>
          <a:xfrm>
            <a:off x="4951386" y="1748370"/>
            <a:ext cx="6382139" cy="3232874"/>
          </a:xfrm>
          <a:prstGeom prst="rect">
            <a:avLst/>
          </a:prstGeom>
        </p:spPr>
      </p:pic>
      <p:sp>
        <p:nvSpPr>
          <p:cNvPr id="5" name="Tekstfelt 4">
            <a:extLst>
              <a:ext uri="{FF2B5EF4-FFF2-40B4-BE49-F238E27FC236}">
                <a16:creationId xmlns:a16="http://schemas.microsoft.com/office/drawing/2014/main" id="{D8869467-4CF5-4D9F-9593-21C6A64E9568}"/>
              </a:ext>
            </a:extLst>
          </p:cNvPr>
          <p:cNvSpPr txBox="1"/>
          <p:nvPr/>
        </p:nvSpPr>
        <p:spPr>
          <a:xfrm>
            <a:off x="1036235" y="5004753"/>
            <a:ext cx="10297290" cy="1446550"/>
          </a:xfrm>
          <a:prstGeom prst="rect">
            <a:avLst/>
          </a:prstGeom>
          <a:noFill/>
        </p:spPr>
        <p:txBody>
          <a:bodyPr wrap="square" rtlCol="0">
            <a:spAutoFit/>
          </a:bodyPr>
          <a:lstStyle/>
          <a:p>
            <a:r>
              <a:rPr lang="da-DK" dirty="0"/>
              <a:t>”Cherry </a:t>
            </a:r>
            <a:r>
              <a:rPr lang="da-DK" dirty="0" err="1"/>
              <a:t>Picking</a:t>
            </a:r>
            <a:r>
              <a:rPr lang="da-DK" dirty="0"/>
              <a:t>” = Ikke tilfældigt udvalgt. Dvs. udvalgt til at ”bevise” en bestemt pointe.</a:t>
            </a:r>
          </a:p>
          <a:p>
            <a:endParaRPr lang="da-DK" sz="1400" dirty="0"/>
          </a:p>
          <a:p>
            <a:r>
              <a:rPr lang="da-DK" sz="1400" dirty="0"/>
              <a:t>Hvilken af de to ovenstående figurer ville du vælge, hvis du gerne vil bevise </a:t>
            </a:r>
            <a:r>
              <a:rPr lang="da-DK" sz="1400" u="sng" dirty="0"/>
              <a:t>en stigning</a:t>
            </a:r>
            <a:r>
              <a:rPr lang="da-DK" sz="1400" dirty="0"/>
              <a:t> i ungdomskriminaliteten?</a:t>
            </a:r>
          </a:p>
          <a:p>
            <a:r>
              <a:rPr lang="da-DK" sz="1400" dirty="0"/>
              <a:t>Hvilken af de to ovenstående figurer ville du vælge, hvis du gerne vil bevise </a:t>
            </a:r>
            <a:r>
              <a:rPr lang="da-DK" sz="1400" u="sng" dirty="0"/>
              <a:t>et fald</a:t>
            </a:r>
            <a:r>
              <a:rPr lang="da-DK" sz="1400" dirty="0"/>
              <a:t> i ungdomskriminaliteten?</a:t>
            </a:r>
          </a:p>
          <a:p>
            <a:r>
              <a:rPr lang="da-DK" sz="1400" dirty="0"/>
              <a:t>Hvad synes du er mest korrekt: At ungdomskriminaliteten er steget eller at den er faldet?</a:t>
            </a:r>
          </a:p>
          <a:p>
            <a:r>
              <a:rPr lang="da-DK" sz="1400" dirty="0"/>
              <a:t>Hvad betyder ”Cherry </a:t>
            </a:r>
            <a:r>
              <a:rPr lang="da-DK" sz="1400" dirty="0" err="1"/>
              <a:t>Picking</a:t>
            </a:r>
            <a:r>
              <a:rPr lang="da-DK" sz="1400" dirty="0"/>
              <a:t>”?</a:t>
            </a:r>
          </a:p>
        </p:txBody>
      </p:sp>
      <p:grpSp>
        <p:nvGrpSpPr>
          <p:cNvPr id="6" name="Gruppe 5">
            <a:extLst>
              <a:ext uri="{FF2B5EF4-FFF2-40B4-BE49-F238E27FC236}">
                <a16:creationId xmlns:a16="http://schemas.microsoft.com/office/drawing/2014/main" id="{EBD9FC76-9345-4763-800D-594CBCEA71DA}"/>
              </a:ext>
            </a:extLst>
          </p:cNvPr>
          <p:cNvGrpSpPr/>
          <p:nvPr/>
        </p:nvGrpSpPr>
        <p:grpSpPr>
          <a:xfrm>
            <a:off x="1098805" y="1748370"/>
            <a:ext cx="2827175" cy="3256383"/>
            <a:chOff x="1105611" y="2603241"/>
            <a:chExt cx="2827175" cy="3256383"/>
          </a:xfrm>
        </p:grpSpPr>
        <p:pic>
          <p:nvPicPr>
            <p:cNvPr id="7" name="Billede 6">
              <a:extLst>
                <a:ext uri="{FF2B5EF4-FFF2-40B4-BE49-F238E27FC236}">
                  <a16:creationId xmlns:a16="http://schemas.microsoft.com/office/drawing/2014/main" id="{1BC6C1D4-BCD2-43E5-936F-A72840D2C4EC}"/>
                </a:ext>
              </a:extLst>
            </p:cNvPr>
            <p:cNvPicPr>
              <a:picLocks noChangeAspect="1"/>
            </p:cNvPicPr>
            <p:nvPr/>
          </p:nvPicPr>
          <p:blipFill rotWithShape="1">
            <a:blip r:embed="rId3"/>
            <a:srcRect l="26020" t="25494" r="68164" b="27022"/>
            <a:stretch/>
          </p:blipFill>
          <p:spPr>
            <a:xfrm>
              <a:off x="1105611" y="2603241"/>
              <a:ext cx="709127" cy="3256383"/>
            </a:xfrm>
            <a:prstGeom prst="rect">
              <a:avLst/>
            </a:prstGeom>
          </p:spPr>
        </p:pic>
        <p:pic>
          <p:nvPicPr>
            <p:cNvPr id="8" name="Billede 7">
              <a:extLst>
                <a:ext uri="{FF2B5EF4-FFF2-40B4-BE49-F238E27FC236}">
                  <a16:creationId xmlns:a16="http://schemas.microsoft.com/office/drawing/2014/main" id="{C7F746D6-89BC-4ABD-A3C2-D81DF8BA53EA}"/>
                </a:ext>
              </a:extLst>
            </p:cNvPr>
            <p:cNvPicPr>
              <a:picLocks noChangeAspect="1"/>
            </p:cNvPicPr>
            <p:nvPr/>
          </p:nvPicPr>
          <p:blipFill rotWithShape="1">
            <a:blip r:embed="rId3"/>
            <a:srcRect l="60994" t="25494" r="21633" b="27022"/>
            <a:stretch/>
          </p:blipFill>
          <p:spPr>
            <a:xfrm>
              <a:off x="1814738" y="2603241"/>
              <a:ext cx="2118048" cy="3256383"/>
            </a:xfrm>
            <a:prstGeom prst="rect">
              <a:avLst/>
            </a:prstGeom>
          </p:spPr>
        </p:pic>
      </p:grpSp>
      <p:sp>
        <p:nvSpPr>
          <p:cNvPr id="9" name="Tekstfelt 8">
            <a:extLst>
              <a:ext uri="{FF2B5EF4-FFF2-40B4-BE49-F238E27FC236}">
                <a16:creationId xmlns:a16="http://schemas.microsoft.com/office/drawing/2014/main" id="{03C54C53-386D-4823-B352-8EDFE757DB42}"/>
              </a:ext>
            </a:extLst>
          </p:cNvPr>
          <p:cNvSpPr txBox="1"/>
          <p:nvPr/>
        </p:nvSpPr>
        <p:spPr>
          <a:xfrm>
            <a:off x="2013856" y="1828987"/>
            <a:ext cx="1408923" cy="338554"/>
          </a:xfrm>
          <a:prstGeom prst="rect">
            <a:avLst/>
          </a:prstGeom>
          <a:noFill/>
        </p:spPr>
        <p:txBody>
          <a:bodyPr wrap="square" rtlCol="0">
            <a:spAutoFit/>
          </a:bodyPr>
          <a:lstStyle/>
          <a:p>
            <a:r>
              <a:rPr lang="da-DK" sz="1600" dirty="0">
                <a:solidFill>
                  <a:srgbClr val="FF0000"/>
                </a:solidFill>
              </a:rPr>
              <a:t>Version A</a:t>
            </a:r>
          </a:p>
        </p:txBody>
      </p:sp>
      <p:sp>
        <p:nvSpPr>
          <p:cNvPr id="10" name="Tekstfelt 9">
            <a:extLst>
              <a:ext uri="{FF2B5EF4-FFF2-40B4-BE49-F238E27FC236}">
                <a16:creationId xmlns:a16="http://schemas.microsoft.com/office/drawing/2014/main" id="{BBA5F853-0C73-4672-884F-46E84BBECB3B}"/>
              </a:ext>
            </a:extLst>
          </p:cNvPr>
          <p:cNvSpPr txBox="1"/>
          <p:nvPr/>
        </p:nvSpPr>
        <p:spPr>
          <a:xfrm>
            <a:off x="7691534" y="1826652"/>
            <a:ext cx="1408923" cy="338554"/>
          </a:xfrm>
          <a:prstGeom prst="rect">
            <a:avLst/>
          </a:prstGeom>
          <a:noFill/>
        </p:spPr>
        <p:txBody>
          <a:bodyPr wrap="square" rtlCol="0">
            <a:spAutoFit/>
          </a:bodyPr>
          <a:lstStyle/>
          <a:p>
            <a:r>
              <a:rPr lang="da-DK" sz="1600" dirty="0">
                <a:solidFill>
                  <a:srgbClr val="FF0000"/>
                </a:solidFill>
              </a:rPr>
              <a:t>Version B</a:t>
            </a:r>
          </a:p>
        </p:txBody>
      </p:sp>
    </p:spTree>
    <p:extLst>
      <p:ext uri="{BB962C8B-B14F-4D97-AF65-F5344CB8AC3E}">
        <p14:creationId xmlns:p14="http://schemas.microsoft.com/office/powerpoint/2010/main" val="3629703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30E013-A6B8-4848-BD93-67A5151F87B3}"/>
              </a:ext>
            </a:extLst>
          </p:cNvPr>
          <p:cNvSpPr>
            <a:spLocks noGrp="1"/>
          </p:cNvSpPr>
          <p:nvPr>
            <p:ph type="title"/>
          </p:nvPr>
        </p:nvSpPr>
        <p:spPr/>
        <p:txBody>
          <a:bodyPr/>
          <a:lstStyle/>
          <a:p>
            <a:r>
              <a:rPr lang="da-DK" dirty="0"/>
              <a:t>Udviklingen i ungdomskriminalitet</a:t>
            </a:r>
          </a:p>
        </p:txBody>
      </p:sp>
      <p:sp>
        <p:nvSpPr>
          <p:cNvPr id="3" name="Pladsholder til indhold 2">
            <a:extLst>
              <a:ext uri="{FF2B5EF4-FFF2-40B4-BE49-F238E27FC236}">
                <a16:creationId xmlns:a16="http://schemas.microsoft.com/office/drawing/2014/main" id="{C1E08F1A-29EB-4401-ADCB-A4ABCA1D3C91}"/>
              </a:ext>
            </a:extLst>
          </p:cNvPr>
          <p:cNvSpPr>
            <a:spLocks noGrp="1"/>
          </p:cNvSpPr>
          <p:nvPr>
            <p:ph idx="1"/>
          </p:nvPr>
        </p:nvSpPr>
        <p:spPr>
          <a:xfrm>
            <a:off x="1101549" y="1280812"/>
            <a:ext cx="8946541" cy="522331"/>
          </a:xfrm>
        </p:spPr>
        <p:txBody>
          <a:bodyPr>
            <a:normAutofit/>
          </a:bodyPr>
          <a:lstStyle/>
          <a:p>
            <a:pPr marL="0" indent="0">
              <a:buNone/>
            </a:pPr>
            <a:r>
              <a:rPr lang="da-DK" sz="1600" dirty="0"/>
              <a:t>Antal sigtelser for straffelovsovertrædelser mod 10-17-årige.</a:t>
            </a:r>
          </a:p>
        </p:txBody>
      </p:sp>
      <p:pic>
        <p:nvPicPr>
          <p:cNvPr id="4" name="Billede 3">
            <a:extLst>
              <a:ext uri="{FF2B5EF4-FFF2-40B4-BE49-F238E27FC236}">
                <a16:creationId xmlns:a16="http://schemas.microsoft.com/office/drawing/2014/main" id="{5EA61008-D693-4FD8-8EE6-2C55F19037A7}"/>
              </a:ext>
            </a:extLst>
          </p:cNvPr>
          <p:cNvPicPr>
            <a:picLocks noChangeAspect="1"/>
          </p:cNvPicPr>
          <p:nvPr/>
        </p:nvPicPr>
        <p:blipFill rotWithShape="1">
          <a:blip r:embed="rId3"/>
          <a:srcRect l="26020" t="25836" r="21633" b="27024"/>
          <a:stretch/>
        </p:blipFill>
        <p:spPr>
          <a:xfrm>
            <a:off x="4951386" y="1748370"/>
            <a:ext cx="6382139" cy="3232874"/>
          </a:xfrm>
          <a:prstGeom prst="rect">
            <a:avLst/>
          </a:prstGeom>
        </p:spPr>
      </p:pic>
      <p:sp>
        <p:nvSpPr>
          <p:cNvPr id="5" name="Tekstfelt 4">
            <a:extLst>
              <a:ext uri="{FF2B5EF4-FFF2-40B4-BE49-F238E27FC236}">
                <a16:creationId xmlns:a16="http://schemas.microsoft.com/office/drawing/2014/main" id="{D8869467-4CF5-4D9F-9593-21C6A64E9568}"/>
              </a:ext>
            </a:extLst>
          </p:cNvPr>
          <p:cNvSpPr txBox="1"/>
          <p:nvPr/>
        </p:nvSpPr>
        <p:spPr>
          <a:xfrm>
            <a:off x="1036235" y="5004753"/>
            <a:ext cx="10297290" cy="1446550"/>
          </a:xfrm>
          <a:prstGeom prst="rect">
            <a:avLst/>
          </a:prstGeom>
          <a:noFill/>
        </p:spPr>
        <p:txBody>
          <a:bodyPr wrap="square" rtlCol="0">
            <a:spAutoFit/>
          </a:bodyPr>
          <a:lstStyle/>
          <a:p>
            <a:r>
              <a:rPr lang="da-DK" dirty="0"/>
              <a:t>”Cherry </a:t>
            </a:r>
            <a:r>
              <a:rPr lang="da-DK" dirty="0" err="1"/>
              <a:t>Picking</a:t>
            </a:r>
            <a:r>
              <a:rPr lang="da-DK" dirty="0"/>
              <a:t>” = Ikke tilfældigt udvalgt. Dvs. udvalgt til at ”bevise” en bestemt pointe.</a:t>
            </a:r>
          </a:p>
          <a:p>
            <a:endParaRPr lang="da-DK" sz="1400" dirty="0"/>
          </a:p>
          <a:p>
            <a:r>
              <a:rPr lang="da-DK" sz="1400" dirty="0"/>
              <a:t>Hvilken af de to ovenstående figurer ville du vælge, hvis du gerne vil bevise </a:t>
            </a:r>
            <a:r>
              <a:rPr lang="da-DK" sz="1400" u="sng" dirty="0"/>
              <a:t>en stigning</a:t>
            </a:r>
            <a:r>
              <a:rPr lang="da-DK" sz="1400" dirty="0"/>
              <a:t> i ungdomskriminaliteten?</a:t>
            </a:r>
          </a:p>
          <a:p>
            <a:r>
              <a:rPr lang="da-DK" sz="1400" dirty="0"/>
              <a:t>Hvilken af de to ovenstående figurer ville du vælge, hvis du gerne vil bevise </a:t>
            </a:r>
            <a:r>
              <a:rPr lang="da-DK" sz="1400" u="sng" dirty="0"/>
              <a:t>et fald</a:t>
            </a:r>
            <a:r>
              <a:rPr lang="da-DK" sz="1400" dirty="0"/>
              <a:t> i ungdomskriminaliteten?</a:t>
            </a:r>
          </a:p>
          <a:p>
            <a:r>
              <a:rPr lang="da-DK" sz="1400" dirty="0"/>
              <a:t>Hvad synes du er mest korrekt: At ungdomskriminaliteten er steget eller at den er faldet?</a:t>
            </a:r>
          </a:p>
          <a:p>
            <a:r>
              <a:rPr lang="da-DK" sz="1400" dirty="0"/>
              <a:t>Hvad betyder ”Cherry </a:t>
            </a:r>
            <a:r>
              <a:rPr lang="da-DK" sz="1400" dirty="0" err="1"/>
              <a:t>Picking</a:t>
            </a:r>
            <a:r>
              <a:rPr lang="da-DK" sz="1400" dirty="0"/>
              <a:t>”?</a:t>
            </a:r>
          </a:p>
        </p:txBody>
      </p:sp>
      <p:grpSp>
        <p:nvGrpSpPr>
          <p:cNvPr id="6" name="Gruppe 5">
            <a:extLst>
              <a:ext uri="{FF2B5EF4-FFF2-40B4-BE49-F238E27FC236}">
                <a16:creationId xmlns:a16="http://schemas.microsoft.com/office/drawing/2014/main" id="{EBD9FC76-9345-4763-800D-594CBCEA71DA}"/>
              </a:ext>
            </a:extLst>
          </p:cNvPr>
          <p:cNvGrpSpPr/>
          <p:nvPr/>
        </p:nvGrpSpPr>
        <p:grpSpPr>
          <a:xfrm>
            <a:off x="1098805" y="1748370"/>
            <a:ext cx="2827175" cy="3256383"/>
            <a:chOff x="1105611" y="2603241"/>
            <a:chExt cx="2827175" cy="3256383"/>
          </a:xfrm>
        </p:grpSpPr>
        <p:pic>
          <p:nvPicPr>
            <p:cNvPr id="7" name="Billede 6">
              <a:extLst>
                <a:ext uri="{FF2B5EF4-FFF2-40B4-BE49-F238E27FC236}">
                  <a16:creationId xmlns:a16="http://schemas.microsoft.com/office/drawing/2014/main" id="{1BC6C1D4-BCD2-43E5-936F-A72840D2C4EC}"/>
                </a:ext>
              </a:extLst>
            </p:cNvPr>
            <p:cNvPicPr>
              <a:picLocks noChangeAspect="1"/>
            </p:cNvPicPr>
            <p:nvPr/>
          </p:nvPicPr>
          <p:blipFill rotWithShape="1">
            <a:blip r:embed="rId3"/>
            <a:srcRect l="26020" t="25494" r="68164" b="27022"/>
            <a:stretch/>
          </p:blipFill>
          <p:spPr>
            <a:xfrm>
              <a:off x="1105611" y="2603241"/>
              <a:ext cx="709127" cy="3256383"/>
            </a:xfrm>
            <a:prstGeom prst="rect">
              <a:avLst/>
            </a:prstGeom>
          </p:spPr>
        </p:pic>
        <p:pic>
          <p:nvPicPr>
            <p:cNvPr id="8" name="Billede 7">
              <a:extLst>
                <a:ext uri="{FF2B5EF4-FFF2-40B4-BE49-F238E27FC236}">
                  <a16:creationId xmlns:a16="http://schemas.microsoft.com/office/drawing/2014/main" id="{C7F746D6-89BC-4ABD-A3C2-D81DF8BA53EA}"/>
                </a:ext>
              </a:extLst>
            </p:cNvPr>
            <p:cNvPicPr>
              <a:picLocks noChangeAspect="1"/>
            </p:cNvPicPr>
            <p:nvPr/>
          </p:nvPicPr>
          <p:blipFill rotWithShape="1">
            <a:blip r:embed="rId3"/>
            <a:srcRect l="60994" t="25494" r="21633" b="27022"/>
            <a:stretch/>
          </p:blipFill>
          <p:spPr>
            <a:xfrm>
              <a:off x="1814738" y="2603241"/>
              <a:ext cx="2118048" cy="3256383"/>
            </a:xfrm>
            <a:prstGeom prst="rect">
              <a:avLst/>
            </a:prstGeom>
          </p:spPr>
        </p:pic>
      </p:grpSp>
      <p:sp>
        <p:nvSpPr>
          <p:cNvPr id="9" name="Tekstfelt 8">
            <a:extLst>
              <a:ext uri="{FF2B5EF4-FFF2-40B4-BE49-F238E27FC236}">
                <a16:creationId xmlns:a16="http://schemas.microsoft.com/office/drawing/2014/main" id="{03C54C53-386D-4823-B352-8EDFE757DB42}"/>
              </a:ext>
            </a:extLst>
          </p:cNvPr>
          <p:cNvSpPr txBox="1"/>
          <p:nvPr/>
        </p:nvSpPr>
        <p:spPr>
          <a:xfrm>
            <a:off x="2013856" y="1828987"/>
            <a:ext cx="1408923" cy="338554"/>
          </a:xfrm>
          <a:prstGeom prst="rect">
            <a:avLst/>
          </a:prstGeom>
          <a:noFill/>
        </p:spPr>
        <p:txBody>
          <a:bodyPr wrap="square" rtlCol="0">
            <a:spAutoFit/>
          </a:bodyPr>
          <a:lstStyle/>
          <a:p>
            <a:r>
              <a:rPr lang="da-DK" sz="1600" dirty="0">
                <a:solidFill>
                  <a:srgbClr val="FF0000"/>
                </a:solidFill>
              </a:rPr>
              <a:t>Version A</a:t>
            </a:r>
          </a:p>
        </p:txBody>
      </p:sp>
      <p:sp>
        <p:nvSpPr>
          <p:cNvPr id="10" name="Tekstfelt 9">
            <a:extLst>
              <a:ext uri="{FF2B5EF4-FFF2-40B4-BE49-F238E27FC236}">
                <a16:creationId xmlns:a16="http://schemas.microsoft.com/office/drawing/2014/main" id="{BBA5F853-0C73-4672-884F-46E84BBECB3B}"/>
              </a:ext>
            </a:extLst>
          </p:cNvPr>
          <p:cNvSpPr txBox="1"/>
          <p:nvPr/>
        </p:nvSpPr>
        <p:spPr>
          <a:xfrm>
            <a:off x="7691534" y="1826652"/>
            <a:ext cx="1408923" cy="338554"/>
          </a:xfrm>
          <a:prstGeom prst="rect">
            <a:avLst/>
          </a:prstGeom>
          <a:noFill/>
        </p:spPr>
        <p:txBody>
          <a:bodyPr wrap="square" rtlCol="0">
            <a:spAutoFit/>
          </a:bodyPr>
          <a:lstStyle/>
          <a:p>
            <a:r>
              <a:rPr lang="da-DK" sz="1600" dirty="0">
                <a:solidFill>
                  <a:srgbClr val="FF0000"/>
                </a:solidFill>
              </a:rPr>
              <a:t>Version B</a:t>
            </a:r>
          </a:p>
        </p:txBody>
      </p:sp>
      <p:pic>
        <p:nvPicPr>
          <p:cNvPr id="11" name="Billede 10" descr="Et billede, der indeholder tekst, person, bygning, personer&#10;&#10;Automatisk genereret beskrivelse">
            <a:extLst>
              <a:ext uri="{FF2B5EF4-FFF2-40B4-BE49-F238E27FC236}">
                <a16:creationId xmlns:a16="http://schemas.microsoft.com/office/drawing/2014/main" id="{06B0720B-3DBF-E0AF-06CF-E4D87E6F2C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3879" y="0"/>
            <a:ext cx="7988121" cy="6858000"/>
          </a:xfrm>
          <a:prstGeom prst="rect">
            <a:avLst/>
          </a:prstGeom>
        </p:spPr>
      </p:pic>
    </p:spTree>
    <p:extLst>
      <p:ext uri="{BB962C8B-B14F-4D97-AF65-F5344CB8AC3E}">
        <p14:creationId xmlns:p14="http://schemas.microsoft.com/office/powerpoint/2010/main" val="1288295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6EB2F5-63F4-4146-BC1B-B321B1B36C85}"/>
              </a:ext>
            </a:extLst>
          </p:cNvPr>
          <p:cNvSpPr>
            <a:spLocks noGrp="1"/>
          </p:cNvSpPr>
          <p:nvPr>
            <p:ph type="title"/>
          </p:nvPr>
        </p:nvSpPr>
        <p:spPr/>
        <p:txBody>
          <a:bodyPr/>
          <a:lstStyle/>
          <a:p>
            <a:r>
              <a:rPr lang="da-DK" dirty="0"/>
              <a:t>Hvorfor er kriminaliteten faldende?</a:t>
            </a:r>
          </a:p>
        </p:txBody>
      </p:sp>
      <p:sp>
        <p:nvSpPr>
          <p:cNvPr id="4" name="Tekstfelt 3">
            <a:extLst>
              <a:ext uri="{FF2B5EF4-FFF2-40B4-BE49-F238E27FC236}">
                <a16:creationId xmlns:a16="http://schemas.microsoft.com/office/drawing/2014/main" id="{19430C4B-6C55-4C84-82C1-F0912218C790}"/>
              </a:ext>
            </a:extLst>
          </p:cNvPr>
          <p:cNvSpPr txBox="1"/>
          <p:nvPr/>
        </p:nvSpPr>
        <p:spPr>
          <a:xfrm>
            <a:off x="468831" y="1241196"/>
            <a:ext cx="11254338" cy="1200329"/>
          </a:xfrm>
          <a:prstGeom prst="rect">
            <a:avLst/>
          </a:prstGeom>
          <a:noFill/>
        </p:spPr>
        <p:txBody>
          <a:bodyPr wrap="square" rtlCol="0">
            <a:spAutoFit/>
          </a:bodyPr>
          <a:lstStyle/>
          <a:p>
            <a:pPr marL="342900" indent="-342900">
              <a:buFont typeface="+mj-lt"/>
              <a:buAutoNum type="arabicPeriod"/>
            </a:pPr>
            <a:r>
              <a:rPr lang="da-DK" b="1" dirty="0">
                <a:solidFill>
                  <a:srgbClr val="FF0000"/>
                </a:solidFill>
              </a:rPr>
              <a:t>I får hver tildelt en forklaring på faldet i ungdomskriminalitet (se s. 19-20). Denne får du 5 minutter til at sætte dig ind i. Du skal kunne forklare det selv – ikke læse op.</a:t>
            </a:r>
          </a:p>
          <a:p>
            <a:pPr marL="342900" indent="-342900">
              <a:buFont typeface="+mj-lt"/>
              <a:buAutoNum type="arabicPeriod"/>
            </a:pPr>
            <a:r>
              <a:rPr lang="da-DK" b="1" dirty="0">
                <a:solidFill>
                  <a:srgbClr val="FF0000"/>
                </a:solidFill>
              </a:rPr>
              <a:t>Herefter skal du på skift fange elever med de tre andre forklaringer og præsentere for hinanden.</a:t>
            </a:r>
          </a:p>
          <a:p>
            <a:r>
              <a:rPr lang="da-DK" b="1" dirty="0">
                <a:solidFill>
                  <a:srgbClr val="FF0000"/>
                </a:solidFill>
              </a:rPr>
              <a:t>Husk fokus på hvordan det fører til fald i ungdomskriminaliteten.</a:t>
            </a:r>
          </a:p>
        </p:txBody>
      </p:sp>
      <p:graphicFrame>
        <p:nvGraphicFramePr>
          <p:cNvPr id="8" name="Tabel 7">
            <a:extLst>
              <a:ext uri="{FF2B5EF4-FFF2-40B4-BE49-F238E27FC236}">
                <a16:creationId xmlns:a16="http://schemas.microsoft.com/office/drawing/2014/main" id="{E3A89E3E-FA24-46F1-A097-01352EDC5B26}"/>
              </a:ext>
            </a:extLst>
          </p:cNvPr>
          <p:cNvGraphicFramePr>
            <a:graphicFrameLocks noGrp="1"/>
          </p:cNvGraphicFramePr>
          <p:nvPr>
            <p:extLst>
              <p:ext uri="{D42A27DB-BD31-4B8C-83A1-F6EECF244321}">
                <p14:modId xmlns:p14="http://schemas.microsoft.com/office/powerpoint/2010/main" val="833525951"/>
              </p:ext>
            </p:extLst>
          </p:nvPr>
        </p:nvGraphicFramePr>
        <p:xfrm>
          <a:off x="101600" y="2441524"/>
          <a:ext cx="11976100" cy="4416476"/>
        </p:xfrm>
        <a:graphic>
          <a:graphicData uri="http://schemas.openxmlformats.org/drawingml/2006/table">
            <a:tbl>
              <a:tblPr firstRow="1" bandRow="1">
                <a:tableStyleId>{5C22544A-7EE6-4342-B048-85BDC9FD1C3A}</a:tableStyleId>
              </a:tblPr>
              <a:tblGrid>
                <a:gridCol w="5988050">
                  <a:extLst>
                    <a:ext uri="{9D8B030D-6E8A-4147-A177-3AD203B41FA5}">
                      <a16:colId xmlns:a16="http://schemas.microsoft.com/office/drawing/2014/main" val="3242233252"/>
                    </a:ext>
                  </a:extLst>
                </a:gridCol>
                <a:gridCol w="5988050">
                  <a:extLst>
                    <a:ext uri="{9D8B030D-6E8A-4147-A177-3AD203B41FA5}">
                      <a16:colId xmlns:a16="http://schemas.microsoft.com/office/drawing/2014/main" val="1569463262"/>
                    </a:ext>
                  </a:extLst>
                </a:gridCol>
              </a:tblGrid>
              <a:tr h="1111309">
                <a:tc>
                  <a:txBody>
                    <a:bodyPr/>
                    <a:lstStyle/>
                    <a:p>
                      <a:pPr algn="l" rtl="0" fontAlgn="ctr"/>
                      <a:r>
                        <a:rPr lang="da-DK" sz="1600" b="0" u="none" strike="noStrike" dirty="0">
                          <a:solidFill>
                            <a:schemeClr val="bg1"/>
                          </a:solidFill>
                          <a:effectLst/>
                        </a:rPr>
                        <a:t>1. De unge bruger mindre tid på gaden og mere i internettets verden.</a:t>
                      </a:r>
                      <a:endParaRPr lang="da-DK" sz="1600" b="0" i="0" u="none" strike="noStrike" dirty="0">
                        <a:solidFill>
                          <a:schemeClr val="bg1"/>
                        </a:solidFill>
                        <a:effectLst/>
                        <a:latin typeface="Century Gothic" panose="020B0502020202020204" pitchFamily="34" charset="0"/>
                      </a:endParaRPr>
                    </a:p>
                  </a:txBody>
                  <a:tcPr marL="1547" marR="1547" marT="1547" marB="0" anchor="ctr">
                    <a:solidFill>
                      <a:srgbClr val="F2E7E7"/>
                    </a:solidFill>
                  </a:tcPr>
                </a:tc>
                <a:tc>
                  <a:txBody>
                    <a:bodyPr/>
                    <a:lstStyle/>
                    <a:p>
                      <a:pPr algn="l" rtl="0" fontAlgn="ctr"/>
                      <a:endParaRPr lang="da-DK" sz="1600" b="1" i="0" u="none" strike="noStrike" dirty="0">
                        <a:solidFill>
                          <a:srgbClr val="FFFFFF"/>
                        </a:solidFill>
                        <a:effectLst/>
                        <a:latin typeface="Century Gothic" panose="020B0502020202020204" pitchFamily="34" charset="0"/>
                      </a:endParaRPr>
                    </a:p>
                  </a:txBody>
                  <a:tcPr marL="1547" marR="1547" marT="1547" marB="0" anchor="ctr">
                    <a:solidFill>
                      <a:srgbClr val="F2E7E7"/>
                    </a:solidFill>
                  </a:tcPr>
                </a:tc>
                <a:extLst>
                  <a:ext uri="{0D108BD9-81ED-4DB2-BD59-A6C34878D82A}">
                    <a16:rowId xmlns:a16="http://schemas.microsoft.com/office/drawing/2014/main" val="2078036596"/>
                  </a:ext>
                </a:extLst>
              </a:tr>
              <a:tr h="1111309">
                <a:tc>
                  <a:txBody>
                    <a:bodyPr/>
                    <a:lstStyle/>
                    <a:p>
                      <a:pPr algn="l" rtl="0" fontAlgn="ctr"/>
                      <a:r>
                        <a:rPr lang="da-DK" sz="1600" u="none" strike="noStrike" dirty="0">
                          <a:effectLst/>
                        </a:rPr>
                        <a:t>2. Muligheden for at slippe af sted med at begå kriminalitet er faldet.</a:t>
                      </a:r>
                      <a:endParaRPr lang="da-DK" sz="1600" b="1" i="0" u="none" strike="noStrike" dirty="0">
                        <a:solidFill>
                          <a:srgbClr val="FFFFFF"/>
                        </a:solidFill>
                        <a:effectLst/>
                        <a:latin typeface="Century Gothic" panose="020B0502020202020204" pitchFamily="34" charset="0"/>
                      </a:endParaRPr>
                    </a:p>
                  </a:txBody>
                  <a:tcPr marL="1547" marR="1547" marT="1547" marB="0" anchor="ctr"/>
                </a:tc>
                <a:tc>
                  <a:txBody>
                    <a:bodyPr/>
                    <a:lstStyle/>
                    <a:p>
                      <a:pPr algn="l" rtl="0" fontAlgn="ctr"/>
                      <a:endParaRPr lang="da-DK" sz="1600" b="1" i="0" u="none" strike="noStrike" dirty="0">
                        <a:solidFill>
                          <a:srgbClr val="FFFFFF"/>
                        </a:solidFill>
                        <a:effectLst/>
                        <a:latin typeface="Century Gothic" panose="020B0502020202020204" pitchFamily="34" charset="0"/>
                      </a:endParaRPr>
                    </a:p>
                  </a:txBody>
                  <a:tcPr marL="1547" marR="1547" marT="1547" marB="0" anchor="ctr"/>
                </a:tc>
                <a:extLst>
                  <a:ext uri="{0D108BD9-81ED-4DB2-BD59-A6C34878D82A}">
                    <a16:rowId xmlns:a16="http://schemas.microsoft.com/office/drawing/2014/main" val="1045018177"/>
                  </a:ext>
                </a:extLst>
              </a:tr>
              <a:tr h="1111309">
                <a:tc>
                  <a:txBody>
                    <a:bodyPr/>
                    <a:lstStyle/>
                    <a:p>
                      <a:pPr algn="l" rtl="0" fontAlgn="ctr"/>
                      <a:r>
                        <a:rPr lang="da-DK" sz="1600" u="none" strike="noStrike" dirty="0">
                          <a:effectLst/>
                        </a:rPr>
                        <a:t>3. Unge har flere penge mellem hænderne og bedre rammer i hjemmet og på institutionerne.</a:t>
                      </a:r>
                      <a:endParaRPr lang="da-DK" sz="1600" b="1" i="0" u="none" strike="noStrike" dirty="0">
                        <a:solidFill>
                          <a:srgbClr val="FFFFFF"/>
                        </a:solidFill>
                        <a:effectLst/>
                        <a:latin typeface="Century Gothic" panose="020B0502020202020204" pitchFamily="34" charset="0"/>
                      </a:endParaRPr>
                    </a:p>
                  </a:txBody>
                  <a:tcPr marL="1547" marR="1547" marT="1547" marB="0" anchor="ctr"/>
                </a:tc>
                <a:tc>
                  <a:txBody>
                    <a:bodyPr/>
                    <a:lstStyle/>
                    <a:p>
                      <a:pPr algn="l" rtl="0" fontAlgn="ctr"/>
                      <a:endParaRPr lang="da-DK" sz="1600" b="1" i="0" u="none" strike="noStrike" dirty="0">
                        <a:solidFill>
                          <a:srgbClr val="FFFFFF"/>
                        </a:solidFill>
                        <a:effectLst/>
                        <a:latin typeface="Century Gothic" panose="020B0502020202020204" pitchFamily="34" charset="0"/>
                      </a:endParaRPr>
                    </a:p>
                  </a:txBody>
                  <a:tcPr marL="1547" marR="1547" marT="1547" marB="0" anchor="ctr"/>
                </a:tc>
                <a:extLst>
                  <a:ext uri="{0D108BD9-81ED-4DB2-BD59-A6C34878D82A}">
                    <a16:rowId xmlns:a16="http://schemas.microsoft.com/office/drawing/2014/main" val="171393990"/>
                  </a:ext>
                </a:extLst>
              </a:tr>
              <a:tr h="1082549">
                <a:tc>
                  <a:txBody>
                    <a:bodyPr/>
                    <a:lstStyle/>
                    <a:p>
                      <a:pPr algn="l" rtl="0" fontAlgn="ctr"/>
                      <a:r>
                        <a:rPr lang="da-DK" sz="1600" u="none" strike="noStrike" dirty="0">
                          <a:effectLst/>
                        </a:rPr>
                        <a:t>4. Unge bruger færre rusmidler og lever et mere aktivt liv.</a:t>
                      </a:r>
                      <a:endParaRPr lang="da-DK" sz="1600" b="1" i="0" u="none" strike="noStrike" dirty="0">
                        <a:solidFill>
                          <a:srgbClr val="FFFFFF"/>
                        </a:solidFill>
                        <a:effectLst/>
                        <a:latin typeface="Century Gothic" panose="020B0502020202020204" pitchFamily="34" charset="0"/>
                      </a:endParaRPr>
                    </a:p>
                  </a:txBody>
                  <a:tcPr marL="1547" marR="1547" marT="1547" marB="0" anchor="ctr"/>
                </a:tc>
                <a:tc>
                  <a:txBody>
                    <a:bodyPr/>
                    <a:lstStyle/>
                    <a:p>
                      <a:pPr algn="l" rtl="0" fontAlgn="ctr"/>
                      <a:endParaRPr lang="da-DK" sz="1600" b="1" i="0" u="none" strike="noStrike" dirty="0">
                        <a:solidFill>
                          <a:srgbClr val="FFFFFF"/>
                        </a:solidFill>
                        <a:effectLst/>
                        <a:latin typeface="Century Gothic" panose="020B0502020202020204" pitchFamily="34" charset="0"/>
                      </a:endParaRPr>
                    </a:p>
                  </a:txBody>
                  <a:tcPr marL="1547" marR="1547" marT="1547" marB="0" anchor="ctr"/>
                </a:tc>
                <a:extLst>
                  <a:ext uri="{0D108BD9-81ED-4DB2-BD59-A6C34878D82A}">
                    <a16:rowId xmlns:a16="http://schemas.microsoft.com/office/drawing/2014/main" val="3602342152"/>
                  </a:ext>
                </a:extLst>
              </a:tr>
            </a:tbl>
          </a:graphicData>
        </a:graphic>
      </p:graphicFrame>
    </p:spTree>
    <p:extLst>
      <p:ext uri="{BB962C8B-B14F-4D97-AF65-F5344CB8AC3E}">
        <p14:creationId xmlns:p14="http://schemas.microsoft.com/office/powerpoint/2010/main" val="2622417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6EB2F5-63F4-4146-BC1B-B321B1B36C85}"/>
              </a:ext>
            </a:extLst>
          </p:cNvPr>
          <p:cNvSpPr>
            <a:spLocks noGrp="1"/>
          </p:cNvSpPr>
          <p:nvPr>
            <p:ph type="title"/>
          </p:nvPr>
        </p:nvSpPr>
        <p:spPr/>
        <p:txBody>
          <a:bodyPr/>
          <a:lstStyle/>
          <a:p>
            <a:r>
              <a:rPr lang="da-DK" dirty="0"/>
              <a:t>Hvorfor er kriminaliteten faldende?</a:t>
            </a:r>
          </a:p>
        </p:txBody>
      </p:sp>
      <p:sp>
        <p:nvSpPr>
          <p:cNvPr id="3" name="Pladsholder til indhold 2">
            <a:extLst>
              <a:ext uri="{FF2B5EF4-FFF2-40B4-BE49-F238E27FC236}">
                <a16:creationId xmlns:a16="http://schemas.microsoft.com/office/drawing/2014/main" id="{2F276C00-C091-4440-8B18-243B29A6EE61}"/>
              </a:ext>
            </a:extLst>
          </p:cNvPr>
          <p:cNvSpPr>
            <a:spLocks noGrp="1"/>
          </p:cNvSpPr>
          <p:nvPr>
            <p:ph idx="1"/>
          </p:nvPr>
        </p:nvSpPr>
        <p:spPr>
          <a:xfrm>
            <a:off x="468831" y="1651702"/>
            <a:ext cx="8040687" cy="4195481"/>
          </a:xfrm>
        </p:spPr>
        <p:txBody>
          <a:bodyPr>
            <a:normAutofit/>
          </a:bodyPr>
          <a:lstStyle/>
          <a:p>
            <a:pPr marL="0" indent="0">
              <a:buNone/>
            </a:pPr>
            <a:r>
              <a:rPr lang="da-DK" dirty="0"/>
              <a:t>Generelt:</a:t>
            </a:r>
          </a:p>
          <a:p>
            <a:r>
              <a:rPr lang="da-DK" dirty="0"/>
              <a:t>Fald kun i ejendomsforbrydelser.</a:t>
            </a:r>
          </a:p>
          <a:p>
            <a:pPr lvl="1"/>
            <a:r>
              <a:rPr lang="da-DK" dirty="0"/>
              <a:t>Stigningen i voldsforbrydelser dækker over flere anmeldelser ikke flere voldsforbrydelser.</a:t>
            </a:r>
          </a:p>
          <a:p>
            <a:r>
              <a:rPr lang="da-DK" dirty="0"/>
              <a:t>Større overvågning.</a:t>
            </a:r>
          </a:p>
          <a:p>
            <a:r>
              <a:rPr lang="da-DK" dirty="0"/>
              <a:t>Mere kontantløst samfund.</a:t>
            </a:r>
          </a:p>
        </p:txBody>
      </p:sp>
    </p:spTree>
    <p:extLst>
      <p:ext uri="{BB962C8B-B14F-4D97-AF65-F5344CB8AC3E}">
        <p14:creationId xmlns:p14="http://schemas.microsoft.com/office/powerpoint/2010/main" val="2774860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124E4D-2501-4CB1-85F0-8EAC668AC215}"/>
              </a:ext>
            </a:extLst>
          </p:cNvPr>
          <p:cNvSpPr>
            <a:spLocks noGrp="1"/>
          </p:cNvSpPr>
          <p:nvPr>
            <p:ph type="title"/>
          </p:nvPr>
        </p:nvSpPr>
        <p:spPr/>
        <p:txBody>
          <a:bodyPr/>
          <a:lstStyle/>
          <a:p>
            <a:r>
              <a:rPr lang="da-DK" dirty="0"/>
              <a:t>Aflevering</a:t>
            </a:r>
            <a:endParaRPr lang="da-DK" sz="2000" dirty="0"/>
          </a:p>
        </p:txBody>
      </p:sp>
      <p:sp>
        <p:nvSpPr>
          <p:cNvPr id="9" name="Tekstfelt 8">
            <a:extLst>
              <a:ext uri="{FF2B5EF4-FFF2-40B4-BE49-F238E27FC236}">
                <a16:creationId xmlns:a16="http://schemas.microsoft.com/office/drawing/2014/main" id="{F6291C87-7992-4F06-AE85-0BF5C8F338A9}"/>
              </a:ext>
            </a:extLst>
          </p:cNvPr>
          <p:cNvSpPr txBox="1"/>
          <p:nvPr/>
        </p:nvSpPr>
        <p:spPr>
          <a:xfrm>
            <a:off x="830424" y="2375037"/>
            <a:ext cx="5265576" cy="2677656"/>
          </a:xfrm>
          <a:prstGeom prst="rect">
            <a:avLst/>
          </a:prstGeom>
          <a:noFill/>
        </p:spPr>
        <p:txBody>
          <a:bodyPr wrap="square" rtlCol="0">
            <a:spAutoFit/>
          </a:bodyPr>
          <a:lstStyle/>
          <a:p>
            <a:pPr marL="285750" indent="-285750">
              <a:buFont typeface="Wingdings" panose="05000000000000000000" pitchFamily="2" charset="2"/>
              <a:buChar char="Ø"/>
            </a:pPr>
            <a:r>
              <a:rPr lang="da-DK" sz="2800" dirty="0"/>
              <a:t>I dag arbejder vi med at forstå bilagene.</a:t>
            </a:r>
          </a:p>
          <a:p>
            <a:endParaRPr lang="da-DK" sz="2800" dirty="0"/>
          </a:p>
          <a:p>
            <a:r>
              <a:rPr lang="da-DK" sz="2800" dirty="0"/>
              <a:t>+ Karaktersamtaler for dem der har ønsket det.</a:t>
            </a:r>
          </a:p>
          <a:p>
            <a:pPr marL="285750" indent="-285750">
              <a:buFont typeface="Wingdings" panose="05000000000000000000" pitchFamily="2" charset="2"/>
              <a:buChar char="Ø"/>
            </a:pPr>
            <a:endParaRPr lang="da-DK" sz="2800" dirty="0"/>
          </a:p>
        </p:txBody>
      </p:sp>
      <p:pic>
        <p:nvPicPr>
          <p:cNvPr id="4" name="Billede 3" descr="Et billede, der indeholder bord&#10;&#10;Automatisk genereret beskrivelse">
            <a:extLst>
              <a:ext uri="{FF2B5EF4-FFF2-40B4-BE49-F238E27FC236}">
                <a16:creationId xmlns:a16="http://schemas.microsoft.com/office/drawing/2014/main" id="{ECD61F2D-9AFB-54C3-C849-6D59D714A2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4629" y="0"/>
            <a:ext cx="4907371" cy="6858000"/>
          </a:xfrm>
          <a:prstGeom prst="rect">
            <a:avLst/>
          </a:prstGeom>
        </p:spPr>
      </p:pic>
    </p:spTree>
    <p:extLst>
      <p:ext uri="{BB962C8B-B14F-4D97-AF65-F5344CB8AC3E}">
        <p14:creationId xmlns:p14="http://schemas.microsoft.com/office/powerpoint/2010/main" val="40048543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506</TotalTime>
  <Words>806</Words>
  <Application>Microsoft Macintosh PowerPoint</Application>
  <PresentationFormat>Widescreen</PresentationFormat>
  <Paragraphs>76</Paragraphs>
  <Slides>10</Slides>
  <Notes>6</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10</vt:i4>
      </vt:variant>
    </vt:vector>
  </HeadingPairs>
  <TitlesOfParts>
    <vt:vector size="16" baseType="lpstr">
      <vt:lpstr>Arial</vt:lpstr>
      <vt:lpstr>Calibri</vt:lpstr>
      <vt:lpstr>Century Gothic</vt:lpstr>
      <vt:lpstr>Wingdings</vt:lpstr>
      <vt:lpstr>Wingdings 3</vt:lpstr>
      <vt:lpstr>Ion</vt:lpstr>
      <vt:lpstr>Statistik om kriminalitet - Hvordan har mængden af kriminalitet udviklet sig?</vt:lpstr>
      <vt:lpstr>Kriminalitetsteorier - Forklar for din sidemakker ved at bruge så mange af begreberne som muligt.</vt:lpstr>
      <vt:lpstr>Gæt på udviklingen i kriminalitet</vt:lpstr>
      <vt:lpstr>Udviklingen i den samlede mængde kriminalitet</vt:lpstr>
      <vt:lpstr>Udviklingen i Ungdomskriminalitet</vt:lpstr>
      <vt:lpstr>Udviklingen i ungdomskriminalitet</vt:lpstr>
      <vt:lpstr>Udviklingen i ungdomskriminalitet</vt:lpstr>
      <vt:lpstr>Hvorfor er kriminaliteten faldende?</vt:lpstr>
      <vt:lpstr>Hvorfor er kriminaliteten faldende?</vt:lpstr>
      <vt:lpstr>Aflevering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Kriminalitetsteori - Hvorfor begår folk kriminalitet</dc:title>
  <dc:creator>Lærer PC</dc:creator>
  <cp:lastModifiedBy>Mads Malthe Rifbjerg Søvndal</cp:lastModifiedBy>
  <cp:revision>57</cp:revision>
  <cp:lastPrinted>2023-02-07T08:55:05Z</cp:lastPrinted>
  <dcterms:created xsi:type="dcterms:W3CDTF">2022-09-14T09:04:04Z</dcterms:created>
  <dcterms:modified xsi:type="dcterms:W3CDTF">2023-02-08T07:49:14Z</dcterms:modified>
</cp:coreProperties>
</file>