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265" r:id="rId3"/>
    <p:sldId id="256" r:id="rId4"/>
    <p:sldId id="273" r:id="rId5"/>
    <p:sldId id="270" r:id="rId6"/>
    <p:sldId id="268" r:id="rId7"/>
    <p:sldId id="271" r:id="rId8"/>
    <p:sldId id="267" r:id="rId9"/>
    <p:sldId id="272" r:id="rId10"/>
    <p:sldId id="257" r:id="rId11"/>
    <p:sldId id="258" r:id="rId12"/>
    <p:sldId id="260" r:id="rId13"/>
    <p:sldId id="274" r:id="rId14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1298"/>
  </p:normalViewPr>
  <p:slideViewPr>
    <p:cSldViewPr>
      <p:cViewPr varScale="1">
        <p:scale>
          <a:sx n="115" d="100"/>
          <a:sy n="115" d="100"/>
        </p:scale>
        <p:origin x="156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89E47E-F3CD-824B-9FBD-41DC9A3496DD}" type="datetimeFigureOut">
              <a:rPr lang="da-DK" smtClean="0"/>
              <a:t>23.01.2025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C202A1-D645-C943-87CC-1A40038C3C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42472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Nyt emne – hører ind under IP. Opret ny fane i noter.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3DDFBA-3D32-E24B-B4D7-9BCE6A571C1F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316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202A1-D645-C943-87CC-1A40038C3CAB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178286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Skriv ned – brug så mange begreber som muligt. </a:t>
            </a:r>
            <a:r>
              <a:rPr lang="da-DK"/>
              <a:t>Pitch. 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202A1-D645-C943-87CC-1A40038C3CAB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1185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23.01.2025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23.01.2025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23.01.2025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23.01.2025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23.01.2025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23.01.2025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23.01.2025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23.01.2025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23.01.2025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23.01.2025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23.01.2025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21C5E0-121E-4B95-A538-520DF1E957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75897A4-6AF4-872A-37A7-A74F89627E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24C7612-1F38-5016-FC1A-3398BFDAB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FAA3-D75A-B645-824C-65D74F703988}" type="datetimeFigureOut">
              <a:rPr lang="da-DK" smtClean="0"/>
              <a:t>23.01.2025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5AB428E-2F12-AB61-024F-36D9FD63C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85E9527-941F-CA45-183E-B3F427683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0AE4E-7960-2544-A02C-A758F5245E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28480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B431A0-68C3-0555-2222-B13FFAADD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E4727B3-F941-9480-FA7D-50D5EC6571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2C47B44-29B4-51C4-2D87-8F951BA92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FAA3-D75A-B645-824C-65D74F703988}" type="datetimeFigureOut">
              <a:rPr lang="da-DK" smtClean="0"/>
              <a:t>23.01.2025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4675F1E-CE84-B89E-CD53-8B8715B97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DBB4DBC-B0F2-1829-AA34-F49212207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0AE4E-7960-2544-A02C-A758F5245E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216246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F2D750-E80E-2A47-75B4-A940DA052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403046F-8BE2-B523-B8D4-557243A4F3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E09E93F-C5B5-2369-40D0-7BBDAD65A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FAA3-D75A-B645-824C-65D74F703988}" type="datetimeFigureOut">
              <a:rPr lang="da-DK" smtClean="0"/>
              <a:t>23.01.2025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226739A-96CF-AFAC-581B-D9734112A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14285AE-C66E-753F-0E58-C7F9A1901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0AE4E-7960-2544-A02C-A758F5245E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532220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5B727B-247D-06AB-D457-E8279108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2AFC19E-8C50-4D4A-F670-512A5D0DB4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76886C9-570B-3398-6DBA-934992A328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9AC5E90-E9E1-6DB7-0272-51D0A6FE1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FAA3-D75A-B645-824C-65D74F703988}" type="datetimeFigureOut">
              <a:rPr lang="da-DK" smtClean="0"/>
              <a:t>23.01.2025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C383485-73FC-C463-583D-7884602BE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5E6F217-4CD4-A2C0-0477-0A31BCF9D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0AE4E-7960-2544-A02C-A758F5245E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973908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7895E8-B3BB-2A5E-4E2F-0BD9FA4EA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D5A8181-6166-16D0-8988-AE2F661283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78BEE4D-36EE-B81D-0B10-C3133CCE19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4A21C7F-6D2B-36E8-8F29-C7A21D1E75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DEA273BA-F0DC-7260-281D-65F07CBF62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CE65C023-8A92-B5D2-4568-9C42EEBDB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FAA3-D75A-B645-824C-65D74F703988}" type="datetimeFigureOut">
              <a:rPr lang="da-DK" smtClean="0"/>
              <a:t>23.01.2025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522C42EC-6F74-1EC0-B75B-C38999A26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D184E339-E12C-2737-77A4-80046890C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0AE4E-7960-2544-A02C-A758F5245E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806825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017923-17B5-ECFD-2E64-21785CE91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EE6ABBB1-44AF-609A-4972-6F9F5EB58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FAA3-D75A-B645-824C-65D74F703988}" type="datetimeFigureOut">
              <a:rPr lang="da-DK" smtClean="0"/>
              <a:t>23.01.2025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41C3991-2C0C-D726-84A3-02F117ED6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5A3D3B8E-AD48-1772-5BE8-90A13F603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0AE4E-7960-2544-A02C-A758F5245E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918510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F74253BF-E397-E4D5-FD04-DF440B6BE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FAA3-D75A-B645-824C-65D74F703988}" type="datetimeFigureOut">
              <a:rPr lang="da-DK" smtClean="0"/>
              <a:t>23.01.2025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B5DCFD8-3657-3780-61FE-E1CA37967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1035BDB-B376-F07B-5781-54A96506C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0AE4E-7960-2544-A02C-A758F5245E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371255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88231D-1524-B2B3-60FD-523350DA6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352CD7F-6E1F-70F0-2D97-1E5876F13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02DFE62-CE09-EF1E-DA19-92C0EE2954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82DDA2D-0938-9AA6-32E7-825332A10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FAA3-D75A-B645-824C-65D74F703988}" type="datetimeFigureOut">
              <a:rPr lang="da-DK" smtClean="0"/>
              <a:t>23.01.2025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EAF9CE3-B852-0C7C-8F04-5A59256E2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573F17C-F850-6FE7-D7BD-5552D1B29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0AE4E-7960-2544-A02C-A758F5245E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045264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7D8EDC-5899-FDCB-DF50-CE4BAF47B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8505E111-E2A0-F07A-3EB1-D55FC91F61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0C6B05E-D28B-6B75-9F15-0C94E94F5C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B698AC4-C55C-E2F5-D27D-BE0CD4D56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FAA3-D75A-B645-824C-65D74F703988}" type="datetimeFigureOut">
              <a:rPr lang="da-DK" smtClean="0"/>
              <a:t>23.01.2025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8FD231A-5CC3-748D-F85C-51F299EF3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813B6E4-31DA-611D-6137-3A511A973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0AE4E-7960-2544-A02C-A758F5245E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585857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455D6E-AD64-4CAE-FB07-A66FA8BBB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7BAB814-4198-87DB-C918-4891445335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BC27B5B-BDC4-DF57-E24B-581BC9152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FAA3-D75A-B645-824C-65D74F703988}" type="datetimeFigureOut">
              <a:rPr lang="da-DK" smtClean="0"/>
              <a:t>23.01.2025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046818B-047E-1632-7C6E-4356ED39A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6843067-EE5F-7AC0-EE2B-6CEF0C2B7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0AE4E-7960-2544-A02C-A758F5245E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677431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24758D04-EE2B-6E10-2940-E095C4BCD3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18423A3-10FD-323F-CCDC-2762E9E4CF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97A3A66-3896-707F-ABDB-20AA4FF79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FAA3-D75A-B645-824C-65D74F703988}" type="datetimeFigureOut">
              <a:rPr lang="da-DK" smtClean="0"/>
              <a:t>23.01.2025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AB66135-D61B-EE3E-014D-8686893ED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FE4EBD9-CF04-0ECF-9A6C-69984BD1F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0AE4E-7960-2544-A02C-A758F5245E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71019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5A5AF-D9E8-4DD6-999F-A60663D43858}" type="datetimeFigureOut">
              <a:rPr lang="da-DK" smtClean="0"/>
              <a:t>23.01.2025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9605F8F-22E4-FCC7-746B-D48C2A16C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9238FF2-596E-FD3B-7F0C-7764493818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7A6DF29-6CF9-A8DE-D6B8-40FFB19ED1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FEFAA3-D75A-B645-824C-65D74F703988}" type="datetimeFigureOut">
              <a:rPr lang="da-DK" smtClean="0"/>
              <a:t>23.01.2025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1BFD59B-C227-D3B1-B699-D7A09C49F7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12ECF41-F6F5-BA87-47F1-DE6DCFC279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10AE4E-7960-2544-A02C-A758F5245E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65347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A93898FF-D987-4B0E-BFB4-85F5EB356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49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612F383F-B981-4BC3-9E2B-7BE938CE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71550"/>
            <a:ext cx="9141714" cy="51435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5AA485AD-076E-4077-A6E6-C3C9F0C39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9141714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2061" name="Picture 2060">
            <a:extLst>
              <a:ext uri="{FF2B5EF4-FFF2-40B4-BE49-F238E27FC236}">
                <a16:creationId xmlns:a16="http://schemas.microsoft.com/office/drawing/2014/main" id="{D088DBDF-80D5-4FC0-8A54-9D660B728D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" y="857250"/>
            <a:ext cx="9135879" cy="5143500"/>
          </a:xfrm>
          <a:prstGeom prst="rect">
            <a:avLst/>
          </a:prstGeom>
        </p:spPr>
      </p:pic>
      <p:sp>
        <p:nvSpPr>
          <p:cNvPr id="2063" name="Rectangle 2062">
            <a:extLst>
              <a:ext uri="{FF2B5EF4-FFF2-40B4-BE49-F238E27FC236}">
                <a16:creationId xmlns:a16="http://schemas.microsoft.com/office/drawing/2014/main" id="{58D235B8-3D10-493F-88AC-84BB404C1B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9141714" cy="51435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065" name="Rectangle 206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85725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/>
            <a:endParaRPr lang="en-US" sz="135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2050" name="Picture 2" descr="Hvem varetager egentlig den danske udenrigspolitik?">
            <a:extLst>
              <a:ext uri="{FF2B5EF4-FFF2-40B4-BE49-F238E27FC236}">
                <a16:creationId xmlns:a16="http://schemas.microsoft.com/office/drawing/2014/main" id="{FFC971D8-21B6-8817-382E-075FBE7A35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2086"/>
          <a:stretch/>
        </p:blipFill>
        <p:spPr bwMode="auto">
          <a:xfrm>
            <a:off x="15" y="857257"/>
            <a:ext cx="9141699" cy="514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76459BA-AD57-C829-1C90-A7284072C8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9127" y="3491446"/>
            <a:ext cx="7350812" cy="1256600"/>
          </a:xfrm>
        </p:spPr>
        <p:txBody>
          <a:bodyPr anchor="t">
            <a:normAutofit/>
          </a:bodyPr>
          <a:lstStyle/>
          <a:p>
            <a:r>
              <a:rPr lang="da-DK" sz="3600">
                <a:solidFill>
                  <a:srgbClr val="FFFFFF"/>
                </a:solidFill>
              </a:rPr>
              <a:t>DANSK UDENRIGSPOLITIK </a:t>
            </a:r>
          </a:p>
        </p:txBody>
      </p:sp>
    </p:spTree>
    <p:extLst>
      <p:ext uri="{BB962C8B-B14F-4D97-AF65-F5344CB8AC3E}">
        <p14:creationId xmlns:p14="http://schemas.microsoft.com/office/powerpoint/2010/main" val="3243031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Mål og muligheder i udenrigspolitikken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971600" y="3886200"/>
            <a:ext cx="7272808" cy="1752600"/>
          </a:xfrm>
        </p:spPr>
        <p:txBody>
          <a:bodyPr>
            <a:noAutofit/>
          </a:bodyPr>
          <a:lstStyle/>
          <a:p>
            <a:pPr algn="l"/>
            <a:r>
              <a:rPr lang="da-DK" sz="1600" dirty="0"/>
              <a:t>Diskuter hvordan Danmark som småstat skal agere i en multipolær verdensorden. </a:t>
            </a:r>
            <a:endParaRPr lang="da-DK" sz="105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a-DK" sz="1800" dirty="0"/>
              <a:t>Hvad vil det sige at være en småstat i international politik?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a-DK" sz="1800" dirty="0"/>
              <a:t>Hvilke tre forskellige målsætninger eksisterer i udenrigspolitik?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a-DK" sz="1800" dirty="0"/>
              <a:t>Hvad bruges de tre begreber Determinanter Kapabiliteter og Instrumenter til at beskrive?</a:t>
            </a:r>
          </a:p>
        </p:txBody>
      </p:sp>
    </p:spTree>
    <p:extLst>
      <p:ext uri="{BB962C8B-B14F-4D97-AF65-F5344CB8AC3E}">
        <p14:creationId xmlns:p14="http://schemas.microsoft.com/office/powerpoint/2010/main" val="3932514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288EA4-B47D-4496-B50F-CFC338E76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8422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da-DK" dirty="0"/>
              <a:t>Tidslinje over Danmarks udenrigspolitiske tradition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F27E18E-8FEF-4D18-8184-4DA83D7EC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276872"/>
            <a:ext cx="7886700" cy="1504610"/>
          </a:xfrm>
        </p:spPr>
        <p:txBody>
          <a:bodyPr>
            <a:normAutofit fontScale="62500" lnSpcReduction="20000"/>
          </a:bodyPr>
          <a:lstStyle/>
          <a:p>
            <a:r>
              <a:rPr lang="da-DK" dirty="0"/>
              <a:t>Polariteter for hver periode: Unipolaritet. Bipolaritet. Multipolaritet.</a:t>
            </a:r>
          </a:p>
          <a:p>
            <a:r>
              <a:rPr lang="da-DK" dirty="0"/>
              <a:t>Hvad og hvilke lande var bestemmende for dansk udenrigspolitik i de fem nedenstående perioder?</a:t>
            </a:r>
          </a:p>
          <a:p>
            <a:r>
              <a:rPr lang="da-DK" dirty="0"/>
              <a:t>Brug ordene Tilpasning, balance, blød aktivisme og hård aktivisme til at beskrive dansk udenrigspolitik i de fire nedenstående perioder.</a:t>
            </a:r>
          </a:p>
        </p:txBody>
      </p:sp>
      <p:cxnSp>
        <p:nvCxnSpPr>
          <p:cNvPr id="5" name="Lige pilforbindelse 4">
            <a:extLst>
              <a:ext uri="{FF2B5EF4-FFF2-40B4-BE49-F238E27FC236}">
                <a16:creationId xmlns:a16="http://schemas.microsoft.com/office/drawing/2014/main" id="{F827B6CC-6887-4450-8990-F5FF1FE6F102}"/>
              </a:ext>
            </a:extLst>
          </p:cNvPr>
          <p:cNvCxnSpPr>
            <a:cxnSpLocks/>
          </p:cNvCxnSpPr>
          <p:nvPr/>
        </p:nvCxnSpPr>
        <p:spPr>
          <a:xfrm>
            <a:off x="323528" y="5274128"/>
            <a:ext cx="849694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Lige forbindelse 6">
            <a:extLst>
              <a:ext uri="{FF2B5EF4-FFF2-40B4-BE49-F238E27FC236}">
                <a16:creationId xmlns:a16="http://schemas.microsoft.com/office/drawing/2014/main" id="{38EC2C92-2E67-4D09-B17B-38BFB9C21141}"/>
              </a:ext>
            </a:extLst>
          </p:cNvPr>
          <p:cNvCxnSpPr/>
          <p:nvPr/>
        </p:nvCxnSpPr>
        <p:spPr>
          <a:xfrm>
            <a:off x="1471903" y="5159828"/>
            <a:ext cx="0" cy="2449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felt 7">
            <a:extLst>
              <a:ext uri="{FF2B5EF4-FFF2-40B4-BE49-F238E27FC236}">
                <a16:creationId xmlns:a16="http://schemas.microsoft.com/office/drawing/2014/main" id="{C4213C16-8A9C-400D-B750-76E41F2D6DA9}"/>
              </a:ext>
            </a:extLst>
          </p:cNvPr>
          <p:cNvSpPr txBox="1"/>
          <p:nvPr/>
        </p:nvSpPr>
        <p:spPr>
          <a:xfrm>
            <a:off x="1259632" y="5387312"/>
            <a:ext cx="60415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5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1945</a:t>
            </a:r>
          </a:p>
        </p:txBody>
      </p:sp>
      <p:cxnSp>
        <p:nvCxnSpPr>
          <p:cNvPr id="9" name="Lige forbindelse 8">
            <a:extLst>
              <a:ext uri="{FF2B5EF4-FFF2-40B4-BE49-F238E27FC236}">
                <a16:creationId xmlns:a16="http://schemas.microsoft.com/office/drawing/2014/main" id="{1BD64E5A-2B68-44BF-A45B-288139F09420}"/>
              </a:ext>
            </a:extLst>
          </p:cNvPr>
          <p:cNvCxnSpPr/>
          <p:nvPr/>
        </p:nvCxnSpPr>
        <p:spPr>
          <a:xfrm>
            <a:off x="3656638" y="5159828"/>
            <a:ext cx="0" cy="2449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Lige forbindelse 9">
            <a:extLst>
              <a:ext uri="{FF2B5EF4-FFF2-40B4-BE49-F238E27FC236}">
                <a16:creationId xmlns:a16="http://schemas.microsoft.com/office/drawing/2014/main" id="{CF596441-A3C1-4AF2-B1FA-6392D09015B3}"/>
              </a:ext>
            </a:extLst>
          </p:cNvPr>
          <p:cNvCxnSpPr/>
          <p:nvPr/>
        </p:nvCxnSpPr>
        <p:spPr>
          <a:xfrm>
            <a:off x="5759726" y="5166876"/>
            <a:ext cx="0" cy="2449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kstfelt 10">
            <a:extLst>
              <a:ext uri="{FF2B5EF4-FFF2-40B4-BE49-F238E27FC236}">
                <a16:creationId xmlns:a16="http://schemas.microsoft.com/office/drawing/2014/main" id="{D6403F16-B6DA-4861-937D-76BC4171E429}"/>
              </a:ext>
            </a:extLst>
          </p:cNvPr>
          <p:cNvSpPr txBox="1"/>
          <p:nvPr/>
        </p:nvSpPr>
        <p:spPr>
          <a:xfrm>
            <a:off x="3419872" y="5403641"/>
            <a:ext cx="60415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5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1989</a:t>
            </a: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E3F94DEF-85F4-4AED-95FC-13F999C554C7}"/>
              </a:ext>
            </a:extLst>
          </p:cNvPr>
          <p:cNvSpPr txBox="1"/>
          <p:nvPr/>
        </p:nvSpPr>
        <p:spPr>
          <a:xfrm>
            <a:off x="5580112" y="5368193"/>
            <a:ext cx="60415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5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2001</a:t>
            </a:r>
          </a:p>
        </p:txBody>
      </p:sp>
      <p:cxnSp>
        <p:nvCxnSpPr>
          <p:cNvPr id="13" name="Lige forbindelse 12">
            <a:extLst>
              <a:ext uri="{FF2B5EF4-FFF2-40B4-BE49-F238E27FC236}">
                <a16:creationId xmlns:a16="http://schemas.microsoft.com/office/drawing/2014/main" id="{B54517F1-0971-460E-8B22-E080444F4C2C}"/>
              </a:ext>
            </a:extLst>
          </p:cNvPr>
          <p:cNvCxnSpPr/>
          <p:nvPr/>
        </p:nvCxnSpPr>
        <p:spPr>
          <a:xfrm>
            <a:off x="7597314" y="5157192"/>
            <a:ext cx="0" cy="2449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felt 13">
            <a:extLst>
              <a:ext uri="{FF2B5EF4-FFF2-40B4-BE49-F238E27FC236}">
                <a16:creationId xmlns:a16="http://schemas.microsoft.com/office/drawing/2014/main" id="{2A9349F6-5D87-4122-A707-DC989E0841F8}"/>
              </a:ext>
            </a:extLst>
          </p:cNvPr>
          <p:cNvSpPr txBox="1"/>
          <p:nvPr/>
        </p:nvSpPr>
        <p:spPr>
          <a:xfrm>
            <a:off x="7236296" y="5358509"/>
            <a:ext cx="97072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5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Ca. 2010’erne</a:t>
            </a:r>
          </a:p>
        </p:txBody>
      </p:sp>
    </p:spTree>
    <p:extLst>
      <p:ext uri="{BB962C8B-B14F-4D97-AF65-F5344CB8AC3E}">
        <p14:creationId xmlns:p14="http://schemas.microsoft.com/office/powerpoint/2010/main" val="3888928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9032DB-0BDC-44F3-9AA1-0DA8F1F31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a-DK" sz="3600" dirty="0"/>
              <a:t>Diskuter hvordan Danmark som småstat skal agere i en multipolær verdensorden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BD17A36-00BA-4085-BA99-FAB5018A9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143001"/>
          </a:xfrm>
        </p:spPr>
        <p:txBody>
          <a:bodyPr>
            <a:normAutofit/>
          </a:bodyPr>
          <a:lstStyle/>
          <a:p>
            <a:r>
              <a:rPr lang="da-DK" sz="2800" dirty="0"/>
              <a:t>Hvilke udviklinger i international politik påvirker pt. dansk udenrigspolitik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31F8C231-C501-4E5E-9B3F-D6E4869A381B}"/>
              </a:ext>
            </a:extLst>
          </p:cNvPr>
          <p:cNvSpPr txBox="1"/>
          <p:nvPr/>
        </p:nvSpPr>
        <p:spPr>
          <a:xfrm>
            <a:off x="4656048" y="3080996"/>
            <a:ext cx="4248472" cy="160043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Heri skal inddrages følgende begreber: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Småstat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Mål i udenrigspolitikken: Sikkerhedspolitik. Udenrigsøkonomisk politik. Idepolitik.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Muligheder i udenrigspolitikken: Determinanter. Kapabiliteter. Instrumenter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354446F6-C709-4E8A-AF73-DBB70A1DCD67}"/>
              </a:ext>
            </a:extLst>
          </p:cNvPr>
          <p:cNvSpPr txBox="1"/>
          <p:nvPr/>
        </p:nvSpPr>
        <p:spPr>
          <a:xfrm>
            <a:off x="239480" y="3068359"/>
            <a:ext cx="4297746" cy="209288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Heri skal inddrages følgende udviklinger i IP: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Fra uni- til multipolaritet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Kinas fremkomst som supermagt (Taiwankonflikt)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Ukrainekrig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Israel-Palæstinakrig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Trump og usikkerhed om NATO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Klima og migration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D22BAD88-BCAC-4704-8C24-CC573F007CD4}"/>
              </a:ext>
            </a:extLst>
          </p:cNvPr>
          <p:cNvSpPr txBox="1"/>
          <p:nvPr/>
        </p:nvSpPr>
        <p:spPr>
          <a:xfrm>
            <a:off x="2381776" y="5453748"/>
            <a:ext cx="4548544" cy="11079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Konklusion: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Højere konfliktniveau i IP.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Større tvivl om hvor dansk sikkerhed skal komme fra.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Dermed større fokus på sikkerhedspolitik.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B548BB0E-77A2-2E63-9C0C-FB0A022E9A4B}"/>
              </a:ext>
            </a:extLst>
          </p:cNvPr>
          <p:cNvSpPr txBox="1"/>
          <p:nvPr/>
        </p:nvSpPr>
        <p:spPr>
          <a:xfrm>
            <a:off x="3098202" y="249577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8250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AD332D-49DB-44BD-B6AF-160BDC015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da-DK" dirty="0"/>
              <a:t>Udenrigspolitiske adfærdsformer</a:t>
            </a:r>
            <a:br>
              <a:rPr lang="da-DK" dirty="0"/>
            </a:br>
            <a:r>
              <a:rPr lang="da-DK" sz="3100" dirty="0"/>
              <a:t>- Dvs. hvordan handler lande i IP</a:t>
            </a:r>
            <a:endParaRPr lang="da-DK" dirty="0"/>
          </a:p>
        </p:txBody>
      </p:sp>
      <p:pic>
        <p:nvPicPr>
          <p:cNvPr id="4" name="Billede 3" descr="http://www.forlagetcolumbus.dk/typo3temp/GB/a6a71db18e.png">
            <a:extLst>
              <a:ext uri="{FF2B5EF4-FFF2-40B4-BE49-F238E27FC236}">
                <a16:creationId xmlns:a16="http://schemas.microsoft.com/office/drawing/2014/main" id="{2E0FCEEE-533C-4DDB-8470-FA5F7022504D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81" b="16970"/>
          <a:stretch/>
        </p:blipFill>
        <p:spPr bwMode="auto">
          <a:xfrm>
            <a:off x="1424337" y="1844824"/>
            <a:ext cx="7416823" cy="483743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91541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852F4C-6192-4F37-A51D-AF6BA4E75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Udenrigspolitisk aktivisme</a:t>
            </a:r>
          </a:p>
        </p:txBody>
      </p:sp>
      <p:pic>
        <p:nvPicPr>
          <p:cNvPr id="4" name="Billede 3" descr="http://forlagetcolumbus.dk/typo3temp/GB/8d1955984e.jpg">
            <a:extLst>
              <a:ext uri="{FF2B5EF4-FFF2-40B4-BE49-F238E27FC236}">
                <a16:creationId xmlns:a16="http://schemas.microsoft.com/office/drawing/2014/main" id="{30F9DBF4-58CD-411B-AB8C-7D64B10C479D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45"/>
          <a:stretch/>
        </p:blipFill>
        <p:spPr bwMode="auto">
          <a:xfrm>
            <a:off x="539552" y="1844824"/>
            <a:ext cx="8064896" cy="37304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38444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To typer aktivisme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idx="1"/>
          </p:nvPr>
        </p:nvSpPr>
        <p:spPr>
          <a:xfrm>
            <a:off x="424555" y="2780928"/>
            <a:ext cx="8229600" cy="396043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sz="2000" b="1" dirty="0"/>
              <a:t>Fordel følgende sætningspar under henholdsvis blød og hård aktivisme - En sætning fra hver sætningspar under hver type aktivisme:</a:t>
            </a:r>
          </a:p>
          <a:p>
            <a:pPr marL="457200" lvl="0" indent="-457200">
              <a:buFont typeface="+mj-lt"/>
              <a:buAutoNum type="arabicPeriod"/>
            </a:pPr>
            <a:r>
              <a:rPr lang="da-DK" sz="2000" dirty="0"/>
              <a:t>Styrket dansk engagement i EU, NATO og FN </a:t>
            </a:r>
            <a:r>
              <a:rPr lang="da-DK" sz="2000" dirty="0">
                <a:sym typeface="Wingdings" panose="05000000000000000000" pitchFamily="2" charset="2"/>
              </a:rPr>
              <a:t></a:t>
            </a:r>
            <a:r>
              <a:rPr lang="da-DK" sz="2000" dirty="0"/>
              <a:t> Mere vægt på alliance med USA</a:t>
            </a:r>
          </a:p>
          <a:p>
            <a:pPr marL="457200" lvl="0" indent="-457200">
              <a:buFont typeface="+mj-lt"/>
              <a:buAutoNum type="arabicPeriod"/>
            </a:pPr>
            <a:r>
              <a:rPr lang="da-DK" sz="2000" dirty="0"/>
              <a:t>Fokus på dansk krigsdeltagelse under amerikansk ledelse </a:t>
            </a:r>
            <a:r>
              <a:rPr lang="da-DK" sz="2000" dirty="0">
                <a:sym typeface="Wingdings" panose="05000000000000000000" pitchFamily="2" charset="2"/>
              </a:rPr>
              <a:t></a:t>
            </a:r>
            <a:r>
              <a:rPr lang="da-DK" sz="2000" dirty="0"/>
              <a:t> Støtte til det internationale samfund og dets regler og institutioner (= internationalisme)</a:t>
            </a:r>
          </a:p>
          <a:p>
            <a:pPr marL="457200" lvl="0" indent="-457200">
              <a:buFont typeface="+mj-lt"/>
              <a:buAutoNum type="arabicPeriod"/>
            </a:pPr>
            <a:r>
              <a:rPr lang="da-DK" sz="2000" dirty="0"/>
              <a:t>Øget militarisering af den danske internationale indsats (Libyen, Afghanistan, Irak og Ukraine) </a:t>
            </a:r>
            <a:r>
              <a:rPr lang="da-DK" sz="2000" dirty="0">
                <a:sym typeface="Wingdings" panose="05000000000000000000" pitchFamily="2" charset="2"/>
              </a:rPr>
              <a:t></a:t>
            </a:r>
            <a:r>
              <a:rPr lang="da-DK" sz="2000" dirty="0"/>
              <a:t> Deltagelse i FN-ledede operationer (Fredsbevarende, fredsskabende og humanitære)</a:t>
            </a:r>
          </a:p>
          <a:p>
            <a:pPr marL="457200" lvl="0" indent="-457200">
              <a:buFont typeface="+mj-lt"/>
              <a:buAutoNum type="arabicPeriod"/>
            </a:pPr>
            <a:r>
              <a:rPr lang="da-DK" sz="2000" dirty="0"/>
              <a:t>Støtte til en udvidet international retsorden (Menneskerettigheder, intervention og internationale domstole) </a:t>
            </a:r>
            <a:r>
              <a:rPr lang="da-DK" sz="2000" dirty="0">
                <a:sym typeface="Wingdings" panose="05000000000000000000" pitchFamily="2" charset="2"/>
              </a:rPr>
              <a:t></a:t>
            </a:r>
            <a:r>
              <a:rPr lang="da-DK" sz="2000" dirty="0"/>
              <a:t> Liberale frihedsværdier prioriteres højt herunder kritik af internationale organisationer</a:t>
            </a:r>
          </a:p>
          <a:p>
            <a:pPr marL="457200" lvl="0" indent="-457200">
              <a:buFont typeface="+mj-lt"/>
              <a:buAutoNum type="arabicPeriod"/>
            </a:pPr>
            <a:r>
              <a:rPr lang="da-DK" sz="2000" dirty="0"/>
              <a:t>Inspireret af IP-teorien realisme </a:t>
            </a:r>
            <a:r>
              <a:rPr lang="da-DK" sz="2000" dirty="0">
                <a:sym typeface="Wingdings" panose="05000000000000000000" pitchFamily="2" charset="2"/>
              </a:rPr>
              <a:t> Inspireret af IP-teorien idealisme</a:t>
            </a:r>
            <a:endParaRPr lang="da-DK" sz="2000" dirty="0"/>
          </a:p>
        </p:txBody>
      </p:sp>
      <p:graphicFrame>
        <p:nvGraphicFramePr>
          <p:cNvPr id="7" name="Tabel 6"/>
          <p:cNvGraphicFramePr>
            <a:graphicFrameLocks noGrp="1"/>
          </p:cNvGraphicFramePr>
          <p:nvPr/>
        </p:nvGraphicFramePr>
        <p:xfrm>
          <a:off x="460292" y="1284744"/>
          <a:ext cx="807524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7620">
                  <a:extLst>
                    <a:ext uri="{9D8B030D-6E8A-4147-A177-3AD203B41FA5}">
                      <a16:colId xmlns:a16="http://schemas.microsoft.com/office/drawing/2014/main" val="2757898701"/>
                    </a:ext>
                  </a:extLst>
                </a:gridCol>
                <a:gridCol w="4037620">
                  <a:extLst>
                    <a:ext uri="{9D8B030D-6E8A-4147-A177-3AD203B41FA5}">
                      <a16:colId xmlns:a16="http://schemas.microsoft.com/office/drawing/2014/main" val="548055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da-DK" dirty="0"/>
                        <a:t>1. </a:t>
                      </a:r>
                      <a:r>
                        <a:rPr lang="da-DK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Blød aktivisme (1989-2001)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da-DK" dirty="0"/>
                        <a:t>2. H</a:t>
                      </a:r>
                      <a:r>
                        <a:rPr lang="da-DK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ård aktivisme (2001+)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929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4780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1582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Danske partiers placering mellem hård og blød aktivisme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2"/>
          <a:srcRect b="18645"/>
          <a:stretch/>
        </p:blipFill>
        <p:spPr>
          <a:xfrm>
            <a:off x="457556" y="2060848"/>
            <a:ext cx="8229244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541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da-DK" dirty="0"/>
              <a:t>Mål i udenrigspolitikken</a:t>
            </a:r>
          </a:p>
        </p:txBody>
      </p:sp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697427"/>
              </p:ext>
            </p:extLst>
          </p:nvPr>
        </p:nvGraphicFramePr>
        <p:xfrm>
          <a:off x="539552" y="1224073"/>
          <a:ext cx="8208912" cy="3261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82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22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Sikkerhedspolitik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Udenrigsøkonomisk politik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Idepolitik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EU-politik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dirty="0"/>
                        <a:t>Sikre fred</a:t>
                      </a:r>
                      <a:r>
                        <a:rPr lang="da-DK" sz="1400" baseline="0" dirty="0"/>
                        <a:t> og stabilitet i Europa</a:t>
                      </a:r>
                      <a:endParaRPr lang="da-DK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dirty="0"/>
                        <a:t>Skabe økonomisk vækst, lette markedsadgang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dirty="0"/>
                        <a:t>Udbrede demokrati,</a:t>
                      </a:r>
                      <a:r>
                        <a:rPr lang="da-DK" sz="1400" baseline="0" dirty="0"/>
                        <a:t> sikre mindretal, hindre nationalistisk genopblussen</a:t>
                      </a:r>
                      <a:endParaRPr lang="da-DK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Afghanistan-politik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dirty="0"/>
                        <a:t>Bekæmpe Islamisk Stat</a:t>
                      </a:r>
                      <a:r>
                        <a:rPr lang="da-DK" sz="1400" baseline="0" dirty="0"/>
                        <a:t>, hindre flygtningestrømme</a:t>
                      </a:r>
                      <a:endParaRPr lang="da-DK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dirty="0"/>
                        <a:t>Er pt. sat på standby…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dirty="0"/>
                        <a:t>Fremme kvinders rettigheder samt støtte ungdommen i en kritisk tilgang </a:t>
                      </a:r>
                      <a:r>
                        <a:rPr lang="da-DK" sz="1400"/>
                        <a:t>til Taliban</a:t>
                      </a:r>
                      <a:endParaRPr lang="da-DK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Bistandspolitik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dirty="0"/>
                        <a:t>Styrke svage stater og undgå lokale konflikter, hindre flygtningestrømme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dirty="0"/>
                        <a:t>Fremme dansk eksport gennem bunden støtte og goodwill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dirty="0"/>
                        <a:t>Mindske fattigdom, fremme menneskerettigheder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kstboks 5"/>
          <p:cNvSpPr txBox="1"/>
          <p:nvPr/>
        </p:nvSpPr>
        <p:spPr>
          <a:xfrm>
            <a:off x="539552" y="4437112"/>
            <a:ext cx="82089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rgbClr val="FF0000"/>
                </a:solidFill>
              </a:rPr>
              <a:t>Hvad er hver af målsætningerne: Sikkerhedspolitik, udenrigspolitik og idepolitik?</a:t>
            </a:r>
          </a:p>
          <a:p>
            <a:r>
              <a:rPr lang="da-DK" dirty="0"/>
              <a:t>Hvilken udvikling har der været i, hvilket mål der har været størst fokus på i dansk udenrigspolitik?</a:t>
            </a:r>
          </a:p>
          <a:p>
            <a:r>
              <a:rPr lang="da-DK" dirty="0"/>
              <a:t>Hvordan viser Ukrainekrigen, at der også kan være modsætninger mellem de forskellige mål i udenrigspolitikken?</a:t>
            </a:r>
          </a:p>
        </p:txBody>
      </p:sp>
    </p:spTree>
    <p:extLst>
      <p:ext uri="{BB962C8B-B14F-4D97-AF65-F5344CB8AC3E}">
        <p14:creationId xmlns:p14="http://schemas.microsoft.com/office/powerpoint/2010/main" val="3518275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Muligheder i udenrigspolitikken</a:t>
            </a:r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719116"/>
              </p:ext>
            </p:extLst>
          </p:nvPr>
        </p:nvGraphicFramePr>
        <p:xfrm>
          <a:off x="611560" y="1397000"/>
          <a:ext cx="7920880" cy="3114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3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a-DK" dirty="0"/>
                        <a:t>Grundlaget for de udenrigspolitiske muligheder: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b="1" dirty="0"/>
                        <a:t>Determinanter</a:t>
                      </a:r>
                    </a:p>
                    <a:p>
                      <a:r>
                        <a:rPr lang="da-DK" dirty="0"/>
                        <a:t>=</a:t>
                      </a:r>
                      <a:r>
                        <a:rPr lang="da-DK" baseline="0" dirty="0"/>
                        <a:t> tilgrundliggende konstante ressourcer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Areal, befolkningstal, beliggenhed, historie, naturrigdomme,</a:t>
                      </a:r>
                      <a:r>
                        <a:rPr lang="da-DK" baseline="0" dirty="0"/>
                        <a:t> økonomisk udviklingstrin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b="1" dirty="0" err="1"/>
                        <a:t>Kapabiliteter</a:t>
                      </a:r>
                      <a:endParaRPr lang="da-DK" b="1" dirty="0"/>
                    </a:p>
                    <a:p>
                      <a:r>
                        <a:rPr lang="da-DK" b="0" dirty="0"/>
                        <a:t>= operationelle, foranderlige ressourcer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Våben, BNP, handel, diplomati, information, teknologi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b="1" dirty="0"/>
                        <a:t>Instrumenter</a:t>
                      </a:r>
                    </a:p>
                    <a:p>
                      <a:r>
                        <a:rPr lang="da-DK" b="0" dirty="0"/>
                        <a:t>= konkrete, situationsbestemte midler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Trusler, økonomiske sanktioner, argumenter, propaganda, økonomisk/teknologisk</a:t>
                      </a:r>
                      <a:r>
                        <a:rPr lang="da-DK" baseline="0" dirty="0"/>
                        <a:t> støtte, </a:t>
                      </a:r>
                      <a:r>
                        <a:rPr lang="da-DK" dirty="0"/>
                        <a:t>militær indgriben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kstboks 4"/>
          <p:cNvSpPr txBox="1"/>
          <p:nvPr/>
        </p:nvSpPr>
        <p:spPr>
          <a:xfrm>
            <a:off x="493943" y="4797152"/>
            <a:ext cx="82809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rgbClr val="FF0000"/>
                </a:solidFill>
              </a:rPr>
              <a:t>Hvad er forskellen på determinanter og </a:t>
            </a:r>
            <a:r>
              <a:rPr lang="da-DK" dirty="0" err="1">
                <a:solidFill>
                  <a:srgbClr val="FF0000"/>
                </a:solidFill>
              </a:rPr>
              <a:t>kapabiliteter</a:t>
            </a:r>
            <a:r>
              <a:rPr lang="da-DK" dirty="0">
                <a:solidFill>
                  <a:srgbClr val="FF0000"/>
                </a:solidFill>
              </a:rPr>
              <a:t>? Og hvad ligger der i at </a:t>
            </a:r>
            <a:r>
              <a:rPr lang="da-DK" dirty="0" err="1">
                <a:solidFill>
                  <a:srgbClr val="FF0000"/>
                </a:solidFill>
              </a:rPr>
              <a:t>kapabiliteter</a:t>
            </a:r>
            <a:r>
              <a:rPr lang="da-DK" dirty="0">
                <a:solidFill>
                  <a:srgbClr val="FF0000"/>
                </a:solidFill>
              </a:rPr>
              <a:t> er operationelle ressourcer?</a:t>
            </a:r>
          </a:p>
          <a:p>
            <a:r>
              <a:rPr lang="da-DK" dirty="0"/>
              <a:t>Skitser udviklingen i Danmarks international renomme og diskuter betydningen heraf for Danmarks udenrigspolitiske handlemuligheder (rum for politisk fortolkning).</a:t>
            </a:r>
          </a:p>
          <a:p>
            <a:r>
              <a:rPr lang="da-DK" dirty="0"/>
              <a:t>Kig på tabel 9.1 s. 294</a:t>
            </a:r>
          </a:p>
          <a:p>
            <a:endParaRPr lang="da-DK" dirty="0"/>
          </a:p>
          <a:p>
            <a:endParaRPr lang="da-DK" dirty="0"/>
          </a:p>
        </p:txBody>
      </p:sp>
      <p:cxnSp>
        <p:nvCxnSpPr>
          <p:cNvPr id="6" name="Lige pilforbindelse 5"/>
          <p:cNvCxnSpPr/>
          <p:nvPr/>
        </p:nvCxnSpPr>
        <p:spPr>
          <a:xfrm>
            <a:off x="457200" y="1844824"/>
            <a:ext cx="0" cy="259420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8630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Små-, mellem og stormagter</a:t>
            </a:r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138582"/>
              </p:ext>
            </p:extLst>
          </p:nvPr>
        </p:nvGraphicFramePr>
        <p:xfrm>
          <a:off x="539552" y="1196752"/>
          <a:ext cx="8064896" cy="418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Småstater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Mellemstater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Stormagter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Kendetegn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dirty="0"/>
                        <a:t>Ingen indflydelse på det internationale</a:t>
                      </a:r>
                      <a:r>
                        <a:rPr lang="da-DK" sz="1400" baseline="0" dirty="0"/>
                        <a:t> systems struktur eller spilleregler. Meget begrænset indflydelse på udenrigspolitikkens indhold og kurs.</a:t>
                      </a:r>
                      <a:endParaRPr lang="da-DK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dirty="0"/>
                        <a:t>Ingen indflydelse på det internationale</a:t>
                      </a:r>
                      <a:r>
                        <a:rPr lang="da-DK" sz="1400" baseline="0" dirty="0"/>
                        <a:t> systems struktur eller spille regler. Til gengæld indflydelse på egen udenrigspolitik. Ofte stærke regionale spillere.</a:t>
                      </a:r>
                      <a:endParaRPr lang="da-DK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dirty="0"/>
                        <a:t>Indflydelse på det internationale</a:t>
                      </a:r>
                      <a:r>
                        <a:rPr lang="da-DK" sz="1400" baseline="0" dirty="0"/>
                        <a:t> systems struktur eller spille regler.</a:t>
                      </a:r>
                      <a:endParaRPr lang="da-DK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Adfærd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dirty="0"/>
                        <a:t>Tilpasser sig internationale spilleregler og stærke stater.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dirty="0"/>
                        <a:t>Kan dominere eller påvirke småstater i deres nærområde, men er underlagt stormagternes interesser og de internationale spilleregler.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dirty="0"/>
                        <a:t>Kan dominere småstater</a:t>
                      </a:r>
                      <a:r>
                        <a:rPr lang="da-DK" sz="1400" baseline="0" dirty="0"/>
                        <a:t> og påvirke mellemmagter regionalt eller globalt. Indgår i balance med andre stormagter. Lader sig påvirke af, men kan også påvirke eller tilsidesætte internationale spilleregler.</a:t>
                      </a:r>
                      <a:endParaRPr lang="da-DK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Eksempler</a:t>
                      </a:r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kstboks 4"/>
          <p:cNvSpPr txBox="1"/>
          <p:nvPr/>
        </p:nvSpPr>
        <p:spPr>
          <a:xfrm>
            <a:off x="539552" y="5662989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List eksempler på de forskellige typer stater.</a:t>
            </a:r>
          </a:p>
          <a:p>
            <a:r>
              <a:rPr lang="da-DK" dirty="0"/>
              <a:t>Udvælg enkelte af disse stater og diskuter deres </a:t>
            </a:r>
            <a:r>
              <a:rPr lang="da-DK" dirty="0" err="1"/>
              <a:t>kapabiliteter</a:t>
            </a:r>
            <a:r>
              <a:rPr lang="da-DK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14648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9032DB-0BDC-44F3-9AA1-0DA8F1F31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a-DK" sz="3600" dirty="0"/>
              <a:t>Diskuter hvordan Danmark som småstat skal agere i en multipolær verdensorden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BD17A36-00BA-4085-BA99-FAB5018A9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143001"/>
          </a:xfrm>
        </p:spPr>
        <p:txBody>
          <a:bodyPr>
            <a:normAutofit/>
          </a:bodyPr>
          <a:lstStyle/>
          <a:p>
            <a:r>
              <a:rPr lang="da-DK" sz="2800" dirty="0"/>
              <a:t>Hvilke udviklinger i international politik påvirker pt. dansk udenrigspolitik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31F8C231-C501-4E5E-9B3F-D6E4869A381B}"/>
              </a:ext>
            </a:extLst>
          </p:cNvPr>
          <p:cNvSpPr txBox="1"/>
          <p:nvPr/>
        </p:nvSpPr>
        <p:spPr>
          <a:xfrm>
            <a:off x="4656048" y="3080996"/>
            <a:ext cx="4248472" cy="160043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Heri skal inddrages følgende begreber: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Småstat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Mål i udenrigspolitikken: Sikkerhedspolitik. Udenrigsøkonomisk politik. Idepolitik.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Muligheder i udenrigspolitikken: Determinanter. Kapabiliteter. Instrumenter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354446F6-C709-4E8A-AF73-DBB70A1DCD67}"/>
              </a:ext>
            </a:extLst>
          </p:cNvPr>
          <p:cNvSpPr txBox="1"/>
          <p:nvPr/>
        </p:nvSpPr>
        <p:spPr>
          <a:xfrm>
            <a:off x="239480" y="3068359"/>
            <a:ext cx="4297746" cy="209288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Heri skal inddrages følgende udviklinger i IP: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Fra uni- til multipolaritet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Kinas fremkomst som supermagt (Taiwankonflikt)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Ukrainekrig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Israel-Palæstinakrig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Trump og usikkerhed om NATO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Klima og migration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D22BAD88-BCAC-4704-8C24-CC573F007CD4}"/>
              </a:ext>
            </a:extLst>
          </p:cNvPr>
          <p:cNvSpPr txBox="1"/>
          <p:nvPr/>
        </p:nvSpPr>
        <p:spPr>
          <a:xfrm>
            <a:off x="239480" y="5475366"/>
            <a:ext cx="4297746" cy="135421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Konklusion: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Højere konfliktniveau i IP.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Større tvivl om hvor dansk sikkerhed skal komme fra.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Dermed større fokus på sikkerhedspolitik.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2AF95340-EFD1-4042-8E00-EFC968DBE6DB}"/>
              </a:ext>
            </a:extLst>
          </p:cNvPr>
          <p:cNvSpPr txBox="1"/>
          <p:nvPr/>
        </p:nvSpPr>
        <p:spPr>
          <a:xfrm>
            <a:off x="4656048" y="5475366"/>
            <a:ext cx="4297746" cy="86177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Nye begreber: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Tilpasning og balancepolitik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Hård og blød aktivisme.</a:t>
            </a:r>
          </a:p>
        </p:txBody>
      </p:sp>
    </p:spTree>
    <p:extLst>
      <p:ext uri="{BB962C8B-B14F-4D97-AF65-F5344CB8AC3E}">
        <p14:creationId xmlns:p14="http://schemas.microsoft.com/office/powerpoint/2010/main" val="1144332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884</Words>
  <Application>Microsoft Macintosh PowerPoint</Application>
  <PresentationFormat>Skærmshow (4:3)</PresentationFormat>
  <Paragraphs>116</Paragraphs>
  <Slides>12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Wingdings</vt:lpstr>
      <vt:lpstr>Kontortema</vt:lpstr>
      <vt:lpstr>Office-tema</vt:lpstr>
      <vt:lpstr>DANSK UDENRIGSPOLITIK </vt:lpstr>
      <vt:lpstr>Mål og muligheder i udenrigspolitikken</vt:lpstr>
      <vt:lpstr>Tidslinje over Danmarks udenrigspolitiske tradition</vt:lpstr>
      <vt:lpstr>Diskuter hvordan Danmark som småstat skal agere i en multipolær verdensorden</vt:lpstr>
      <vt:lpstr>Udenrigspolitiske adfærdsformer - Dvs. hvordan handler lande i IP</vt:lpstr>
      <vt:lpstr>Udenrigspolitisk aktivisme</vt:lpstr>
      <vt:lpstr>To typer aktivisme</vt:lpstr>
      <vt:lpstr>Danske partiers placering mellem hård og blød aktivisme</vt:lpstr>
      <vt:lpstr>Mål i udenrigspolitikken</vt:lpstr>
      <vt:lpstr>Muligheder i udenrigspolitikken</vt:lpstr>
      <vt:lpstr>Små-, mellem og stormagter</vt:lpstr>
      <vt:lpstr>Diskuter hvordan Danmark som småstat skal agere i en multipolær verdensorden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Mål og midler i udenrigspolitikken</dc:title>
  <dc:creator>lw</dc:creator>
  <cp:lastModifiedBy>Mads Malthe Rifbjerg Søvndal MRS</cp:lastModifiedBy>
  <cp:revision>33</cp:revision>
  <cp:lastPrinted>2025-01-23T09:04:58Z</cp:lastPrinted>
  <dcterms:created xsi:type="dcterms:W3CDTF">2014-01-09T11:21:55Z</dcterms:created>
  <dcterms:modified xsi:type="dcterms:W3CDTF">2025-01-23T09:14:31Z</dcterms:modified>
</cp:coreProperties>
</file>