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9" r:id="rId4"/>
    <p:sldId id="260" r:id="rId5"/>
    <p:sldId id="266" r:id="rId6"/>
    <p:sldId id="265" r:id="rId7"/>
    <p:sldId id="269" r:id="rId8"/>
    <p:sldId id="267" r:id="rId9"/>
    <p:sldId id="268"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yst layout 1 - Markering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Lyst layout 3 - Markering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yst layout 3 - Marker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4B1156A-380E-4F78-BDF5-A606A8083BF9}" styleName="Mellemlayout 4 - Markerin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113"/>
  </p:normalViewPr>
  <p:slideViewPr>
    <p:cSldViewPr snapToGrid="0">
      <p:cViewPr varScale="1">
        <p:scale>
          <a:sx n="100" d="100"/>
          <a:sy n="100" d="100"/>
        </p:scale>
        <p:origin x="90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C01268-D69E-0540-A352-038887DF9A85}" type="datetimeFigureOut">
              <a:rPr lang="da-DK" smtClean="0"/>
              <a:t>03.02.2023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A2406B-A2AA-8340-A5F2-B285C9B09426}" type="slidenum">
              <a:rPr lang="da-DK" smtClean="0"/>
              <a:t>‹nr.›</a:t>
            </a:fld>
            <a:endParaRPr lang="da-DK"/>
          </a:p>
        </p:txBody>
      </p:sp>
    </p:spTree>
    <p:extLst>
      <p:ext uri="{BB962C8B-B14F-4D97-AF65-F5344CB8AC3E}">
        <p14:creationId xmlns:p14="http://schemas.microsoft.com/office/powerpoint/2010/main" val="1656909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DEA2406B-A2AA-8340-A5F2-B285C9B09426}" type="slidenum">
              <a:rPr lang="da-DK" smtClean="0"/>
              <a:t>1</a:t>
            </a:fld>
            <a:endParaRPr lang="da-DK"/>
          </a:p>
        </p:txBody>
      </p:sp>
    </p:spTree>
    <p:extLst>
      <p:ext uri="{BB962C8B-B14F-4D97-AF65-F5344CB8AC3E}">
        <p14:creationId xmlns:p14="http://schemas.microsoft.com/office/powerpoint/2010/main" val="126392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EA2406B-A2AA-8340-A5F2-B285C9B09426}" type="slidenum">
              <a:rPr lang="da-DK" smtClean="0"/>
              <a:t>7</a:t>
            </a:fld>
            <a:endParaRPr lang="da-DK"/>
          </a:p>
        </p:txBody>
      </p:sp>
    </p:spTree>
    <p:extLst>
      <p:ext uri="{BB962C8B-B14F-4D97-AF65-F5344CB8AC3E}">
        <p14:creationId xmlns:p14="http://schemas.microsoft.com/office/powerpoint/2010/main" val="2913534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EA2406B-A2AA-8340-A5F2-B285C9B09426}" type="slidenum">
              <a:rPr lang="da-DK" smtClean="0"/>
              <a:t>8</a:t>
            </a:fld>
            <a:endParaRPr lang="da-DK"/>
          </a:p>
        </p:txBody>
      </p:sp>
    </p:spTree>
    <p:extLst>
      <p:ext uri="{BB962C8B-B14F-4D97-AF65-F5344CB8AC3E}">
        <p14:creationId xmlns:p14="http://schemas.microsoft.com/office/powerpoint/2010/main" val="3001646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EA2406B-A2AA-8340-A5F2-B285C9B09426}" type="slidenum">
              <a:rPr lang="da-DK" smtClean="0"/>
              <a:t>10</a:t>
            </a:fld>
            <a:endParaRPr lang="da-DK"/>
          </a:p>
        </p:txBody>
      </p:sp>
    </p:spTree>
    <p:extLst>
      <p:ext uri="{BB962C8B-B14F-4D97-AF65-F5344CB8AC3E}">
        <p14:creationId xmlns:p14="http://schemas.microsoft.com/office/powerpoint/2010/main" val="2806216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titeltypografien i masteren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4062634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409590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862539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249FEA89-AC6B-4BBD-A191-289B1957B028}" type="datetimeFigureOut">
              <a:rPr lang="da-DK" smtClean="0"/>
              <a:t>03.02.2023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75578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49FEA89-AC6B-4BBD-A191-289B1957B028}" type="datetimeFigureOut">
              <a:rPr lang="da-DK" smtClean="0"/>
              <a:t>03.02.2023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496443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7" name="Date Placeholder 2"/>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869618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214181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titeltypografien i masteren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7" name="Date Placeholder 4"/>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0085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Date Placeholder 4"/>
          <p:cNvSpPr>
            <a:spLocks noGrp="1"/>
          </p:cNvSpPr>
          <p:nvPr>
            <p:ph type="dt" sz="half" idx="10"/>
          </p:nvPr>
        </p:nvSpPr>
        <p:spPr/>
        <p:txBody>
          <a:bodyPr/>
          <a:lstStyle/>
          <a:p>
            <a:fld id="{249FEA89-AC6B-4BBD-A191-289B1957B028}" type="datetimeFigureOut">
              <a:rPr lang="da-DK" smtClean="0"/>
              <a:t>03.02.2023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446720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Date Placeholder 4"/>
          <p:cNvSpPr>
            <a:spLocks noGrp="1"/>
          </p:cNvSpPr>
          <p:nvPr>
            <p:ph type="dt" sz="half" idx="10"/>
          </p:nvPr>
        </p:nvSpPr>
        <p:spPr/>
        <p:txBody>
          <a:bodyPr/>
          <a:lstStyle/>
          <a:p>
            <a:fld id="{249FEA89-AC6B-4BBD-A191-289B1957B028}" type="datetimeFigureOut">
              <a:rPr lang="da-DK" smtClean="0"/>
              <a:t>03.02.2023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576894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titeltypografien i masteren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576689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titeltypografien i masteren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Rediger teksttypografien i masteren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71971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954563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508211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917489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09973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49FEA89-AC6B-4BBD-A191-289B1957B028}" type="datetimeFigureOut">
              <a:rPr lang="da-DK" smtClean="0"/>
              <a:t>03.02.2023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879024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49FEA89-AC6B-4BBD-A191-289B1957B028}" type="datetimeFigureOut">
              <a:rPr lang="da-DK" smtClean="0"/>
              <a:t>03.02.2023</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6C500C3-AD89-4658-9959-F5B0076511E1}" type="slidenum">
              <a:rPr lang="da-DK" smtClean="0"/>
              <a:t>‹nr.›</a:t>
            </a:fld>
            <a:endParaRPr lang="da-DK"/>
          </a:p>
        </p:txBody>
      </p:sp>
    </p:spTree>
    <p:extLst>
      <p:ext uri="{BB962C8B-B14F-4D97-AF65-F5344CB8AC3E}">
        <p14:creationId xmlns:p14="http://schemas.microsoft.com/office/powerpoint/2010/main" val="19420906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43301A34-8A34-4F94-A68A-1B7F7F4F433F}"/>
              </a:ext>
            </a:extLst>
          </p:cNvPr>
          <p:cNvPicPr>
            <a:picLocks noChangeAspect="1"/>
          </p:cNvPicPr>
          <p:nvPr/>
        </p:nvPicPr>
        <p:blipFill rotWithShape="1">
          <a:blip r:embed="rId3"/>
          <a:srcRect t="48779" b="12184"/>
          <a:stretch/>
        </p:blipFill>
        <p:spPr>
          <a:xfrm>
            <a:off x="1" y="-14210"/>
            <a:ext cx="12192000" cy="6895115"/>
          </a:xfrm>
          <a:prstGeom prst="rect">
            <a:avLst/>
          </a:prstGeom>
        </p:spPr>
      </p:pic>
      <p:sp>
        <p:nvSpPr>
          <p:cNvPr id="2" name="Titel 1">
            <a:extLst>
              <a:ext uri="{FF2B5EF4-FFF2-40B4-BE49-F238E27FC236}">
                <a16:creationId xmlns:a16="http://schemas.microsoft.com/office/drawing/2014/main" id="{A14F9C3B-4601-439D-A2ED-490EE5F9634F}"/>
              </a:ext>
            </a:extLst>
          </p:cNvPr>
          <p:cNvSpPr>
            <a:spLocks noGrp="1"/>
          </p:cNvSpPr>
          <p:nvPr>
            <p:ph type="ctrTitle"/>
          </p:nvPr>
        </p:nvSpPr>
        <p:spPr>
          <a:xfrm>
            <a:off x="1154954" y="1447800"/>
            <a:ext cx="9029905" cy="2452991"/>
          </a:xfrm>
        </p:spPr>
        <p:txBody>
          <a:bodyPr/>
          <a:lstStyle/>
          <a:p>
            <a:r>
              <a:rPr lang="da-DK" dirty="0"/>
              <a:t>Kriminalitetsteori</a:t>
            </a:r>
            <a:br>
              <a:rPr lang="da-DK" dirty="0"/>
            </a:br>
            <a:r>
              <a:rPr lang="da-DK" sz="3200" dirty="0"/>
              <a:t>- Hvorfor begår nogle mennesker kriminalitet</a:t>
            </a:r>
            <a:endParaRPr lang="da-DK" dirty="0"/>
          </a:p>
        </p:txBody>
      </p:sp>
      <p:sp>
        <p:nvSpPr>
          <p:cNvPr id="3" name="Undertitel 2">
            <a:extLst>
              <a:ext uri="{FF2B5EF4-FFF2-40B4-BE49-F238E27FC236}">
                <a16:creationId xmlns:a16="http://schemas.microsoft.com/office/drawing/2014/main" id="{C0B3B456-1303-4BA2-B6E0-FF7F70C07D21}"/>
              </a:ext>
            </a:extLst>
          </p:cNvPr>
          <p:cNvSpPr>
            <a:spLocks noGrp="1"/>
          </p:cNvSpPr>
          <p:nvPr>
            <p:ph type="subTitle" idx="1"/>
          </p:nvPr>
        </p:nvSpPr>
        <p:spPr>
          <a:xfrm>
            <a:off x="1154955" y="4153711"/>
            <a:ext cx="8825658" cy="1076527"/>
          </a:xfrm>
        </p:spPr>
        <p:txBody>
          <a:bodyPr>
            <a:normAutofit fontScale="92500" lnSpcReduction="20000"/>
          </a:bodyPr>
          <a:lstStyle/>
          <a:p>
            <a:r>
              <a:rPr lang="da-DK" b="1" u="sng" dirty="0"/>
              <a:t>Lektionens mål:</a:t>
            </a:r>
          </a:p>
          <a:p>
            <a:r>
              <a:rPr lang="da-DK" dirty="0"/>
              <a:t>Engageret aktiv deltagelse</a:t>
            </a:r>
          </a:p>
          <a:p>
            <a:r>
              <a:rPr lang="da-DK" dirty="0"/>
              <a:t>Anvendelse af fagbegreber</a:t>
            </a:r>
          </a:p>
        </p:txBody>
      </p:sp>
    </p:spTree>
    <p:extLst>
      <p:ext uri="{BB962C8B-B14F-4D97-AF65-F5344CB8AC3E}">
        <p14:creationId xmlns:p14="http://schemas.microsoft.com/office/powerpoint/2010/main" val="3572072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DC8C4E-DCE3-474A-A154-429EA0B75685}"/>
              </a:ext>
            </a:extLst>
          </p:cNvPr>
          <p:cNvSpPr>
            <a:spLocks noGrp="1"/>
          </p:cNvSpPr>
          <p:nvPr>
            <p:ph type="title"/>
          </p:nvPr>
        </p:nvSpPr>
        <p:spPr/>
        <p:txBody>
          <a:bodyPr/>
          <a:lstStyle/>
          <a:p>
            <a:r>
              <a:rPr lang="da-DK" dirty="0"/>
              <a:t>Test dig selv (10 minutter)</a:t>
            </a:r>
            <a:br>
              <a:rPr lang="da-DK" dirty="0"/>
            </a:br>
            <a:r>
              <a:rPr lang="da-DK" sz="2800" dirty="0"/>
              <a:t>- Hvor godt har du styr på stoffet fra sidste lektion?</a:t>
            </a:r>
          </a:p>
        </p:txBody>
      </p:sp>
      <p:sp>
        <p:nvSpPr>
          <p:cNvPr id="3" name="Pladsholder til indhold 2">
            <a:extLst>
              <a:ext uri="{FF2B5EF4-FFF2-40B4-BE49-F238E27FC236}">
                <a16:creationId xmlns:a16="http://schemas.microsoft.com/office/drawing/2014/main" id="{6DCEDB95-310F-472B-8888-1C9F57FDB8C1}"/>
              </a:ext>
            </a:extLst>
          </p:cNvPr>
          <p:cNvSpPr>
            <a:spLocks noGrp="1"/>
          </p:cNvSpPr>
          <p:nvPr>
            <p:ph idx="1"/>
          </p:nvPr>
        </p:nvSpPr>
        <p:spPr>
          <a:xfrm>
            <a:off x="719848" y="2052918"/>
            <a:ext cx="7023369" cy="4195481"/>
          </a:xfrm>
        </p:spPr>
        <p:txBody>
          <a:bodyPr>
            <a:normAutofit fontScale="92500" lnSpcReduction="10000"/>
          </a:bodyPr>
          <a:lstStyle/>
          <a:p>
            <a:r>
              <a:rPr lang="da-DK" dirty="0"/>
              <a:t>Lav testen ”Kriminalitetstyper” </a:t>
            </a:r>
            <a:r>
              <a:rPr lang="da-DK" sz="1600" dirty="0"/>
              <a:t>(Ligger på lektionen på Lectio)</a:t>
            </a:r>
          </a:p>
          <a:p>
            <a:endParaRPr lang="da-DK" sz="1600" dirty="0"/>
          </a:p>
          <a:p>
            <a:r>
              <a:rPr lang="da-DK" dirty="0"/>
              <a:t>Vurdér dig selv: Kunne du svare på spørgsmålene i testen?</a:t>
            </a:r>
          </a:p>
          <a:p>
            <a:r>
              <a:rPr lang="da-DK" dirty="0"/>
              <a:t>50% rigtige = bestået (02)</a:t>
            </a:r>
          </a:p>
          <a:p>
            <a:r>
              <a:rPr lang="da-DK" dirty="0"/>
              <a:t>Du skal have ambition om 80%+</a:t>
            </a:r>
          </a:p>
          <a:p>
            <a:endParaRPr lang="da-DK" dirty="0"/>
          </a:p>
          <a:p>
            <a:r>
              <a:rPr lang="da-DK" dirty="0"/>
              <a:t>Læring kræver aktiv deltagelse i undervisningen. F.eks.:</a:t>
            </a:r>
          </a:p>
          <a:p>
            <a:pPr lvl="1"/>
            <a:r>
              <a:rPr lang="da-DK" dirty="0"/>
              <a:t>Tage noter</a:t>
            </a:r>
          </a:p>
          <a:p>
            <a:pPr lvl="1"/>
            <a:r>
              <a:rPr lang="da-DK" dirty="0"/>
              <a:t>Arbejde aktivt med øvelserne</a:t>
            </a:r>
          </a:p>
          <a:p>
            <a:pPr lvl="1"/>
            <a:r>
              <a:rPr lang="da-DK" dirty="0"/>
              <a:t>Deltage aktivt i par- og gruppearbejde</a:t>
            </a:r>
          </a:p>
        </p:txBody>
      </p:sp>
      <p:pic>
        <p:nvPicPr>
          <p:cNvPr id="5" name="Billede 4">
            <a:extLst>
              <a:ext uri="{FF2B5EF4-FFF2-40B4-BE49-F238E27FC236}">
                <a16:creationId xmlns:a16="http://schemas.microsoft.com/office/drawing/2014/main" id="{DCF93034-D81B-49AE-8F87-73A90C4A1449}"/>
              </a:ext>
            </a:extLst>
          </p:cNvPr>
          <p:cNvPicPr>
            <a:picLocks noChangeAspect="1"/>
          </p:cNvPicPr>
          <p:nvPr/>
        </p:nvPicPr>
        <p:blipFill rotWithShape="1">
          <a:blip r:embed="rId2"/>
          <a:srcRect l="33352" t="25390" r="31781" b="11064"/>
          <a:stretch/>
        </p:blipFill>
        <p:spPr>
          <a:xfrm>
            <a:off x="7840494" y="1971661"/>
            <a:ext cx="4250987" cy="4357993"/>
          </a:xfrm>
          <a:prstGeom prst="rect">
            <a:avLst/>
          </a:prstGeom>
        </p:spPr>
      </p:pic>
    </p:spTree>
    <p:extLst>
      <p:ext uri="{BB962C8B-B14F-4D97-AF65-F5344CB8AC3E}">
        <p14:creationId xmlns:p14="http://schemas.microsoft.com/office/powerpoint/2010/main" val="296360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26DBB-AE13-4ACB-9D97-BF41E678641B}"/>
              </a:ext>
            </a:extLst>
          </p:cNvPr>
          <p:cNvSpPr>
            <a:spLocks noGrp="1"/>
          </p:cNvSpPr>
          <p:nvPr>
            <p:ph type="title"/>
          </p:nvPr>
        </p:nvSpPr>
        <p:spPr>
          <a:xfrm>
            <a:off x="646112" y="452718"/>
            <a:ext cx="6983414" cy="1400530"/>
          </a:xfrm>
        </p:spPr>
        <p:txBody>
          <a:bodyPr/>
          <a:lstStyle/>
          <a:p>
            <a:r>
              <a:rPr lang="da-DK" dirty="0"/>
              <a:t>Kriminalitetsteorier (5 min)</a:t>
            </a:r>
            <a:br>
              <a:rPr lang="da-DK" dirty="0"/>
            </a:br>
            <a:r>
              <a:rPr lang="da-DK" sz="2800" dirty="0"/>
              <a:t>- Hvorfor begår nogle mennesker kriminalitet</a:t>
            </a:r>
            <a:endParaRPr lang="da-DK" dirty="0"/>
          </a:p>
        </p:txBody>
      </p:sp>
      <p:sp>
        <p:nvSpPr>
          <p:cNvPr id="3" name="Pladsholder til indhold 2">
            <a:extLst>
              <a:ext uri="{FF2B5EF4-FFF2-40B4-BE49-F238E27FC236}">
                <a16:creationId xmlns:a16="http://schemas.microsoft.com/office/drawing/2014/main" id="{C29C84BA-A5F4-4F73-B94B-90EFF249BED6}"/>
              </a:ext>
            </a:extLst>
          </p:cNvPr>
          <p:cNvSpPr>
            <a:spLocks noGrp="1"/>
          </p:cNvSpPr>
          <p:nvPr>
            <p:ph idx="1"/>
          </p:nvPr>
        </p:nvSpPr>
        <p:spPr>
          <a:xfrm>
            <a:off x="803276" y="2457732"/>
            <a:ext cx="6397626" cy="4195481"/>
          </a:xfrm>
        </p:spPr>
        <p:txBody>
          <a:bodyPr/>
          <a:lstStyle/>
          <a:p>
            <a:r>
              <a:rPr lang="da-DK" dirty="0"/>
              <a:t>I sidste lektion skrev I tre bud på hvorfor nogle mennesker begår kriminalitet.</a:t>
            </a:r>
          </a:p>
          <a:p>
            <a:pPr lvl="1"/>
            <a:r>
              <a:rPr lang="da-DK" dirty="0"/>
              <a:t>Vis dine tre bud til din makker.</a:t>
            </a:r>
          </a:p>
          <a:p>
            <a:pPr lvl="1"/>
            <a:r>
              <a:rPr lang="da-DK" dirty="0"/>
              <a:t>Vælg sammen med din makker én forklaring og skriv den på tavlen.</a:t>
            </a:r>
          </a:p>
        </p:txBody>
      </p:sp>
      <p:pic>
        <p:nvPicPr>
          <p:cNvPr id="6" name="Billede 5" descr="Et billede, der indeholder tekst, whiteboard&#10;&#10;Automatisk genereret beskrivelse">
            <a:extLst>
              <a:ext uri="{FF2B5EF4-FFF2-40B4-BE49-F238E27FC236}">
                <a16:creationId xmlns:a16="http://schemas.microsoft.com/office/drawing/2014/main" id="{6A4A6521-0926-1AE3-16A9-DE95C16F80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313" y="1138615"/>
            <a:ext cx="3976687" cy="5719386"/>
          </a:xfrm>
          <a:prstGeom prst="rect">
            <a:avLst/>
          </a:prstGeom>
        </p:spPr>
      </p:pic>
    </p:spTree>
    <p:extLst>
      <p:ext uri="{BB962C8B-B14F-4D97-AF65-F5344CB8AC3E}">
        <p14:creationId xmlns:p14="http://schemas.microsoft.com/office/powerpoint/2010/main" val="2317596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CB2609-E6ED-4631-AF3C-8439D3B8E525}"/>
              </a:ext>
            </a:extLst>
          </p:cNvPr>
          <p:cNvSpPr>
            <a:spLocks noGrp="1"/>
          </p:cNvSpPr>
          <p:nvPr>
            <p:ph type="title"/>
          </p:nvPr>
        </p:nvSpPr>
        <p:spPr/>
        <p:txBody>
          <a:bodyPr/>
          <a:lstStyle/>
          <a:p>
            <a:r>
              <a:rPr lang="da-DK" dirty="0"/>
              <a:t>Kriminalitetsteorier (5 min)</a:t>
            </a:r>
            <a:br>
              <a:rPr lang="da-DK" dirty="0"/>
            </a:br>
            <a:r>
              <a:rPr lang="da-DK" sz="2800" dirty="0"/>
              <a:t>- Lærerpræsentation</a:t>
            </a:r>
            <a:endParaRPr lang="da-DK" dirty="0"/>
          </a:p>
        </p:txBody>
      </p:sp>
      <p:graphicFrame>
        <p:nvGraphicFramePr>
          <p:cNvPr id="7" name="Tabel 6">
            <a:extLst>
              <a:ext uri="{FF2B5EF4-FFF2-40B4-BE49-F238E27FC236}">
                <a16:creationId xmlns:a16="http://schemas.microsoft.com/office/drawing/2014/main" id="{54B1F6F1-294F-42A9-A73C-3646B85EF350}"/>
              </a:ext>
            </a:extLst>
          </p:cNvPr>
          <p:cNvGraphicFramePr>
            <a:graphicFrameLocks noGrp="1"/>
          </p:cNvGraphicFramePr>
          <p:nvPr>
            <p:extLst>
              <p:ext uri="{D42A27DB-BD31-4B8C-83A1-F6EECF244321}">
                <p14:modId xmlns:p14="http://schemas.microsoft.com/office/powerpoint/2010/main" val="1473903529"/>
              </p:ext>
            </p:extLst>
          </p:nvPr>
        </p:nvGraphicFramePr>
        <p:xfrm>
          <a:off x="311020" y="1727372"/>
          <a:ext cx="11569959" cy="2116841"/>
        </p:xfrm>
        <a:graphic>
          <a:graphicData uri="http://schemas.openxmlformats.org/drawingml/2006/table">
            <a:tbl>
              <a:tblPr firstRow="1" bandRow="1">
                <a:tableStyleId>{00A15C55-8517-42AA-B614-E9B94910E393}</a:tableStyleId>
              </a:tblPr>
              <a:tblGrid>
                <a:gridCol w="3856653">
                  <a:extLst>
                    <a:ext uri="{9D8B030D-6E8A-4147-A177-3AD203B41FA5}">
                      <a16:colId xmlns:a16="http://schemas.microsoft.com/office/drawing/2014/main" val="2765282058"/>
                    </a:ext>
                  </a:extLst>
                </a:gridCol>
                <a:gridCol w="3856653">
                  <a:extLst>
                    <a:ext uri="{9D8B030D-6E8A-4147-A177-3AD203B41FA5}">
                      <a16:colId xmlns:a16="http://schemas.microsoft.com/office/drawing/2014/main" val="4001341756"/>
                    </a:ext>
                  </a:extLst>
                </a:gridCol>
                <a:gridCol w="3856653">
                  <a:extLst>
                    <a:ext uri="{9D8B030D-6E8A-4147-A177-3AD203B41FA5}">
                      <a16:colId xmlns:a16="http://schemas.microsoft.com/office/drawing/2014/main" val="3740335435"/>
                    </a:ext>
                  </a:extLst>
                </a:gridCol>
              </a:tblGrid>
              <a:tr h="344025">
                <a:tc gridSpan="3">
                  <a:txBody>
                    <a:bodyPr/>
                    <a:lstStyle/>
                    <a:p>
                      <a:pPr algn="ctr"/>
                      <a:r>
                        <a:rPr lang="da-DK" sz="2000" dirty="0"/>
                        <a:t>Tre teorier om hvorfor nogle mennesker begår kriminalitet:</a:t>
                      </a:r>
                    </a:p>
                  </a:txBody>
                  <a:tcPr/>
                </a:tc>
                <a:tc hMerge="1">
                  <a:txBody>
                    <a:bodyPr/>
                    <a:lstStyle/>
                    <a:p>
                      <a:endParaRPr lang="da-DK"/>
                    </a:p>
                  </a:txBody>
                  <a:tcPr/>
                </a:tc>
                <a:tc hMerge="1">
                  <a:txBody>
                    <a:bodyPr/>
                    <a:lstStyle/>
                    <a:p>
                      <a:endParaRPr lang="da-DK" dirty="0"/>
                    </a:p>
                  </a:txBody>
                  <a:tcPr/>
                </a:tc>
                <a:extLst>
                  <a:ext uri="{0D108BD9-81ED-4DB2-BD59-A6C34878D82A}">
                    <a16:rowId xmlns:a16="http://schemas.microsoft.com/office/drawing/2014/main" val="2587387517"/>
                  </a:ext>
                </a:extLst>
              </a:tr>
              <a:tr h="349001">
                <a:tc>
                  <a:txBody>
                    <a:bodyPr/>
                    <a:lstStyle/>
                    <a:p>
                      <a:pPr algn="ctr"/>
                      <a:r>
                        <a:rPr lang="da-DK" sz="1600" b="1" dirty="0"/>
                        <a:t>Kontrolteorien:</a:t>
                      </a:r>
                    </a:p>
                  </a:txBody>
                  <a:tcPr/>
                </a:tc>
                <a:tc>
                  <a:txBody>
                    <a:bodyPr/>
                    <a:lstStyle/>
                    <a:p>
                      <a:pPr algn="ctr"/>
                      <a:r>
                        <a:rPr lang="da-DK" sz="1600" b="1" dirty="0"/>
                        <a:t>Motivationsteorien:</a:t>
                      </a:r>
                    </a:p>
                  </a:txBody>
                  <a:tcPr/>
                </a:tc>
                <a:tc>
                  <a:txBody>
                    <a:bodyPr/>
                    <a:lstStyle/>
                    <a:p>
                      <a:pPr algn="ctr"/>
                      <a:r>
                        <a:rPr lang="da-DK" sz="1600" b="1" dirty="0"/>
                        <a:t>Kulturteorien:</a:t>
                      </a:r>
                    </a:p>
                  </a:txBody>
                  <a:tcPr/>
                </a:tc>
                <a:extLst>
                  <a:ext uri="{0D108BD9-81ED-4DB2-BD59-A6C34878D82A}">
                    <a16:rowId xmlns:a16="http://schemas.microsoft.com/office/drawing/2014/main" val="1021194685"/>
                  </a:ext>
                </a:extLst>
              </a:tr>
              <a:tr h="1240569">
                <a:tc>
                  <a:txBody>
                    <a:bodyPr/>
                    <a:lstStyle/>
                    <a:p>
                      <a:r>
                        <a:rPr lang="da-DK" sz="1400" dirty="0"/>
                        <a:t>Kriminelle begår kriminalitet pga. mangel på kontrol.</a:t>
                      </a:r>
                    </a:p>
                    <a:p>
                      <a:r>
                        <a:rPr lang="da-DK" sz="1400" dirty="0"/>
                        <a:t>Det kan være mangel på indre kontrol (f.eks. Selvkontrol) eller ydre kontrol (f.eks. Overvågning).</a:t>
                      </a:r>
                    </a:p>
                  </a:txBody>
                  <a:tcPr/>
                </a:tc>
                <a:tc>
                  <a:txBody>
                    <a:bodyPr/>
                    <a:lstStyle/>
                    <a:p>
                      <a:r>
                        <a:rPr lang="da-DK" sz="1400" dirty="0"/>
                        <a:t>Kriminelle begår kriminalitet for at opnå materielle goder, de ellers ikke ville kunne opnå.</a:t>
                      </a:r>
                    </a:p>
                    <a:p>
                      <a:r>
                        <a:rPr lang="da-DK" sz="1400" dirty="0"/>
                        <a:t>Et samfund med stigende fokus på materielle goder vil opleve stigende kriminalitet.</a:t>
                      </a:r>
                    </a:p>
                  </a:txBody>
                  <a:tcPr/>
                </a:tc>
                <a:tc>
                  <a:txBody>
                    <a:bodyPr/>
                    <a:lstStyle/>
                    <a:p>
                      <a:r>
                        <a:rPr lang="da-DK" sz="1400" dirty="0"/>
                        <a:t>Kriminelle begår kriminalitet fordi de er opvokset i et miljø, hvor kriminalitet er normalt.</a:t>
                      </a:r>
                    </a:p>
                    <a:p>
                      <a:r>
                        <a:rPr lang="da-DK" sz="1400" dirty="0"/>
                        <a:t>Et miljø der står uden for samfundet vil opfatte kriminalitet mod samfundet som acceptabelt.</a:t>
                      </a:r>
                    </a:p>
                  </a:txBody>
                  <a:tcPr/>
                </a:tc>
                <a:extLst>
                  <a:ext uri="{0D108BD9-81ED-4DB2-BD59-A6C34878D82A}">
                    <a16:rowId xmlns:a16="http://schemas.microsoft.com/office/drawing/2014/main" val="2582594701"/>
                  </a:ext>
                </a:extLst>
              </a:tr>
            </a:tbl>
          </a:graphicData>
        </a:graphic>
      </p:graphicFrame>
    </p:spTree>
    <p:extLst>
      <p:ext uri="{BB962C8B-B14F-4D97-AF65-F5344CB8AC3E}">
        <p14:creationId xmlns:p14="http://schemas.microsoft.com/office/powerpoint/2010/main" val="4022649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CB2609-E6ED-4631-AF3C-8439D3B8E525}"/>
              </a:ext>
            </a:extLst>
          </p:cNvPr>
          <p:cNvSpPr>
            <a:spLocks noGrp="1"/>
          </p:cNvSpPr>
          <p:nvPr>
            <p:ph type="title"/>
          </p:nvPr>
        </p:nvSpPr>
        <p:spPr/>
        <p:txBody>
          <a:bodyPr/>
          <a:lstStyle/>
          <a:p>
            <a:r>
              <a:rPr lang="da-DK" dirty="0"/>
              <a:t>Kriminalitetsteorier</a:t>
            </a:r>
            <a:br>
              <a:rPr lang="da-DK" dirty="0"/>
            </a:br>
            <a:r>
              <a:rPr lang="da-DK" sz="2800" dirty="0"/>
              <a:t>- Lærerpræsentation</a:t>
            </a:r>
            <a:endParaRPr lang="da-DK" dirty="0"/>
          </a:p>
        </p:txBody>
      </p:sp>
      <p:graphicFrame>
        <p:nvGraphicFramePr>
          <p:cNvPr id="7" name="Tabel 6">
            <a:extLst>
              <a:ext uri="{FF2B5EF4-FFF2-40B4-BE49-F238E27FC236}">
                <a16:creationId xmlns:a16="http://schemas.microsoft.com/office/drawing/2014/main" id="{54B1F6F1-294F-42A9-A73C-3646B85EF350}"/>
              </a:ext>
            </a:extLst>
          </p:cNvPr>
          <p:cNvGraphicFramePr>
            <a:graphicFrameLocks noGrp="1"/>
          </p:cNvGraphicFramePr>
          <p:nvPr>
            <p:extLst>
              <p:ext uri="{D42A27DB-BD31-4B8C-83A1-F6EECF244321}">
                <p14:modId xmlns:p14="http://schemas.microsoft.com/office/powerpoint/2010/main" val="1327814834"/>
              </p:ext>
            </p:extLst>
          </p:nvPr>
        </p:nvGraphicFramePr>
        <p:xfrm>
          <a:off x="311020" y="1727372"/>
          <a:ext cx="11569959" cy="2116841"/>
        </p:xfrm>
        <a:graphic>
          <a:graphicData uri="http://schemas.openxmlformats.org/drawingml/2006/table">
            <a:tbl>
              <a:tblPr firstRow="1" bandRow="1">
                <a:tableStyleId>{00A15C55-8517-42AA-B614-E9B94910E393}</a:tableStyleId>
              </a:tblPr>
              <a:tblGrid>
                <a:gridCol w="3856653">
                  <a:extLst>
                    <a:ext uri="{9D8B030D-6E8A-4147-A177-3AD203B41FA5}">
                      <a16:colId xmlns:a16="http://schemas.microsoft.com/office/drawing/2014/main" val="2765282058"/>
                    </a:ext>
                  </a:extLst>
                </a:gridCol>
                <a:gridCol w="3856653">
                  <a:extLst>
                    <a:ext uri="{9D8B030D-6E8A-4147-A177-3AD203B41FA5}">
                      <a16:colId xmlns:a16="http://schemas.microsoft.com/office/drawing/2014/main" val="4001341756"/>
                    </a:ext>
                  </a:extLst>
                </a:gridCol>
                <a:gridCol w="3856653">
                  <a:extLst>
                    <a:ext uri="{9D8B030D-6E8A-4147-A177-3AD203B41FA5}">
                      <a16:colId xmlns:a16="http://schemas.microsoft.com/office/drawing/2014/main" val="3740335435"/>
                    </a:ext>
                  </a:extLst>
                </a:gridCol>
              </a:tblGrid>
              <a:tr h="344025">
                <a:tc gridSpan="3">
                  <a:txBody>
                    <a:bodyPr/>
                    <a:lstStyle/>
                    <a:p>
                      <a:pPr algn="ctr"/>
                      <a:r>
                        <a:rPr lang="da-DK" sz="2000" dirty="0"/>
                        <a:t>Tre teorier om hvorfor nogle mennesker begår kriminalitet:</a:t>
                      </a:r>
                    </a:p>
                  </a:txBody>
                  <a:tcPr/>
                </a:tc>
                <a:tc hMerge="1">
                  <a:txBody>
                    <a:bodyPr/>
                    <a:lstStyle/>
                    <a:p>
                      <a:endParaRPr lang="da-DK"/>
                    </a:p>
                  </a:txBody>
                  <a:tcPr/>
                </a:tc>
                <a:tc hMerge="1">
                  <a:txBody>
                    <a:bodyPr/>
                    <a:lstStyle/>
                    <a:p>
                      <a:endParaRPr lang="da-DK" dirty="0"/>
                    </a:p>
                  </a:txBody>
                  <a:tcPr/>
                </a:tc>
                <a:extLst>
                  <a:ext uri="{0D108BD9-81ED-4DB2-BD59-A6C34878D82A}">
                    <a16:rowId xmlns:a16="http://schemas.microsoft.com/office/drawing/2014/main" val="2587387517"/>
                  </a:ext>
                </a:extLst>
              </a:tr>
              <a:tr h="349001">
                <a:tc>
                  <a:txBody>
                    <a:bodyPr/>
                    <a:lstStyle/>
                    <a:p>
                      <a:pPr algn="ctr"/>
                      <a:r>
                        <a:rPr lang="da-DK" sz="1600" b="1" dirty="0"/>
                        <a:t>Kontrolteorien:</a:t>
                      </a:r>
                    </a:p>
                  </a:txBody>
                  <a:tcPr/>
                </a:tc>
                <a:tc>
                  <a:txBody>
                    <a:bodyPr/>
                    <a:lstStyle/>
                    <a:p>
                      <a:pPr algn="ctr"/>
                      <a:r>
                        <a:rPr lang="da-DK" sz="1600" b="1" dirty="0"/>
                        <a:t>Motivationsteorien:</a:t>
                      </a:r>
                    </a:p>
                  </a:txBody>
                  <a:tcPr/>
                </a:tc>
                <a:tc>
                  <a:txBody>
                    <a:bodyPr/>
                    <a:lstStyle/>
                    <a:p>
                      <a:pPr algn="ctr"/>
                      <a:r>
                        <a:rPr lang="da-DK" sz="1600" b="1" dirty="0"/>
                        <a:t>Kulturteorien:</a:t>
                      </a:r>
                    </a:p>
                  </a:txBody>
                  <a:tcPr/>
                </a:tc>
                <a:extLst>
                  <a:ext uri="{0D108BD9-81ED-4DB2-BD59-A6C34878D82A}">
                    <a16:rowId xmlns:a16="http://schemas.microsoft.com/office/drawing/2014/main" val="1021194685"/>
                  </a:ext>
                </a:extLst>
              </a:tr>
              <a:tr h="1240569">
                <a:tc>
                  <a:txBody>
                    <a:bodyPr/>
                    <a:lstStyle/>
                    <a:p>
                      <a:r>
                        <a:rPr lang="da-DK" sz="1400" dirty="0"/>
                        <a:t>Kriminelle begår kriminalitet pga. mangel på kontrol.</a:t>
                      </a:r>
                    </a:p>
                    <a:p>
                      <a:r>
                        <a:rPr lang="da-DK" sz="1400" dirty="0"/>
                        <a:t>Det kan være mangel på indre kontrol (f.eks. Selvkontrol) eller ydre kontrol (f.eks. Overvågning).</a:t>
                      </a:r>
                    </a:p>
                  </a:txBody>
                  <a:tcPr/>
                </a:tc>
                <a:tc>
                  <a:txBody>
                    <a:bodyPr/>
                    <a:lstStyle/>
                    <a:p>
                      <a:r>
                        <a:rPr lang="da-DK" sz="1400" dirty="0"/>
                        <a:t>Kriminelle begår kriminalitet for at opnå materielle goder, de ellers ikke ville kunne opnå.</a:t>
                      </a:r>
                    </a:p>
                    <a:p>
                      <a:r>
                        <a:rPr lang="da-DK" sz="1400" dirty="0"/>
                        <a:t>Et samfund med stigende fokus på materielle goder vil opleve stigende kriminalitet.</a:t>
                      </a:r>
                    </a:p>
                  </a:txBody>
                  <a:tcPr/>
                </a:tc>
                <a:tc>
                  <a:txBody>
                    <a:bodyPr/>
                    <a:lstStyle/>
                    <a:p>
                      <a:r>
                        <a:rPr lang="da-DK" sz="1400" dirty="0"/>
                        <a:t>Kriminelle begår kriminalitet fordi de er opvokset i et miljø, hvor kriminalitet er normalt.</a:t>
                      </a:r>
                    </a:p>
                    <a:p>
                      <a:r>
                        <a:rPr lang="da-DK" sz="1400" dirty="0"/>
                        <a:t>Et miljø der står uden for samfundet vil opfatte kriminalitet mod samfundet som acceptabelt.</a:t>
                      </a:r>
                    </a:p>
                  </a:txBody>
                  <a:tcPr/>
                </a:tc>
                <a:extLst>
                  <a:ext uri="{0D108BD9-81ED-4DB2-BD59-A6C34878D82A}">
                    <a16:rowId xmlns:a16="http://schemas.microsoft.com/office/drawing/2014/main" val="2582594701"/>
                  </a:ext>
                </a:extLst>
              </a:tr>
            </a:tbl>
          </a:graphicData>
        </a:graphic>
      </p:graphicFrame>
      <p:sp>
        <p:nvSpPr>
          <p:cNvPr id="3" name="Rektangel 2">
            <a:extLst>
              <a:ext uri="{FF2B5EF4-FFF2-40B4-BE49-F238E27FC236}">
                <a16:creationId xmlns:a16="http://schemas.microsoft.com/office/drawing/2014/main" id="{CD08B008-297B-418A-856F-DCD90FAE1C33}"/>
              </a:ext>
            </a:extLst>
          </p:cNvPr>
          <p:cNvSpPr/>
          <p:nvPr/>
        </p:nvSpPr>
        <p:spPr>
          <a:xfrm rot="550375">
            <a:off x="6643395" y="415117"/>
            <a:ext cx="5701003" cy="1349857"/>
          </a:xfrm>
          <a:prstGeom prst="rect">
            <a:avLst/>
          </a:prstGeom>
          <a:solidFill>
            <a:srgbClr val="002060"/>
          </a:solidFill>
        </p:spPr>
        <p:txBody>
          <a:bodyPr wrap="square">
            <a:spAutoFit/>
          </a:bodyPr>
          <a:lstStyle/>
          <a:p>
            <a:pPr>
              <a:lnSpc>
                <a:spcPct val="115000"/>
              </a:lnSpc>
            </a:pPr>
            <a:r>
              <a:rPr lang="da-DK" sz="2400" b="1" dirty="0" err="1">
                <a:latin typeface="Calibri" panose="020F0502020204030204" pitchFamily="34" charset="0"/>
                <a:ea typeface="Calibri" panose="020F0502020204030204" pitchFamily="34" charset="0"/>
                <a:cs typeface="Times New Roman" panose="02020603050405020304" pitchFamily="18" charset="0"/>
              </a:rPr>
              <a:t>Summeøvelse</a:t>
            </a:r>
            <a:r>
              <a:rPr lang="da-DK" sz="2400" b="1" dirty="0">
                <a:latin typeface="Calibri" panose="020F0502020204030204" pitchFamily="34" charset="0"/>
                <a:ea typeface="Calibri" panose="020F0502020204030204" pitchFamily="34" charset="0"/>
                <a:cs typeface="Times New Roman" panose="02020603050405020304" pitchFamily="18" charset="0"/>
              </a:rPr>
              <a:t> (5 min):</a:t>
            </a:r>
            <a:endParaRPr lang="da-DK"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da-DK" sz="1600" dirty="0">
                <a:latin typeface="Calibri" panose="020F0502020204030204" pitchFamily="34" charset="0"/>
                <a:ea typeface="Calibri" panose="020F0502020204030204" pitchFamily="34" charset="0"/>
                <a:cs typeface="Times New Roman" panose="02020603050405020304" pitchFamily="18" charset="0"/>
              </a:rPr>
              <a:t>Herunder finder du to forskellige cases. Besvar følgende:</a:t>
            </a:r>
          </a:p>
          <a:p>
            <a:pPr marL="342900" lvl="0" indent="-342900">
              <a:lnSpc>
                <a:spcPct val="115000"/>
              </a:lnSpc>
              <a:buFont typeface="Calibri" panose="020F0502020204030204" pitchFamily="34" charset="0"/>
              <a:buChar char="-"/>
            </a:pPr>
            <a:r>
              <a:rPr lang="da-DK" sz="1600" dirty="0">
                <a:latin typeface="Calibri" panose="020F0502020204030204" pitchFamily="34" charset="0"/>
                <a:ea typeface="Calibri" panose="020F0502020204030204" pitchFamily="34" charset="0"/>
                <a:cs typeface="Times New Roman" panose="02020603050405020304" pitchFamily="18" charset="0"/>
              </a:rPr>
              <a:t>Hvorfor endte hver af de to personer i kriminalitet?</a:t>
            </a:r>
          </a:p>
          <a:p>
            <a:pPr marL="342900" lvl="0" indent="-342900">
              <a:lnSpc>
                <a:spcPct val="115000"/>
              </a:lnSpc>
              <a:buFont typeface="Calibri" panose="020F0502020204030204" pitchFamily="34" charset="0"/>
              <a:buChar char="-"/>
            </a:pPr>
            <a:r>
              <a:rPr lang="da-DK" sz="1600" dirty="0">
                <a:latin typeface="Calibri" panose="020F0502020204030204" pitchFamily="34" charset="0"/>
                <a:ea typeface="Calibri" panose="020F0502020204030204" pitchFamily="34" charset="0"/>
                <a:cs typeface="Times New Roman" panose="02020603050405020304" pitchFamily="18" charset="0"/>
              </a:rPr>
              <a:t>Hvilken kriminalitetsteori passer bedst på hver af de to cases?</a:t>
            </a:r>
          </a:p>
        </p:txBody>
      </p:sp>
      <p:sp>
        <p:nvSpPr>
          <p:cNvPr id="4" name="Rectangle 2">
            <a:extLst>
              <a:ext uri="{FF2B5EF4-FFF2-40B4-BE49-F238E27FC236}">
                <a16:creationId xmlns:a16="http://schemas.microsoft.com/office/drawing/2014/main" id="{FEC6B64E-D435-42BD-8B3A-0D0F40886285}"/>
              </a:ext>
            </a:extLst>
          </p:cNvPr>
          <p:cNvSpPr>
            <a:spLocks noChangeArrowheads="1"/>
          </p:cNvSpPr>
          <p:nvPr/>
        </p:nvSpPr>
        <p:spPr bwMode="auto">
          <a:xfrm>
            <a:off x="223539" y="3429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pic>
        <p:nvPicPr>
          <p:cNvPr id="2049" name="Billede 1" descr="Rasmus Popenda">
            <a:extLst>
              <a:ext uri="{FF2B5EF4-FFF2-40B4-BE49-F238E27FC236}">
                <a16:creationId xmlns:a16="http://schemas.microsoft.com/office/drawing/2014/main" id="{E399D62E-DC7F-485B-BF63-637D9EE942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822"/>
          <a:stretch/>
        </p:blipFill>
        <p:spPr bwMode="auto">
          <a:xfrm>
            <a:off x="3648270" y="4348065"/>
            <a:ext cx="2235517" cy="21140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9F66F86A-08FB-4E62-B912-16D63EE2B3E9}"/>
              </a:ext>
            </a:extLst>
          </p:cNvPr>
          <p:cNvSpPr>
            <a:spLocks noChangeArrowheads="1"/>
          </p:cNvSpPr>
          <p:nvPr/>
        </p:nvSpPr>
        <p:spPr bwMode="auto">
          <a:xfrm>
            <a:off x="223539" y="4242149"/>
            <a:ext cx="3424731"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Rasmus Popenda:</a:t>
            </a:r>
            <a:endParaRPr kumimoji="0" lang="da-DK" altLang="da-DK"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Rasmus Popenda var 15 år, da ham trampede Henrik Kristensen ihjel. Popenda kommer fra et hjem med en alenemor med alkoholproblemer. Moderen beskriver hvordan hun havde svært ved at opdrage Rasmus og at der altid har været problemer med ham. Rasmus kom tidligt med i en bande af unge, der sammen begik hærværk, vold, tyveri og røverier. Rasmus blev hurtigt en af lederne af banden, da han turde gå længere end andre bandemedlemmer. Banden har efter dommen på syv års fængsel hyldet Rasmus som en helt.</a:t>
            </a:r>
            <a:endParaRPr kumimoji="0" lang="da-DK" altLang="da-DK" sz="1200" b="0" i="0" u="none" strike="noStrike" cap="none" normalizeH="0" baseline="0" dirty="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E591AAC4-4A0E-43E6-8FC1-B53A6EE3EF7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Lille A:</a:t>
            </a:r>
            <a:endParaRPr kumimoji="0" lang="da-DK" altLang="da-DK"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a:ln>
                <a:noFill/>
              </a:ln>
              <a:solidFill>
                <a:schemeClr val="tx1"/>
              </a:solidFill>
              <a:effectLst/>
              <a:latin typeface="Arial" panose="020B0604020202020204" pitchFamily="34" charset="0"/>
            </a:endParaRPr>
          </a:p>
        </p:txBody>
      </p:sp>
      <p:pic>
        <p:nvPicPr>
          <p:cNvPr id="2052" name="il_fi" descr="http://a.bimg.dk/node-images/575/2/580x362-c/2575802-lille-a.jpg">
            <a:extLst>
              <a:ext uri="{FF2B5EF4-FFF2-40B4-BE49-F238E27FC236}">
                <a16:creationId xmlns:a16="http://schemas.microsoft.com/office/drawing/2014/main" id="{A442997D-23FE-4169-B5D6-DBE50F3409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586" r="10345"/>
          <a:stretch>
            <a:fillRect/>
          </a:stretch>
        </p:blipFill>
        <p:spPr bwMode="auto">
          <a:xfrm>
            <a:off x="6308215" y="4348065"/>
            <a:ext cx="2146365" cy="211401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E832C8F4-C764-40F2-884C-6B4BC10E48B1}"/>
              </a:ext>
            </a:extLst>
          </p:cNvPr>
          <p:cNvSpPr>
            <a:spLocks noChangeArrowheads="1"/>
          </p:cNvSpPr>
          <p:nvPr/>
        </p:nvSpPr>
        <p:spPr bwMode="auto">
          <a:xfrm rot="10800000" flipV="1">
            <a:off x="8543732" y="4213059"/>
            <a:ext cx="353015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Lille A:</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Den 31-årige </a:t>
            </a:r>
            <a:r>
              <a:rPr kumimoji="0" lang="da-DK" altLang="da-DK" sz="12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Abde</a:t>
            </a: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da-DK" altLang="da-DK" sz="12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Benarabe</a:t>
            </a: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også kaldet 'Lille A', er dansk statsborger med marokkansk baggrund. Han er opvokset på Blågårds Plads. Begge hans forældre har aldrig haft et arbejde og Lille A har ikke gennemført folkeskolen. Lille A udpeges dog af politiet som centralt placeret i indvandrebanden på Blågårds Plads, der af politiet efterforskes i forbindelse med narkotikakriminalitet, berigelseskriminalitet og volds- og skudepisoder i forbindelse med bandekrigen.</a:t>
            </a:r>
            <a:endParaRPr kumimoji="0" lang="da-DK" altLang="da-DK"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63579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CB2609-E6ED-4631-AF3C-8439D3B8E525}"/>
              </a:ext>
            </a:extLst>
          </p:cNvPr>
          <p:cNvSpPr>
            <a:spLocks noGrp="1"/>
          </p:cNvSpPr>
          <p:nvPr>
            <p:ph type="title"/>
          </p:nvPr>
        </p:nvSpPr>
        <p:spPr/>
        <p:txBody>
          <a:bodyPr/>
          <a:lstStyle/>
          <a:p>
            <a:r>
              <a:rPr lang="da-DK" dirty="0"/>
              <a:t>Kriminalitetsteorier (25 min)</a:t>
            </a:r>
            <a:br>
              <a:rPr lang="da-DK" dirty="0"/>
            </a:br>
            <a:r>
              <a:rPr lang="da-DK" sz="2800" dirty="0"/>
              <a:t>- Gruppearbejde</a:t>
            </a:r>
            <a:endParaRPr lang="da-DK" dirty="0"/>
          </a:p>
        </p:txBody>
      </p:sp>
      <p:sp>
        <p:nvSpPr>
          <p:cNvPr id="3" name="Pladsholder til indhold 2">
            <a:extLst>
              <a:ext uri="{FF2B5EF4-FFF2-40B4-BE49-F238E27FC236}">
                <a16:creationId xmlns:a16="http://schemas.microsoft.com/office/drawing/2014/main" id="{3B557DB2-84E6-4127-8AFA-375A76EF99F8}"/>
              </a:ext>
            </a:extLst>
          </p:cNvPr>
          <p:cNvSpPr>
            <a:spLocks noGrp="1"/>
          </p:cNvSpPr>
          <p:nvPr>
            <p:ph idx="1"/>
          </p:nvPr>
        </p:nvSpPr>
        <p:spPr>
          <a:xfrm>
            <a:off x="335902" y="2052919"/>
            <a:ext cx="11485984" cy="2024560"/>
          </a:xfrm>
        </p:spPr>
        <p:txBody>
          <a:bodyPr/>
          <a:lstStyle/>
          <a:p>
            <a:r>
              <a:rPr lang="da-DK" dirty="0"/>
              <a:t>Gruppearbejde, hvor I skal komme mere i dybden med kriminalitetsteorierne.</a:t>
            </a:r>
          </a:p>
          <a:p>
            <a:pPr marL="0" indent="0">
              <a:buNone/>
            </a:pPr>
            <a:r>
              <a:rPr lang="da-DK" b="1" dirty="0"/>
              <a:t>Opgave:</a:t>
            </a:r>
          </a:p>
          <a:p>
            <a:r>
              <a:rPr lang="da-DK" dirty="0"/>
              <a:t>Hver gruppe skal arbejde med en af kriminalitetsteorierne. Gruppen skal skrive ca. 5-8 linjers beskrivelse af teorien.</a:t>
            </a:r>
          </a:p>
          <a:p>
            <a:r>
              <a:rPr lang="da-DK" dirty="0"/>
              <a:t>Se handout ”Kriminalitetsteorier”.</a:t>
            </a:r>
          </a:p>
        </p:txBody>
      </p:sp>
      <p:sp>
        <p:nvSpPr>
          <p:cNvPr id="4" name="Tekstfelt 3">
            <a:extLst>
              <a:ext uri="{FF2B5EF4-FFF2-40B4-BE49-F238E27FC236}">
                <a16:creationId xmlns:a16="http://schemas.microsoft.com/office/drawing/2014/main" id="{C34D190C-95A4-49FD-9387-850714926663}"/>
              </a:ext>
            </a:extLst>
          </p:cNvPr>
          <p:cNvSpPr txBox="1"/>
          <p:nvPr/>
        </p:nvSpPr>
        <p:spPr>
          <a:xfrm>
            <a:off x="9063058" y="222032"/>
            <a:ext cx="2865386" cy="1631216"/>
          </a:xfrm>
          <a:prstGeom prst="rect">
            <a:avLst/>
          </a:prstGeom>
          <a:solidFill>
            <a:srgbClr val="FF0000"/>
          </a:solidFill>
        </p:spPr>
        <p:txBody>
          <a:bodyPr wrap="square" rtlCol="0">
            <a:spAutoFit/>
          </a:bodyPr>
          <a:lstStyle/>
          <a:p>
            <a:r>
              <a:rPr lang="da-DK" dirty="0"/>
              <a:t>Klasserumsregler ved gruppearbejde:</a:t>
            </a:r>
          </a:p>
          <a:p>
            <a:pPr marL="285750" indent="-285750">
              <a:buFontTx/>
              <a:buChar char="-"/>
            </a:pPr>
            <a:r>
              <a:rPr lang="da-DK" sz="1600" dirty="0"/>
              <a:t>Mobiler væk</a:t>
            </a:r>
          </a:p>
          <a:p>
            <a:pPr marL="285750" indent="-285750">
              <a:buFontTx/>
              <a:buChar char="-"/>
            </a:pPr>
            <a:r>
              <a:rPr lang="da-DK" sz="1600" dirty="0"/>
              <a:t>Sæt jer over for hinanden</a:t>
            </a:r>
          </a:p>
          <a:p>
            <a:pPr marL="285750" indent="-285750">
              <a:buFontTx/>
              <a:buChar char="-"/>
            </a:pPr>
            <a:r>
              <a:rPr lang="da-DK" sz="1600" dirty="0"/>
              <a:t>Skal blive i denne gang</a:t>
            </a:r>
          </a:p>
        </p:txBody>
      </p:sp>
      <p:graphicFrame>
        <p:nvGraphicFramePr>
          <p:cNvPr id="5" name="Tabel 4">
            <a:extLst>
              <a:ext uri="{FF2B5EF4-FFF2-40B4-BE49-F238E27FC236}">
                <a16:creationId xmlns:a16="http://schemas.microsoft.com/office/drawing/2014/main" id="{A387280F-FAE5-47DB-8A26-CAAA7229A667}"/>
              </a:ext>
            </a:extLst>
          </p:cNvPr>
          <p:cNvGraphicFramePr>
            <a:graphicFrameLocks noGrp="1"/>
          </p:cNvGraphicFramePr>
          <p:nvPr>
            <p:extLst>
              <p:ext uri="{D42A27DB-BD31-4B8C-83A1-F6EECF244321}">
                <p14:modId xmlns:p14="http://schemas.microsoft.com/office/powerpoint/2010/main" val="1292367341"/>
              </p:ext>
            </p:extLst>
          </p:nvPr>
        </p:nvGraphicFramePr>
        <p:xfrm>
          <a:off x="757852" y="4320528"/>
          <a:ext cx="10676295" cy="2221325"/>
        </p:xfrm>
        <a:graphic>
          <a:graphicData uri="http://schemas.openxmlformats.org/drawingml/2006/table">
            <a:tbl>
              <a:tblPr firstRow="1" bandRow="1">
                <a:tableStyleId>{7DF18680-E054-41AD-8BC1-D1AEF772440D}</a:tableStyleId>
              </a:tblPr>
              <a:tblGrid>
                <a:gridCol w="3558765">
                  <a:extLst>
                    <a:ext uri="{9D8B030D-6E8A-4147-A177-3AD203B41FA5}">
                      <a16:colId xmlns:a16="http://schemas.microsoft.com/office/drawing/2014/main" val="2443191851"/>
                    </a:ext>
                  </a:extLst>
                </a:gridCol>
                <a:gridCol w="3558765">
                  <a:extLst>
                    <a:ext uri="{9D8B030D-6E8A-4147-A177-3AD203B41FA5}">
                      <a16:colId xmlns:a16="http://schemas.microsoft.com/office/drawing/2014/main" val="4143052163"/>
                    </a:ext>
                  </a:extLst>
                </a:gridCol>
                <a:gridCol w="3558765">
                  <a:extLst>
                    <a:ext uri="{9D8B030D-6E8A-4147-A177-3AD203B41FA5}">
                      <a16:colId xmlns:a16="http://schemas.microsoft.com/office/drawing/2014/main" val="137529616"/>
                    </a:ext>
                  </a:extLst>
                </a:gridCol>
              </a:tblGrid>
              <a:tr h="400766">
                <a:tc>
                  <a:txBody>
                    <a:bodyPr/>
                    <a:lstStyle/>
                    <a:p>
                      <a:pPr algn="ctr"/>
                      <a:r>
                        <a:rPr lang="da-DK" dirty="0"/>
                        <a:t>Kontrolteori</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b="1" dirty="0"/>
                        <a:t>Motivationsteori</a:t>
                      </a:r>
                    </a:p>
                  </a:txBody>
                  <a:tcPr/>
                </a:tc>
                <a:tc>
                  <a:txBody>
                    <a:bodyPr/>
                    <a:lstStyle/>
                    <a:p>
                      <a:pPr algn="ctr"/>
                      <a:r>
                        <a:rPr lang="da-DK" dirty="0"/>
                        <a:t>Kulturteori</a:t>
                      </a:r>
                    </a:p>
                  </a:txBody>
                  <a:tcPr/>
                </a:tc>
                <a:extLst>
                  <a:ext uri="{0D108BD9-81ED-4DB2-BD59-A6C34878D82A}">
                    <a16:rowId xmlns:a16="http://schemas.microsoft.com/office/drawing/2014/main" val="3234868533"/>
                  </a:ext>
                </a:extLst>
              </a:tr>
              <a:tr h="606853">
                <a:tc>
                  <a:txBody>
                    <a:bodyPr/>
                    <a:lstStyle/>
                    <a:p>
                      <a:endParaRPr lang="da-DK"/>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1369717311"/>
                  </a:ext>
                </a:extLst>
              </a:tr>
              <a:tr h="606853">
                <a:tc>
                  <a:txBody>
                    <a:bodyPr/>
                    <a:lstStyle/>
                    <a:p>
                      <a:endParaRPr lang="da-DK"/>
                    </a:p>
                  </a:txBody>
                  <a:tcPr/>
                </a:tc>
                <a:tc>
                  <a:txBody>
                    <a:bodyPr/>
                    <a:lstStyle/>
                    <a:p>
                      <a:endParaRPr lang="da-DK"/>
                    </a:p>
                  </a:txBody>
                  <a:tcPr/>
                </a:tc>
                <a:tc>
                  <a:txBody>
                    <a:bodyPr/>
                    <a:lstStyle/>
                    <a:p>
                      <a:endParaRPr lang="da-DK" dirty="0"/>
                    </a:p>
                  </a:txBody>
                  <a:tcPr/>
                </a:tc>
                <a:extLst>
                  <a:ext uri="{0D108BD9-81ED-4DB2-BD59-A6C34878D82A}">
                    <a16:rowId xmlns:a16="http://schemas.microsoft.com/office/drawing/2014/main" val="1060598974"/>
                  </a:ext>
                </a:extLst>
              </a:tr>
              <a:tr h="606853">
                <a:tc>
                  <a:txBody>
                    <a:bodyPr/>
                    <a:lstStyle/>
                    <a:p>
                      <a:endParaRPr lang="da-DK" dirty="0"/>
                    </a:p>
                  </a:txBody>
                  <a:tcPr/>
                </a:tc>
                <a:tc>
                  <a:txBody>
                    <a:bodyPr/>
                    <a:lstStyle/>
                    <a:p>
                      <a:endParaRPr lang="da-DK"/>
                    </a:p>
                  </a:txBody>
                  <a:tcPr/>
                </a:tc>
                <a:tc>
                  <a:txBody>
                    <a:bodyPr/>
                    <a:lstStyle/>
                    <a:p>
                      <a:endParaRPr lang="da-DK" dirty="0"/>
                    </a:p>
                  </a:txBody>
                  <a:tcPr/>
                </a:tc>
                <a:extLst>
                  <a:ext uri="{0D108BD9-81ED-4DB2-BD59-A6C34878D82A}">
                    <a16:rowId xmlns:a16="http://schemas.microsoft.com/office/drawing/2014/main" val="740284930"/>
                  </a:ext>
                </a:extLst>
              </a:tr>
            </a:tbl>
          </a:graphicData>
        </a:graphic>
      </p:graphicFrame>
    </p:spTree>
    <p:extLst>
      <p:ext uri="{BB962C8B-B14F-4D97-AF65-F5344CB8AC3E}">
        <p14:creationId xmlns:p14="http://schemas.microsoft.com/office/powerpoint/2010/main" val="31445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ED4829-F9B4-321A-A706-F6904E4A5E6F}"/>
              </a:ext>
            </a:extLst>
          </p:cNvPr>
          <p:cNvSpPr>
            <a:spLocks noGrp="1"/>
          </p:cNvSpPr>
          <p:nvPr>
            <p:ph type="title"/>
          </p:nvPr>
        </p:nvSpPr>
        <p:spPr/>
        <p:txBody>
          <a:bodyPr/>
          <a:lstStyle/>
          <a:p>
            <a:r>
              <a:rPr lang="da-DK" dirty="0"/>
              <a:t>GRUPPER (25 MIN)</a:t>
            </a:r>
          </a:p>
        </p:txBody>
      </p:sp>
      <p:graphicFrame>
        <p:nvGraphicFramePr>
          <p:cNvPr id="4" name="Tabel 4">
            <a:extLst>
              <a:ext uri="{FF2B5EF4-FFF2-40B4-BE49-F238E27FC236}">
                <a16:creationId xmlns:a16="http://schemas.microsoft.com/office/drawing/2014/main" id="{4668C08E-59D3-716A-3F74-72EBBB45B6AC}"/>
              </a:ext>
            </a:extLst>
          </p:cNvPr>
          <p:cNvGraphicFramePr>
            <a:graphicFrameLocks noGrp="1"/>
          </p:cNvGraphicFramePr>
          <p:nvPr>
            <p:extLst>
              <p:ext uri="{D42A27DB-BD31-4B8C-83A1-F6EECF244321}">
                <p14:modId xmlns:p14="http://schemas.microsoft.com/office/powerpoint/2010/main" val="3417231202"/>
              </p:ext>
            </p:extLst>
          </p:nvPr>
        </p:nvGraphicFramePr>
        <p:xfrm>
          <a:off x="457200" y="1519880"/>
          <a:ext cx="10663880" cy="3762203"/>
        </p:xfrm>
        <a:graphic>
          <a:graphicData uri="http://schemas.openxmlformats.org/drawingml/2006/table">
            <a:tbl>
              <a:tblPr firstRow="1" bandRow="1">
                <a:tableStyleId>{C4B1156A-380E-4F78-BDF5-A606A8083BF9}</a:tableStyleId>
              </a:tblPr>
              <a:tblGrid>
                <a:gridCol w="2665970">
                  <a:extLst>
                    <a:ext uri="{9D8B030D-6E8A-4147-A177-3AD203B41FA5}">
                      <a16:colId xmlns:a16="http://schemas.microsoft.com/office/drawing/2014/main" val="961431285"/>
                    </a:ext>
                  </a:extLst>
                </a:gridCol>
                <a:gridCol w="2665970">
                  <a:extLst>
                    <a:ext uri="{9D8B030D-6E8A-4147-A177-3AD203B41FA5}">
                      <a16:colId xmlns:a16="http://schemas.microsoft.com/office/drawing/2014/main" val="2065938273"/>
                    </a:ext>
                  </a:extLst>
                </a:gridCol>
                <a:gridCol w="2665970">
                  <a:extLst>
                    <a:ext uri="{9D8B030D-6E8A-4147-A177-3AD203B41FA5}">
                      <a16:colId xmlns:a16="http://schemas.microsoft.com/office/drawing/2014/main" val="983968483"/>
                    </a:ext>
                  </a:extLst>
                </a:gridCol>
                <a:gridCol w="2665970">
                  <a:extLst>
                    <a:ext uri="{9D8B030D-6E8A-4147-A177-3AD203B41FA5}">
                      <a16:colId xmlns:a16="http://schemas.microsoft.com/office/drawing/2014/main" val="3917412748"/>
                    </a:ext>
                  </a:extLst>
                </a:gridCol>
              </a:tblGrid>
              <a:tr h="401164">
                <a:tc>
                  <a:txBody>
                    <a:bodyPr/>
                    <a:lstStyle/>
                    <a:p>
                      <a:r>
                        <a:rPr lang="da-DK" b="1" dirty="0"/>
                        <a:t>KONTROLTEORIEN</a:t>
                      </a:r>
                    </a:p>
                  </a:txBody>
                  <a:tcPr/>
                </a:tc>
                <a:tc>
                  <a:txBody>
                    <a:bodyPr/>
                    <a:lstStyle/>
                    <a:p>
                      <a:r>
                        <a:rPr lang="da-DK" b="0" dirty="0"/>
                        <a:t>Amelie </a:t>
                      </a:r>
                    </a:p>
                  </a:txBody>
                  <a:tcPr/>
                </a:tc>
                <a:tc>
                  <a:txBody>
                    <a:bodyPr/>
                    <a:lstStyle/>
                    <a:p>
                      <a:r>
                        <a:rPr lang="da-DK" b="0" dirty="0"/>
                        <a:t>Sophia</a:t>
                      </a:r>
                    </a:p>
                  </a:txBody>
                  <a:tcPr/>
                </a:tc>
                <a:tc>
                  <a:txBody>
                    <a:bodyPr/>
                    <a:lstStyle/>
                    <a:p>
                      <a:r>
                        <a:rPr lang="da-DK" b="0" dirty="0"/>
                        <a:t>Jonas</a:t>
                      </a:r>
                    </a:p>
                  </a:txBody>
                  <a:tcPr/>
                </a:tc>
                <a:extLst>
                  <a:ext uri="{0D108BD9-81ED-4DB2-BD59-A6C34878D82A}">
                    <a16:rowId xmlns:a16="http://schemas.microsoft.com/office/drawing/2014/main" val="2714820705"/>
                  </a:ext>
                </a:extLst>
              </a:tr>
              <a:tr h="414383">
                <a:tc>
                  <a:txBody>
                    <a:bodyPr/>
                    <a:lstStyle/>
                    <a:p>
                      <a:r>
                        <a:rPr lang="da-DK" b="1" dirty="0"/>
                        <a:t>MOTIVATIONSTEORIEN</a:t>
                      </a:r>
                    </a:p>
                  </a:txBody>
                  <a:tcPr/>
                </a:tc>
                <a:tc>
                  <a:txBody>
                    <a:bodyPr/>
                    <a:lstStyle/>
                    <a:p>
                      <a:r>
                        <a:rPr lang="da-DK" dirty="0"/>
                        <a:t>Klara G</a:t>
                      </a:r>
                    </a:p>
                  </a:txBody>
                  <a:tcPr/>
                </a:tc>
                <a:tc>
                  <a:txBody>
                    <a:bodyPr/>
                    <a:lstStyle/>
                    <a:p>
                      <a:r>
                        <a:rPr lang="da-DK" dirty="0"/>
                        <a:t>Matilde</a:t>
                      </a:r>
                    </a:p>
                  </a:txBody>
                  <a:tcPr/>
                </a:tc>
                <a:tc>
                  <a:txBody>
                    <a:bodyPr/>
                    <a:lstStyle/>
                    <a:p>
                      <a:r>
                        <a:rPr lang="da-DK" dirty="0"/>
                        <a:t>Gustav </a:t>
                      </a:r>
                    </a:p>
                  </a:txBody>
                  <a:tcPr/>
                </a:tc>
                <a:extLst>
                  <a:ext uri="{0D108BD9-81ED-4DB2-BD59-A6C34878D82A}">
                    <a16:rowId xmlns:a16="http://schemas.microsoft.com/office/drawing/2014/main" val="522065941"/>
                  </a:ext>
                </a:extLst>
              </a:tr>
              <a:tr h="401164">
                <a:tc>
                  <a:txBody>
                    <a:bodyPr/>
                    <a:lstStyle/>
                    <a:p>
                      <a:r>
                        <a:rPr lang="da-DK" b="1" dirty="0"/>
                        <a:t>KULTURTEORIEN </a:t>
                      </a:r>
                    </a:p>
                  </a:txBody>
                  <a:tcPr/>
                </a:tc>
                <a:tc>
                  <a:txBody>
                    <a:bodyPr/>
                    <a:lstStyle/>
                    <a:p>
                      <a:r>
                        <a:rPr lang="da-DK" dirty="0"/>
                        <a:t>Nikolaj </a:t>
                      </a:r>
                    </a:p>
                  </a:txBody>
                  <a:tcPr/>
                </a:tc>
                <a:tc>
                  <a:txBody>
                    <a:bodyPr/>
                    <a:lstStyle/>
                    <a:p>
                      <a:r>
                        <a:rPr lang="da-DK" dirty="0"/>
                        <a:t>Nanna</a:t>
                      </a:r>
                    </a:p>
                  </a:txBody>
                  <a:tcPr/>
                </a:tc>
                <a:tc>
                  <a:txBody>
                    <a:bodyPr/>
                    <a:lstStyle/>
                    <a:p>
                      <a:r>
                        <a:rPr lang="da-DK" dirty="0"/>
                        <a:t>Karla R </a:t>
                      </a:r>
                    </a:p>
                  </a:txBody>
                  <a:tcPr/>
                </a:tc>
                <a:extLst>
                  <a:ext uri="{0D108BD9-81ED-4DB2-BD59-A6C34878D82A}">
                    <a16:rowId xmlns:a16="http://schemas.microsoft.com/office/drawing/2014/main" val="1282200824"/>
                  </a:ext>
                </a:extLst>
              </a:tr>
              <a:tr h="401164">
                <a:tc>
                  <a:txBody>
                    <a:bodyPr/>
                    <a:lstStyle/>
                    <a:p>
                      <a:r>
                        <a:rPr lang="da-DK" b="1" dirty="0"/>
                        <a:t>KONTROLTEORIEN</a:t>
                      </a:r>
                    </a:p>
                  </a:txBody>
                  <a:tcPr/>
                </a:tc>
                <a:tc>
                  <a:txBody>
                    <a:bodyPr/>
                    <a:lstStyle/>
                    <a:p>
                      <a:r>
                        <a:rPr lang="da-DK" dirty="0"/>
                        <a:t>Sille</a:t>
                      </a:r>
                    </a:p>
                  </a:txBody>
                  <a:tcPr/>
                </a:tc>
                <a:tc>
                  <a:txBody>
                    <a:bodyPr/>
                    <a:lstStyle/>
                    <a:p>
                      <a:r>
                        <a:rPr lang="da-DK" dirty="0"/>
                        <a:t>Magnus </a:t>
                      </a:r>
                    </a:p>
                  </a:txBody>
                  <a:tcPr/>
                </a:tc>
                <a:tc>
                  <a:txBody>
                    <a:bodyPr/>
                    <a:lstStyle/>
                    <a:p>
                      <a:r>
                        <a:rPr lang="da-DK" dirty="0"/>
                        <a:t>Klara M</a:t>
                      </a:r>
                    </a:p>
                  </a:txBody>
                  <a:tcPr/>
                </a:tc>
                <a:extLst>
                  <a:ext uri="{0D108BD9-81ED-4DB2-BD59-A6C34878D82A}">
                    <a16:rowId xmlns:a16="http://schemas.microsoft.com/office/drawing/2014/main" val="3389578478"/>
                  </a:ext>
                </a:extLst>
              </a:tr>
              <a:tr h="420991">
                <a:tc>
                  <a:txBody>
                    <a:bodyPr/>
                    <a:lstStyle/>
                    <a:p>
                      <a:r>
                        <a:rPr lang="da-DK" b="1" dirty="0"/>
                        <a:t>MOTIVATIONSTEORIEN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Emilie </a:t>
                      </a:r>
                    </a:p>
                  </a:txBody>
                  <a:tcPr/>
                </a:tc>
                <a:tc>
                  <a:txBody>
                    <a:bodyPr/>
                    <a:lstStyle/>
                    <a:p>
                      <a:r>
                        <a:rPr lang="da-DK" dirty="0"/>
                        <a:t>Sofie Helena</a:t>
                      </a:r>
                    </a:p>
                  </a:txBody>
                  <a:tcPr/>
                </a:tc>
                <a:tc>
                  <a:txBody>
                    <a:bodyPr/>
                    <a:lstStyle/>
                    <a:p>
                      <a:r>
                        <a:rPr lang="da-DK" dirty="0"/>
                        <a:t>Liva </a:t>
                      </a:r>
                    </a:p>
                  </a:txBody>
                  <a:tcPr/>
                </a:tc>
                <a:extLst>
                  <a:ext uri="{0D108BD9-81ED-4DB2-BD59-A6C34878D82A}">
                    <a16:rowId xmlns:a16="http://schemas.microsoft.com/office/drawing/2014/main" val="3180629643"/>
                  </a:ext>
                </a:extLst>
              </a:tr>
              <a:tr h="401164">
                <a:tc>
                  <a:txBody>
                    <a:bodyPr/>
                    <a:lstStyle/>
                    <a:p>
                      <a:r>
                        <a:rPr lang="da-DK" b="1" dirty="0"/>
                        <a:t>KULTURTEORIEN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Karla E</a:t>
                      </a:r>
                    </a:p>
                  </a:txBody>
                  <a:tcPr/>
                </a:tc>
                <a:tc>
                  <a:txBody>
                    <a:bodyPr/>
                    <a:lstStyle/>
                    <a:p>
                      <a:r>
                        <a:rPr lang="da-DK" dirty="0"/>
                        <a:t>Frederik </a:t>
                      </a:r>
                    </a:p>
                  </a:txBody>
                  <a:tcPr/>
                </a:tc>
                <a:tc>
                  <a:txBody>
                    <a:bodyPr/>
                    <a:lstStyle/>
                    <a:p>
                      <a:r>
                        <a:rPr lang="da-DK" dirty="0"/>
                        <a:t>Sarah </a:t>
                      </a:r>
                    </a:p>
                  </a:txBody>
                  <a:tcPr/>
                </a:tc>
                <a:extLst>
                  <a:ext uri="{0D108BD9-81ED-4DB2-BD59-A6C34878D82A}">
                    <a16:rowId xmlns:a16="http://schemas.microsoft.com/office/drawing/2014/main" val="103341438"/>
                  </a:ext>
                </a:extLst>
              </a:tr>
              <a:tr h="401164">
                <a:tc>
                  <a:txBody>
                    <a:bodyPr/>
                    <a:lstStyle/>
                    <a:p>
                      <a:r>
                        <a:rPr lang="da-DK" b="1" dirty="0"/>
                        <a:t>KONTROLTEORIEN</a:t>
                      </a:r>
                    </a:p>
                  </a:txBody>
                  <a:tcPr/>
                </a:tc>
                <a:tc>
                  <a:txBody>
                    <a:bodyPr/>
                    <a:lstStyle/>
                    <a:p>
                      <a:r>
                        <a:rPr lang="da-DK" dirty="0"/>
                        <a:t>Annesofie </a:t>
                      </a:r>
                    </a:p>
                  </a:txBody>
                  <a:tcPr/>
                </a:tc>
                <a:tc>
                  <a:txBody>
                    <a:bodyPr/>
                    <a:lstStyle/>
                    <a:p>
                      <a:r>
                        <a:rPr lang="da-DK" dirty="0"/>
                        <a:t>Noah</a:t>
                      </a:r>
                    </a:p>
                  </a:txBody>
                  <a:tcPr/>
                </a:tc>
                <a:tc>
                  <a:txBody>
                    <a:bodyPr/>
                    <a:lstStyle/>
                    <a:p>
                      <a:r>
                        <a:rPr lang="da-DK" dirty="0"/>
                        <a:t>Nina </a:t>
                      </a:r>
                    </a:p>
                  </a:txBody>
                  <a:tcPr/>
                </a:tc>
                <a:extLst>
                  <a:ext uri="{0D108BD9-81ED-4DB2-BD59-A6C34878D82A}">
                    <a16:rowId xmlns:a16="http://schemas.microsoft.com/office/drawing/2014/main" val="2048348342"/>
                  </a:ext>
                </a:extLst>
              </a:tr>
              <a:tr h="519845">
                <a:tc>
                  <a:txBody>
                    <a:bodyPr/>
                    <a:lstStyle/>
                    <a:p>
                      <a:r>
                        <a:rPr lang="da-DK" b="1" dirty="0"/>
                        <a:t>MOTIVATIONSTEORIEN</a:t>
                      </a:r>
                    </a:p>
                  </a:txBody>
                  <a:tcPr/>
                </a:tc>
                <a:tc>
                  <a:txBody>
                    <a:bodyPr/>
                    <a:lstStyle/>
                    <a:p>
                      <a:r>
                        <a:rPr lang="da-DK" dirty="0"/>
                        <a:t>Clara </a:t>
                      </a:r>
                    </a:p>
                  </a:txBody>
                  <a:tcPr/>
                </a:tc>
                <a:tc>
                  <a:txBody>
                    <a:bodyPr/>
                    <a:lstStyle/>
                    <a:p>
                      <a:r>
                        <a:rPr lang="da-DK" dirty="0"/>
                        <a:t>Sif </a:t>
                      </a:r>
                    </a:p>
                  </a:txBody>
                  <a:tcPr/>
                </a:tc>
                <a:tc>
                  <a:txBody>
                    <a:bodyPr/>
                    <a:lstStyle/>
                    <a:p>
                      <a:r>
                        <a:rPr lang="da-DK" dirty="0"/>
                        <a:t>Sofie Cecilie</a:t>
                      </a:r>
                    </a:p>
                  </a:txBody>
                  <a:tcPr/>
                </a:tc>
                <a:extLst>
                  <a:ext uri="{0D108BD9-81ED-4DB2-BD59-A6C34878D82A}">
                    <a16:rowId xmlns:a16="http://schemas.microsoft.com/office/drawing/2014/main" val="169607341"/>
                  </a:ext>
                </a:extLst>
              </a:tr>
              <a:tr h="401164">
                <a:tc>
                  <a:txBody>
                    <a:bodyPr/>
                    <a:lstStyle/>
                    <a:p>
                      <a:r>
                        <a:rPr lang="da-DK" b="1" dirty="0"/>
                        <a:t>KULTURTEORIEN </a:t>
                      </a:r>
                    </a:p>
                  </a:txBody>
                  <a:tcPr/>
                </a:tc>
                <a:tc>
                  <a:txBody>
                    <a:bodyPr/>
                    <a:lstStyle/>
                    <a:p>
                      <a:r>
                        <a:rPr lang="da-DK" dirty="0"/>
                        <a:t>Hans Christian </a:t>
                      </a:r>
                    </a:p>
                  </a:txBody>
                  <a:tcPr/>
                </a:tc>
                <a:tc>
                  <a:txBody>
                    <a:bodyPr/>
                    <a:lstStyle/>
                    <a:p>
                      <a:r>
                        <a:rPr lang="da-DK" dirty="0"/>
                        <a:t>Johanna</a:t>
                      </a:r>
                    </a:p>
                  </a:txBody>
                  <a:tcPr/>
                </a:tc>
                <a:tc>
                  <a:txBody>
                    <a:bodyPr/>
                    <a:lstStyle/>
                    <a:p>
                      <a:r>
                        <a:rPr lang="da-DK" dirty="0"/>
                        <a:t>Olivia</a:t>
                      </a:r>
                    </a:p>
                  </a:txBody>
                  <a:tcPr/>
                </a:tc>
                <a:extLst>
                  <a:ext uri="{0D108BD9-81ED-4DB2-BD59-A6C34878D82A}">
                    <a16:rowId xmlns:a16="http://schemas.microsoft.com/office/drawing/2014/main" val="4035729700"/>
                  </a:ext>
                </a:extLst>
              </a:tr>
            </a:tbl>
          </a:graphicData>
        </a:graphic>
      </p:graphicFrame>
    </p:spTree>
    <p:extLst>
      <p:ext uri="{BB962C8B-B14F-4D97-AF65-F5344CB8AC3E}">
        <p14:creationId xmlns:p14="http://schemas.microsoft.com/office/powerpoint/2010/main" val="1517877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C3A1A-4609-41AD-809C-BF5CA30FCDE3}"/>
              </a:ext>
            </a:extLst>
          </p:cNvPr>
          <p:cNvSpPr>
            <a:spLocks noGrp="1"/>
          </p:cNvSpPr>
          <p:nvPr>
            <p:ph type="title"/>
          </p:nvPr>
        </p:nvSpPr>
        <p:spPr/>
        <p:txBody>
          <a:bodyPr/>
          <a:lstStyle/>
          <a:p>
            <a:r>
              <a:rPr lang="da-DK" dirty="0"/>
              <a:t>Opsamling på gruppearbejdet</a:t>
            </a:r>
            <a:endParaRPr lang="da-DK" dirty="0">
              <a:solidFill>
                <a:srgbClr val="FF0000"/>
              </a:solidFill>
            </a:endParaRPr>
          </a:p>
        </p:txBody>
      </p:sp>
      <p:sp>
        <p:nvSpPr>
          <p:cNvPr id="3" name="Pladsholder til indhold 2">
            <a:extLst>
              <a:ext uri="{FF2B5EF4-FFF2-40B4-BE49-F238E27FC236}">
                <a16:creationId xmlns:a16="http://schemas.microsoft.com/office/drawing/2014/main" id="{772EB451-05C6-4AFF-86A0-2EB8AEFADD46}"/>
              </a:ext>
            </a:extLst>
          </p:cNvPr>
          <p:cNvSpPr>
            <a:spLocks noGrp="1"/>
          </p:cNvSpPr>
          <p:nvPr>
            <p:ph idx="1"/>
          </p:nvPr>
        </p:nvSpPr>
        <p:spPr>
          <a:xfrm>
            <a:off x="307910" y="1408923"/>
            <a:ext cx="11653935" cy="1400530"/>
          </a:xfrm>
        </p:spPr>
        <p:txBody>
          <a:bodyPr>
            <a:normAutofit lnSpcReduction="10000"/>
          </a:bodyPr>
          <a:lstStyle/>
          <a:p>
            <a:r>
              <a:rPr lang="da-DK" sz="1600" dirty="0"/>
              <a:t>Ud på gulvet og fang en makker der har arbejdet med en anden kriminalitetsteori.</a:t>
            </a:r>
          </a:p>
          <a:p>
            <a:r>
              <a:rPr lang="da-DK" sz="1600" dirty="0"/>
              <a:t>Medbring din beskrivelse en af kriminalitetsteorien.</a:t>
            </a:r>
          </a:p>
          <a:p>
            <a:r>
              <a:rPr lang="da-DK" sz="1600" dirty="0"/>
              <a:t>Læs jeres beskrivelser højt for hinanden.</a:t>
            </a:r>
          </a:p>
          <a:p>
            <a:r>
              <a:rPr lang="da-DK" sz="1600" dirty="0"/>
              <a:t>Hvilken af kriminalitetsteorierne, mener I bedst forklarer at Rasmus Popenda blev kriminel?</a:t>
            </a:r>
          </a:p>
        </p:txBody>
      </p:sp>
      <p:graphicFrame>
        <p:nvGraphicFramePr>
          <p:cNvPr id="4" name="Tabel 3">
            <a:extLst>
              <a:ext uri="{FF2B5EF4-FFF2-40B4-BE49-F238E27FC236}">
                <a16:creationId xmlns:a16="http://schemas.microsoft.com/office/drawing/2014/main" id="{ED543B89-F6A0-4457-B372-40BD97112C3E}"/>
              </a:ext>
            </a:extLst>
          </p:cNvPr>
          <p:cNvGraphicFramePr>
            <a:graphicFrameLocks noGrp="1"/>
          </p:cNvGraphicFramePr>
          <p:nvPr>
            <p:extLst>
              <p:ext uri="{D42A27DB-BD31-4B8C-83A1-F6EECF244321}">
                <p14:modId xmlns:p14="http://schemas.microsoft.com/office/powerpoint/2010/main" val="1423108575"/>
              </p:ext>
            </p:extLst>
          </p:nvPr>
        </p:nvGraphicFramePr>
        <p:xfrm>
          <a:off x="757852" y="2809452"/>
          <a:ext cx="10676295" cy="1825608"/>
        </p:xfrm>
        <a:graphic>
          <a:graphicData uri="http://schemas.openxmlformats.org/drawingml/2006/table">
            <a:tbl>
              <a:tblPr firstRow="1" bandRow="1">
                <a:tableStyleId>{7DF18680-E054-41AD-8BC1-D1AEF772440D}</a:tableStyleId>
              </a:tblPr>
              <a:tblGrid>
                <a:gridCol w="3558765">
                  <a:extLst>
                    <a:ext uri="{9D8B030D-6E8A-4147-A177-3AD203B41FA5}">
                      <a16:colId xmlns:a16="http://schemas.microsoft.com/office/drawing/2014/main" val="2443191851"/>
                    </a:ext>
                  </a:extLst>
                </a:gridCol>
                <a:gridCol w="3558765">
                  <a:extLst>
                    <a:ext uri="{9D8B030D-6E8A-4147-A177-3AD203B41FA5}">
                      <a16:colId xmlns:a16="http://schemas.microsoft.com/office/drawing/2014/main" val="4143052163"/>
                    </a:ext>
                  </a:extLst>
                </a:gridCol>
                <a:gridCol w="3558765">
                  <a:extLst>
                    <a:ext uri="{9D8B030D-6E8A-4147-A177-3AD203B41FA5}">
                      <a16:colId xmlns:a16="http://schemas.microsoft.com/office/drawing/2014/main" val="137529616"/>
                    </a:ext>
                  </a:extLst>
                </a:gridCol>
              </a:tblGrid>
              <a:tr h="321361">
                <a:tc>
                  <a:txBody>
                    <a:bodyPr/>
                    <a:lstStyle/>
                    <a:p>
                      <a:pPr algn="ctr"/>
                      <a:r>
                        <a:rPr lang="da-DK" dirty="0"/>
                        <a:t>Kontrolteori</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b="1" dirty="0"/>
                        <a:t>Motivationsteori</a:t>
                      </a:r>
                    </a:p>
                  </a:txBody>
                  <a:tcPr/>
                </a:tc>
                <a:tc>
                  <a:txBody>
                    <a:bodyPr/>
                    <a:lstStyle/>
                    <a:p>
                      <a:pPr algn="ctr"/>
                      <a:r>
                        <a:rPr lang="da-DK" dirty="0"/>
                        <a:t>Kulturteori</a:t>
                      </a:r>
                    </a:p>
                  </a:txBody>
                  <a:tcPr/>
                </a:tc>
                <a:extLst>
                  <a:ext uri="{0D108BD9-81ED-4DB2-BD59-A6C34878D82A}">
                    <a16:rowId xmlns:a16="http://schemas.microsoft.com/office/drawing/2014/main" val="3234868533"/>
                  </a:ext>
                </a:extLst>
              </a:tr>
              <a:tr h="486616">
                <a:tc>
                  <a:txBody>
                    <a:bodyPr/>
                    <a:lstStyle/>
                    <a:p>
                      <a:endParaRPr lang="da-DK"/>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1369717311"/>
                  </a:ext>
                </a:extLst>
              </a:tr>
              <a:tr h="486616">
                <a:tc>
                  <a:txBody>
                    <a:bodyPr/>
                    <a:lstStyle/>
                    <a:p>
                      <a:endParaRPr lang="da-DK"/>
                    </a:p>
                  </a:txBody>
                  <a:tcPr/>
                </a:tc>
                <a:tc>
                  <a:txBody>
                    <a:bodyPr/>
                    <a:lstStyle/>
                    <a:p>
                      <a:endParaRPr lang="da-DK"/>
                    </a:p>
                  </a:txBody>
                  <a:tcPr/>
                </a:tc>
                <a:tc>
                  <a:txBody>
                    <a:bodyPr/>
                    <a:lstStyle/>
                    <a:p>
                      <a:endParaRPr lang="da-DK" dirty="0"/>
                    </a:p>
                  </a:txBody>
                  <a:tcPr/>
                </a:tc>
                <a:extLst>
                  <a:ext uri="{0D108BD9-81ED-4DB2-BD59-A6C34878D82A}">
                    <a16:rowId xmlns:a16="http://schemas.microsoft.com/office/drawing/2014/main" val="1060598974"/>
                  </a:ext>
                </a:extLst>
              </a:tr>
              <a:tr h="486616">
                <a:tc>
                  <a:txBody>
                    <a:bodyPr/>
                    <a:lstStyle/>
                    <a:p>
                      <a:endParaRPr lang="da-DK" dirty="0"/>
                    </a:p>
                  </a:txBody>
                  <a:tcPr/>
                </a:tc>
                <a:tc>
                  <a:txBody>
                    <a:bodyPr/>
                    <a:lstStyle/>
                    <a:p>
                      <a:endParaRPr lang="da-DK"/>
                    </a:p>
                  </a:txBody>
                  <a:tcPr/>
                </a:tc>
                <a:tc>
                  <a:txBody>
                    <a:bodyPr/>
                    <a:lstStyle/>
                    <a:p>
                      <a:endParaRPr lang="da-DK" dirty="0"/>
                    </a:p>
                  </a:txBody>
                  <a:tcPr/>
                </a:tc>
                <a:extLst>
                  <a:ext uri="{0D108BD9-81ED-4DB2-BD59-A6C34878D82A}">
                    <a16:rowId xmlns:a16="http://schemas.microsoft.com/office/drawing/2014/main" val="740284930"/>
                  </a:ext>
                </a:extLst>
              </a:tr>
            </a:tbl>
          </a:graphicData>
        </a:graphic>
      </p:graphicFrame>
      <p:pic>
        <p:nvPicPr>
          <p:cNvPr id="5" name="Billede 1" descr="Rasmus Popenda">
            <a:extLst>
              <a:ext uri="{FF2B5EF4-FFF2-40B4-BE49-F238E27FC236}">
                <a16:creationId xmlns:a16="http://schemas.microsoft.com/office/drawing/2014/main" id="{1526DEAA-2F17-46AD-9292-5C5811681D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822"/>
          <a:stretch/>
        </p:blipFill>
        <p:spPr bwMode="auto">
          <a:xfrm>
            <a:off x="93308" y="5000052"/>
            <a:ext cx="1654693" cy="156475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9CDE9533-7C54-40D9-8AF2-47CED4D2D6AA}"/>
              </a:ext>
            </a:extLst>
          </p:cNvPr>
          <p:cNvSpPr>
            <a:spLocks noChangeArrowheads="1"/>
          </p:cNvSpPr>
          <p:nvPr/>
        </p:nvSpPr>
        <p:spPr bwMode="auto">
          <a:xfrm>
            <a:off x="1748001" y="4872361"/>
            <a:ext cx="405564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Rasmus Popenda:</a:t>
            </a:r>
            <a:endParaRPr kumimoji="0" lang="da-DK" altLang="da-DK"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Rasmus Popenda var 15 år, da ham trampede Henrik Kristensen ihjel. Popenda kommer fra et hjem med en alenemor med alkoholproblemer. Moderen beskriver hvordan hun havde svært ved at opdrage Rasmus og at der altid har været problemer med ham. Rasmus kom tidligt med i en bande af unge, der sammen begik hærværk, vold, tyveri og røverier. Rasmus blev hurtigt en af lederne af banden, da han turde gå længere end andre bandemedlemmer. Banden har efter dommen på syn års fængsel hyldet Rasmus som en helt.</a:t>
            </a:r>
            <a:endParaRPr kumimoji="0" lang="da-DK" altLang="da-DK" sz="1200" b="0" i="0" u="none" strike="noStrike" cap="none" normalizeH="0" baseline="0" dirty="0">
              <a:ln>
                <a:noFill/>
              </a:ln>
              <a:solidFill>
                <a:schemeClr val="tx1"/>
              </a:solidFill>
              <a:effectLst/>
              <a:latin typeface="Arial" panose="020B0604020202020204" pitchFamily="34" charset="0"/>
            </a:endParaRPr>
          </a:p>
        </p:txBody>
      </p:sp>
      <p:graphicFrame>
        <p:nvGraphicFramePr>
          <p:cNvPr id="7" name="Tabel 6">
            <a:extLst>
              <a:ext uri="{FF2B5EF4-FFF2-40B4-BE49-F238E27FC236}">
                <a16:creationId xmlns:a16="http://schemas.microsoft.com/office/drawing/2014/main" id="{654555EE-8725-4E32-8CB4-8DF962E4CC1B}"/>
              </a:ext>
            </a:extLst>
          </p:cNvPr>
          <p:cNvGraphicFramePr>
            <a:graphicFrameLocks noGrp="1"/>
          </p:cNvGraphicFramePr>
          <p:nvPr>
            <p:extLst>
              <p:ext uri="{D42A27DB-BD31-4B8C-83A1-F6EECF244321}">
                <p14:modId xmlns:p14="http://schemas.microsoft.com/office/powerpoint/2010/main" val="2778031318"/>
              </p:ext>
            </p:extLst>
          </p:nvPr>
        </p:nvGraphicFramePr>
        <p:xfrm>
          <a:off x="5846155" y="4733846"/>
          <a:ext cx="6252537" cy="2077507"/>
        </p:xfrm>
        <a:graphic>
          <a:graphicData uri="http://schemas.openxmlformats.org/drawingml/2006/table">
            <a:tbl>
              <a:tblPr firstRow="1" bandRow="1">
                <a:tableStyleId>{00A15C55-8517-42AA-B614-E9B94910E393}</a:tableStyleId>
              </a:tblPr>
              <a:tblGrid>
                <a:gridCol w="2084179">
                  <a:extLst>
                    <a:ext uri="{9D8B030D-6E8A-4147-A177-3AD203B41FA5}">
                      <a16:colId xmlns:a16="http://schemas.microsoft.com/office/drawing/2014/main" val="3258956275"/>
                    </a:ext>
                  </a:extLst>
                </a:gridCol>
                <a:gridCol w="2084179">
                  <a:extLst>
                    <a:ext uri="{9D8B030D-6E8A-4147-A177-3AD203B41FA5}">
                      <a16:colId xmlns:a16="http://schemas.microsoft.com/office/drawing/2014/main" val="2729348911"/>
                    </a:ext>
                  </a:extLst>
                </a:gridCol>
                <a:gridCol w="2084179">
                  <a:extLst>
                    <a:ext uri="{9D8B030D-6E8A-4147-A177-3AD203B41FA5}">
                      <a16:colId xmlns:a16="http://schemas.microsoft.com/office/drawing/2014/main" val="2612741252"/>
                    </a:ext>
                  </a:extLst>
                </a:gridCol>
              </a:tblGrid>
              <a:tr h="340147">
                <a:tc>
                  <a:txBody>
                    <a:bodyPr/>
                    <a:lstStyle/>
                    <a:p>
                      <a:r>
                        <a:rPr lang="da-DK" sz="1200" dirty="0"/>
                        <a:t>Kontrolteori:</a:t>
                      </a:r>
                    </a:p>
                  </a:txBody>
                  <a:tcPr/>
                </a:tc>
                <a:tc>
                  <a:txBody>
                    <a:bodyPr/>
                    <a:lstStyle/>
                    <a:p>
                      <a:r>
                        <a:rPr lang="da-DK" sz="1200" dirty="0"/>
                        <a:t>Motivationsteori:</a:t>
                      </a:r>
                    </a:p>
                  </a:txBody>
                  <a:tcPr/>
                </a:tc>
                <a:tc>
                  <a:txBody>
                    <a:bodyPr/>
                    <a:lstStyle/>
                    <a:p>
                      <a:r>
                        <a:rPr lang="da-DK" sz="1200" dirty="0"/>
                        <a:t>Kulturteori:</a:t>
                      </a:r>
                    </a:p>
                  </a:txBody>
                  <a:tcPr/>
                </a:tc>
                <a:extLst>
                  <a:ext uri="{0D108BD9-81ED-4DB2-BD59-A6C34878D82A}">
                    <a16:rowId xmlns:a16="http://schemas.microsoft.com/office/drawing/2014/main" val="236192712"/>
                  </a:ext>
                </a:extLst>
              </a:tr>
              <a:tr h="609068">
                <a:tc>
                  <a:txBody>
                    <a:bodyPr/>
                    <a:lstStyle/>
                    <a:p>
                      <a:r>
                        <a:rPr lang="da-DK" sz="1200" dirty="0"/>
                        <a:t>Kriminalitet som resultat af svigt i kontrolmekanismer.</a:t>
                      </a:r>
                    </a:p>
                  </a:txBody>
                  <a:tcPr/>
                </a:tc>
                <a:tc>
                  <a:txBody>
                    <a:bodyPr/>
                    <a:lstStyle/>
                    <a:p>
                      <a:r>
                        <a:rPr lang="da-DK" sz="1200" dirty="0"/>
                        <a:t>Kriminalitet som resultat af begær efter materielle goder.</a:t>
                      </a:r>
                    </a:p>
                  </a:txBody>
                  <a:tcPr/>
                </a:tc>
                <a:tc>
                  <a:txBody>
                    <a:bodyPr/>
                    <a:lstStyle/>
                    <a:p>
                      <a:r>
                        <a:rPr lang="da-DK" sz="1200" dirty="0"/>
                        <a:t>Kriminalitet som reaktion mod placering nederst i </a:t>
                      </a:r>
                      <a:r>
                        <a:rPr lang="da-DK" sz="1200" dirty="0" err="1"/>
                        <a:t>statushierakiet</a:t>
                      </a:r>
                      <a:r>
                        <a:rPr lang="da-DK" sz="1200" dirty="0"/>
                        <a:t>.</a:t>
                      </a:r>
                    </a:p>
                  </a:txBody>
                  <a:tcPr/>
                </a:tc>
                <a:extLst>
                  <a:ext uri="{0D108BD9-81ED-4DB2-BD59-A6C34878D82A}">
                    <a16:rowId xmlns:a16="http://schemas.microsoft.com/office/drawing/2014/main" val="3545055142"/>
                  </a:ext>
                </a:extLst>
              </a:tr>
              <a:tr h="876394">
                <a:tc>
                  <a:txBody>
                    <a:bodyPr/>
                    <a:lstStyle/>
                    <a:p>
                      <a:r>
                        <a:rPr lang="da-DK" sz="1100" dirty="0"/>
                        <a:t>Kontrol. Afvigende adfærd. Indre kontrolmekanismer. Ydre kontrolmekanismer. Overvågning. Streng disciplin.</a:t>
                      </a:r>
                    </a:p>
                  </a:txBody>
                  <a:tcPr/>
                </a:tc>
                <a:tc>
                  <a:txBody>
                    <a:bodyPr/>
                    <a:lstStyle/>
                    <a:p>
                      <a:r>
                        <a:rPr lang="da-DK" sz="1100" dirty="0"/>
                        <a:t>Motivation. Begær. Normløst samfund. Umættelige materielle behov. Ressourcesvage miljøer. Manglende uddannelse og job.</a:t>
                      </a:r>
                    </a:p>
                  </a:txBody>
                  <a:tcPr/>
                </a:tc>
                <a:tc>
                  <a:txBody>
                    <a:bodyPr/>
                    <a:lstStyle/>
                    <a:p>
                      <a:r>
                        <a:rPr lang="da-DK" sz="1100" dirty="0"/>
                        <a:t>Miljø. Normer og værdier. Normal og afvigere. Opposition til samfundet. Statushierarki. Alternativt </a:t>
                      </a:r>
                      <a:r>
                        <a:rPr lang="da-DK" sz="1100" dirty="0" err="1"/>
                        <a:t>statushieraki</a:t>
                      </a:r>
                      <a:r>
                        <a:rPr lang="da-DK" sz="1100" dirty="0"/>
                        <a:t>. ”Os” og ”dem”. Inklusion. Eksklusion.</a:t>
                      </a:r>
                    </a:p>
                  </a:txBody>
                  <a:tcPr/>
                </a:tc>
                <a:extLst>
                  <a:ext uri="{0D108BD9-81ED-4DB2-BD59-A6C34878D82A}">
                    <a16:rowId xmlns:a16="http://schemas.microsoft.com/office/drawing/2014/main" val="3374980633"/>
                  </a:ext>
                </a:extLst>
              </a:tr>
            </a:tbl>
          </a:graphicData>
        </a:graphic>
      </p:graphicFrame>
      <p:sp>
        <p:nvSpPr>
          <p:cNvPr id="8" name="Tekstfelt 7">
            <a:extLst>
              <a:ext uri="{FF2B5EF4-FFF2-40B4-BE49-F238E27FC236}">
                <a16:creationId xmlns:a16="http://schemas.microsoft.com/office/drawing/2014/main" id="{F9D42431-8F27-44FA-BEE3-50AA89FEC3CE}"/>
              </a:ext>
            </a:extLst>
          </p:cNvPr>
          <p:cNvSpPr txBox="1"/>
          <p:nvPr/>
        </p:nvSpPr>
        <p:spPr>
          <a:xfrm rot="760240">
            <a:off x="9566187" y="3897761"/>
            <a:ext cx="2565919" cy="830997"/>
          </a:xfrm>
          <a:prstGeom prst="rect">
            <a:avLst/>
          </a:prstGeom>
          <a:solidFill>
            <a:srgbClr val="FF0000"/>
          </a:solidFill>
        </p:spPr>
        <p:txBody>
          <a:bodyPr wrap="square" rtlCol="0">
            <a:spAutoFit/>
          </a:bodyPr>
          <a:lstStyle/>
          <a:p>
            <a:pPr algn="ctr"/>
            <a:r>
              <a:rPr lang="da-DK" sz="1600" dirty="0"/>
              <a:t>Kan I anvende nogle af disse begreber i jeres snak om Popenda?</a:t>
            </a:r>
          </a:p>
        </p:txBody>
      </p:sp>
    </p:spTree>
    <p:extLst>
      <p:ext uri="{BB962C8B-B14F-4D97-AF65-F5344CB8AC3E}">
        <p14:creationId xmlns:p14="http://schemas.microsoft.com/office/powerpoint/2010/main" val="2883656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C3A1A-4609-41AD-809C-BF5CA30FCDE3}"/>
              </a:ext>
            </a:extLst>
          </p:cNvPr>
          <p:cNvSpPr>
            <a:spLocks noGrp="1"/>
          </p:cNvSpPr>
          <p:nvPr>
            <p:ph type="title"/>
          </p:nvPr>
        </p:nvSpPr>
        <p:spPr/>
        <p:txBody>
          <a:bodyPr/>
          <a:lstStyle/>
          <a:p>
            <a:r>
              <a:rPr lang="da-DK" dirty="0"/>
              <a:t>Opsamling på gruppearbejdet</a:t>
            </a:r>
            <a:endParaRPr lang="da-DK" dirty="0">
              <a:solidFill>
                <a:srgbClr val="FF0000"/>
              </a:solidFill>
            </a:endParaRPr>
          </a:p>
        </p:txBody>
      </p:sp>
      <p:sp>
        <p:nvSpPr>
          <p:cNvPr id="3" name="Pladsholder til indhold 2">
            <a:extLst>
              <a:ext uri="{FF2B5EF4-FFF2-40B4-BE49-F238E27FC236}">
                <a16:creationId xmlns:a16="http://schemas.microsoft.com/office/drawing/2014/main" id="{772EB451-05C6-4AFF-86A0-2EB8AEFADD46}"/>
              </a:ext>
            </a:extLst>
          </p:cNvPr>
          <p:cNvSpPr>
            <a:spLocks noGrp="1"/>
          </p:cNvSpPr>
          <p:nvPr>
            <p:ph idx="1"/>
          </p:nvPr>
        </p:nvSpPr>
        <p:spPr>
          <a:xfrm>
            <a:off x="307910" y="1408923"/>
            <a:ext cx="11653935" cy="1400530"/>
          </a:xfrm>
        </p:spPr>
        <p:txBody>
          <a:bodyPr>
            <a:normAutofit lnSpcReduction="10000"/>
          </a:bodyPr>
          <a:lstStyle/>
          <a:p>
            <a:r>
              <a:rPr lang="da-DK" sz="1600" dirty="0"/>
              <a:t>Ud på gulvet og fang en makker der har arbejdet med en anden kriminalitetsteori.</a:t>
            </a:r>
          </a:p>
          <a:p>
            <a:r>
              <a:rPr lang="da-DK" sz="1600" dirty="0"/>
              <a:t>Medbring din beskrivelse en af kriminalitetsteorien.</a:t>
            </a:r>
          </a:p>
          <a:p>
            <a:r>
              <a:rPr lang="da-DK" sz="1600" dirty="0"/>
              <a:t>Læs jeres beskrivelser højt for hinanden.</a:t>
            </a:r>
          </a:p>
          <a:p>
            <a:r>
              <a:rPr lang="da-DK" sz="1600" dirty="0"/>
              <a:t>Hvilken af kriminalitetsteorierne, mener I bedst forklarer at Rasmus Popenda og Lille A blev kriminel?</a:t>
            </a:r>
          </a:p>
        </p:txBody>
      </p:sp>
      <p:graphicFrame>
        <p:nvGraphicFramePr>
          <p:cNvPr id="4" name="Tabel 3">
            <a:extLst>
              <a:ext uri="{FF2B5EF4-FFF2-40B4-BE49-F238E27FC236}">
                <a16:creationId xmlns:a16="http://schemas.microsoft.com/office/drawing/2014/main" id="{ED543B89-F6A0-4457-B372-40BD97112C3E}"/>
              </a:ext>
            </a:extLst>
          </p:cNvPr>
          <p:cNvGraphicFramePr>
            <a:graphicFrameLocks noGrp="1"/>
          </p:cNvGraphicFramePr>
          <p:nvPr/>
        </p:nvGraphicFramePr>
        <p:xfrm>
          <a:off x="757852" y="2809452"/>
          <a:ext cx="10676295" cy="1825608"/>
        </p:xfrm>
        <a:graphic>
          <a:graphicData uri="http://schemas.openxmlformats.org/drawingml/2006/table">
            <a:tbl>
              <a:tblPr firstRow="1" bandRow="1">
                <a:tableStyleId>{7DF18680-E054-41AD-8BC1-D1AEF772440D}</a:tableStyleId>
              </a:tblPr>
              <a:tblGrid>
                <a:gridCol w="3558765">
                  <a:extLst>
                    <a:ext uri="{9D8B030D-6E8A-4147-A177-3AD203B41FA5}">
                      <a16:colId xmlns:a16="http://schemas.microsoft.com/office/drawing/2014/main" val="2443191851"/>
                    </a:ext>
                  </a:extLst>
                </a:gridCol>
                <a:gridCol w="3558765">
                  <a:extLst>
                    <a:ext uri="{9D8B030D-6E8A-4147-A177-3AD203B41FA5}">
                      <a16:colId xmlns:a16="http://schemas.microsoft.com/office/drawing/2014/main" val="4143052163"/>
                    </a:ext>
                  </a:extLst>
                </a:gridCol>
                <a:gridCol w="3558765">
                  <a:extLst>
                    <a:ext uri="{9D8B030D-6E8A-4147-A177-3AD203B41FA5}">
                      <a16:colId xmlns:a16="http://schemas.microsoft.com/office/drawing/2014/main" val="137529616"/>
                    </a:ext>
                  </a:extLst>
                </a:gridCol>
              </a:tblGrid>
              <a:tr h="321361">
                <a:tc>
                  <a:txBody>
                    <a:bodyPr/>
                    <a:lstStyle/>
                    <a:p>
                      <a:pPr algn="ctr"/>
                      <a:r>
                        <a:rPr lang="da-DK" dirty="0"/>
                        <a:t>Kontrolteori</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b="1" dirty="0"/>
                        <a:t>Motivationsteori</a:t>
                      </a:r>
                    </a:p>
                  </a:txBody>
                  <a:tcPr/>
                </a:tc>
                <a:tc>
                  <a:txBody>
                    <a:bodyPr/>
                    <a:lstStyle/>
                    <a:p>
                      <a:pPr algn="ctr"/>
                      <a:r>
                        <a:rPr lang="da-DK" dirty="0"/>
                        <a:t>Kulturteori</a:t>
                      </a:r>
                    </a:p>
                  </a:txBody>
                  <a:tcPr/>
                </a:tc>
                <a:extLst>
                  <a:ext uri="{0D108BD9-81ED-4DB2-BD59-A6C34878D82A}">
                    <a16:rowId xmlns:a16="http://schemas.microsoft.com/office/drawing/2014/main" val="3234868533"/>
                  </a:ext>
                </a:extLst>
              </a:tr>
              <a:tr h="486616">
                <a:tc>
                  <a:txBody>
                    <a:bodyPr/>
                    <a:lstStyle/>
                    <a:p>
                      <a:endParaRPr lang="da-DK"/>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1369717311"/>
                  </a:ext>
                </a:extLst>
              </a:tr>
              <a:tr h="486616">
                <a:tc>
                  <a:txBody>
                    <a:bodyPr/>
                    <a:lstStyle/>
                    <a:p>
                      <a:endParaRPr lang="da-DK"/>
                    </a:p>
                  </a:txBody>
                  <a:tcPr/>
                </a:tc>
                <a:tc>
                  <a:txBody>
                    <a:bodyPr/>
                    <a:lstStyle/>
                    <a:p>
                      <a:endParaRPr lang="da-DK"/>
                    </a:p>
                  </a:txBody>
                  <a:tcPr/>
                </a:tc>
                <a:tc>
                  <a:txBody>
                    <a:bodyPr/>
                    <a:lstStyle/>
                    <a:p>
                      <a:endParaRPr lang="da-DK" dirty="0"/>
                    </a:p>
                  </a:txBody>
                  <a:tcPr/>
                </a:tc>
                <a:extLst>
                  <a:ext uri="{0D108BD9-81ED-4DB2-BD59-A6C34878D82A}">
                    <a16:rowId xmlns:a16="http://schemas.microsoft.com/office/drawing/2014/main" val="1060598974"/>
                  </a:ext>
                </a:extLst>
              </a:tr>
              <a:tr h="486616">
                <a:tc>
                  <a:txBody>
                    <a:bodyPr/>
                    <a:lstStyle/>
                    <a:p>
                      <a:endParaRPr lang="da-DK" dirty="0"/>
                    </a:p>
                  </a:txBody>
                  <a:tcPr/>
                </a:tc>
                <a:tc>
                  <a:txBody>
                    <a:bodyPr/>
                    <a:lstStyle/>
                    <a:p>
                      <a:endParaRPr lang="da-DK"/>
                    </a:p>
                  </a:txBody>
                  <a:tcPr/>
                </a:tc>
                <a:tc>
                  <a:txBody>
                    <a:bodyPr/>
                    <a:lstStyle/>
                    <a:p>
                      <a:endParaRPr lang="da-DK" dirty="0"/>
                    </a:p>
                  </a:txBody>
                  <a:tcPr/>
                </a:tc>
                <a:extLst>
                  <a:ext uri="{0D108BD9-81ED-4DB2-BD59-A6C34878D82A}">
                    <a16:rowId xmlns:a16="http://schemas.microsoft.com/office/drawing/2014/main" val="740284930"/>
                  </a:ext>
                </a:extLst>
              </a:tr>
            </a:tbl>
          </a:graphicData>
        </a:graphic>
      </p:graphicFrame>
      <p:graphicFrame>
        <p:nvGraphicFramePr>
          <p:cNvPr id="7" name="Tabel 6">
            <a:extLst>
              <a:ext uri="{FF2B5EF4-FFF2-40B4-BE49-F238E27FC236}">
                <a16:creationId xmlns:a16="http://schemas.microsoft.com/office/drawing/2014/main" id="{654555EE-8725-4E32-8CB4-8DF962E4CC1B}"/>
              </a:ext>
            </a:extLst>
          </p:cNvPr>
          <p:cNvGraphicFramePr>
            <a:graphicFrameLocks noGrp="1"/>
          </p:cNvGraphicFramePr>
          <p:nvPr/>
        </p:nvGraphicFramePr>
        <p:xfrm>
          <a:off x="5846155" y="4733846"/>
          <a:ext cx="6252537" cy="2077507"/>
        </p:xfrm>
        <a:graphic>
          <a:graphicData uri="http://schemas.openxmlformats.org/drawingml/2006/table">
            <a:tbl>
              <a:tblPr firstRow="1" bandRow="1">
                <a:tableStyleId>{00A15C55-8517-42AA-B614-E9B94910E393}</a:tableStyleId>
              </a:tblPr>
              <a:tblGrid>
                <a:gridCol w="2084179">
                  <a:extLst>
                    <a:ext uri="{9D8B030D-6E8A-4147-A177-3AD203B41FA5}">
                      <a16:colId xmlns:a16="http://schemas.microsoft.com/office/drawing/2014/main" val="3258956275"/>
                    </a:ext>
                  </a:extLst>
                </a:gridCol>
                <a:gridCol w="2084179">
                  <a:extLst>
                    <a:ext uri="{9D8B030D-6E8A-4147-A177-3AD203B41FA5}">
                      <a16:colId xmlns:a16="http://schemas.microsoft.com/office/drawing/2014/main" val="2729348911"/>
                    </a:ext>
                  </a:extLst>
                </a:gridCol>
                <a:gridCol w="2084179">
                  <a:extLst>
                    <a:ext uri="{9D8B030D-6E8A-4147-A177-3AD203B41FA5}">
                      <a16:colId xmlns:a16="http://schemas.microsoft.com/office/drawing/2014/main" val="2612741252"/>
                    </a:ext>
                  </a:extLst>
                </a:gridCol>
              </a:tblGrid>
              <a:tr h="340147">
                <a:tc>
                  <a:txBody>
                    <a:bodyPr/>
                    <a:lstStyle/>
                    <a:p>
                      <a:r>
                        <a:rPr lang="da-DK" sz="1200" dirty="0"/>
                        <a:t>Kontrolteori:</a:t>
                      </a:r>
                    </a:p>
                  </a:txBody>
                  <a:tcPr/>
                </a:tc>
                <a:tc>
                  <a:txBody>
                    <a:bodyPr/>
                    <a:lstStyle/>
                    <a:p>
                      <a:r>
                        <a:rPr lang="da-DK" sz="1200" dirty="0"/>
                        <a:t>Motivationsteori:</a:t>
                      </a:r>
                    </a:p>
                  </a:txBody>
                  <a:tcPr/>
                </a:tc>
                <a:tc>
                  <a:txBody>
                    <a:bodyPr/>
                    <a:lstStyle/>
                    <a:p>
                      <a:r>
                        <a:rPr lang="da-DK" sz="1200" dirty="0"/>
                        <a:t>Kulturteori:</a:t>
                      </a:r>
                    </a:p>
                  </a:txBody>
                  <a:tcPr/>
                </a:tc>
                <a:extLst>
                  <a:ext uri="{0D108BD9-81ED-4DB2-BD59-A6C34878D82A}">
                    <a16:rowId xmlns:a16="http://schemas.microsoft.com/office/drawing/2014/main" val="236192712"/>
                  </a:ext>
                </a:extLst>
              </a:tr>
              <a:tr h="609068">
                <a:tc>
                  <a:txBody>
                    <a:bodyPr/>
                    <a:lstStyle/>
                    <a:p>
                      <a:r>
                        <a:rPr lang="da-DK" sz="1200" dirty="0"/>
                        <a:t>Kriminalitet som resultat af svigt i kontrolmekanismer.</a:t>
                      </a:r>
                    </a:p>
                  </a:txBody>
                  <a:tcPr/>
                </a:tc>
                <a:tc>
                  <a:txBody>
                    <a:bodyPr/>
                    <a:lstStyle/>
                    <a:p>
                      <a:r>
                        <a:rPr lang="da-DK" sz="1200" dirty="0"/>
                        <a:t>Kriminalitet som resultat af begær efter materielle goder.</a:t>
                      </a:r>
                    </a:p>
                  </a:txBody>
                  <a:tcPr/>
                </a:tc>
                <a:tc>
                  <a:txBody>
                    <a:bodyPr/>
                    <a:lstStyle/>
                    <a:p>
                      <a:r>
                        <a:rPr lang="da-DK" sz="1200" dirty="0"/>
                        <a:t>Kriminalitet som reaktion mod placering nederst i </a:t>
                      </a:r>
                      <a:r>
                        <a:rPr lang="da-DK" sz="1200" dirty="0" err="1"/>
                        <a:t>statushierakiet</a:t>
                      </a:r>
                      <a:r>
                        <a:rPr lang="da-DK" sz="1200" dirty="0"/>
                        <a:t>.</a:t>
                      </a:r>
                    </a:p>
                  </a:txBody>
                  <a:tcPr/>
                </a:tc>
                <a:extLst>
                  <a:ext uri="{0D108BD9-81ED-4DB2-BD59-A6C34878D82A}">
                    <a16:rowId xmlns:a16="http://schemas.microsoft.com/office/drawing/2014/main" val="3545055142"/>
                  </a:ext>
                </a:extLst>
              </a:tr>
              <a:tr h="876394">
                <a:tc>
                  <a:txBody>
                    <a:bodyPr/>
                    <a:lstStyle/>
                    <a:p>
                      <a:r>
                        <a:rPr lang="da-DK" sz="1100" dirty="0"/>
                        <a:t>Kontrol. Afvigende adfærd. Indre kontrolmekanismer. Ydre kontrolmekanismer. Overvågning. Streng disciplin.</a:t>
                      </a:r>
                    </a:p>
                  </a:txBody>
                  <a:tcPr/>
                </a:tc>
                <a:tc>
                  <a:txBody>
                    <a:bodyPr/>
                    <a:lstStyle/>
                    <a:p>
                      <a:r>
                        <a:rPr lang="da-DK" sz="1100" dirty="0"/>
                        <a:t>Motivation. Begær. Normløst samfund. Umættelige materielle behov. Ressourcesvage miljøer. Manglende uddannelse og job.</a:t>
                      </a:r>
                    </a:p>
                  </a:txBody>
                  <a:tcPr/>
                </a:tc>
                <a:tc>
                  <a:txBody>
                    <a:bodyPr/>
                    <a:lstStyle/>
                    <a:p>
                      <a:r>
                        <a:rPr lang="da-DK" sz="1100" dirty="0"/>
                        <a:t>Miljø. Normer og værdier. Normal og afvigere. Opposition til samfundet. Statushierarki. Alternativt </a:t>
                      </a:r>
                      <a:r>
                        <a:rPr lang="da-DK" sz="1100" dirty="0" err="1"/>
                        <a:t>statushieraki</a:t>
                      </a:r>
                      <a:r>
                        <a:rPr lang="da-DK" sz="1100" dirty="0"/>
                        <a:t>. ”Os” og ”dem”. Inklusion. Eksklusion.</a:t>
                      </a:r>
                    </a:p>
                  </a:txBody>
                  <a:tcPr/>
                </a:tc>
                <a:extLst>
                  <a:ext uri="{0D108BD9-81ED-4DB2-BD59-A6C34878D82A}">
                    <a16:rowId xmlns:a16="http://schemas.microsoft.com/office/drawing/2014/main" val="3374980633"/>
                  </a:ext>
                </a:extLst>
              </a:tr>
            </a:tbl>
          </a:graphicData>
        </a:graphic>
      </p:graphicFrame>
      <p:sp>
        <p:nvSpPr>
          <p:cNvPr id="8" name="Tekstfelt 7">
            <a:extLst>
              <a:ext uri="{FF2B5EF4-FFF2-40B4-BE49-F238E27FC236}">
                <a16:creationId xmlns:a16="http://schemas.microsoft.com/office/drawing/2014/main" id="{F9D42431-8F27-44FA-BEE3-50AA89FEC3CE}"/>
              </a:ext>
            </a:extLst>
          </p:cNvPr>
          <p:cNvSpPr txBox="1"/>
          <p:nvPr/>
        </p:nvSpPr>
        <p:spPr>
          <a:xfrm rot="760240">
            <a:off x="9566187" y="3897761"/>
            <a:ext cx="2565919" cy="830997"/>
          </a:xfrm>
          <a:prstGeom prst="rect">
            <a:avLst/>
          </a:prstGeom>
          <a:solidFill>
            <a:srgbClr val="FF0000"/>
          </a:solidFill>
        </p:spPr>
        <p:txBody>
          <a:bodyPr wrap="square" rtlCol="0">
            <a:spAutoFit/>
          </a:bodyPr>
          <a:lstStyle/>
          <a:p>
            <a:pPr algn="ctr"/>
            <a:r>
              <a:rPr lang="da-DK" sz="1600" dirty="0"/>
              <a:t>Kan I anvende nogle af disse begreber i jeres snak om Popenda?</a:t>
            </a:r>
          </a:p>
        </p:txBody>
      </p:sp>
      <p:pic>
        <p:nvPicPr>
          <p:cNvPr id="9" name="il_fi" descr="http://a.bimg.dk/node-images/575/2/580x362-c/2575802-lille-a.jpg">
            <a:extLst>
              <a:ext uri="{FF2B5EF4-FFF2-40B4-BE49-F238E27FC236}">
                <a16:creationId xmlns:a16="http://schemas.microsoft.com/office/drawing/2014/main" id="{0547167B-DC0F-4864-BE5E-1661D9F692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586" r="10345"/>
          <a:stretch>
            <a:fillRect/>
          </a:stretch>
        </p:blipFill>
        <p:spPr bwMode="auto">
          <a:xfrm>
            <a:off x="121301" y="4932841"/>
            <a:ext cx="1705219" cy="167951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6">
            <a:extLst>
              <a:ext uri="{FF2B5EF4-FFF2-40B4-BE49-F238E27FC236}">
                <a16:creationId xmlns:a16="http://schemas.microsoft.com/office/drawing/2014/main" id="{A6C10FCE-020C-4664-85E3-4EB771A2C744}"/>
              </a:ext>
            </a:extLst>
          </p:cNvPr>
          <p:cNvSpPr>
            <a:spLocks noChangeArrowheads="1"/>
          </p:cNvSpPr>
          <p:nvPr/>
        </p:nvSpPr>
        <p:spPr bwMode="auto">
          <a:xfrm rot="10800000" flipV="1">
            <a:off x="1826519" y="4803103"/>
            <a:ext cx="352925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Lille A:</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Den 31-årige </a:t>
            </a:r>
            <a:r>
              <a:rPr kumimoji="0" lang="da-DK" altLang="da-DK" sz="12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Abde</a:t>
            </a: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da-DK" altLang="da-DK" sz="12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Benarabe</a:t>
            </a: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også kaldet 'Lille A', er dansk statsborger med marokkansk baggrund. Han er opvokset på Blågårds Plads. Begge hans forældre har aldrig haft et arbejde og Lille A har ikke gennemført folkeskolen. Lille A udpeges dog af politiet som centralt placeret i indvandrebanden på Blågårds Plads, der af politiet efterforskes i forbindelse med narkotikakriminalitet, berigelseskriminalitet og volds- og skudepisoder i forbindelse med bandekrigen.</a:t>
            </a:r>
            <a:endParaRPr kumimoji="0" lang="da-DK" altLang="da-DK"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5964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E382272-3355-4D78-A184-6D10CD6EE0A7}"/>
              </a:ext>
            </a:extLst>
          </p:cNvPr>
          <p:cNvSpPr>
            <a:spLocks noGrp="1"/>
          </p:cNvSpPr>
          <p:nvPr>
            <p:ph type="title"/>
          </p:nvPr>
        </p:nvSpPr>
        <p:spPr>
          <a:xfrm>
            <a:off x="648930" y="629266"/>
            <a:ext cx="6188190" cy="1622321"/>
          </a:xfrm>
        </p:spPr>
        <p:txBody>
          <a:bodyPr>
            <a:normAutofit/>
          </a:bodyPr>
          <a:lstStyle/>
          <a:p>
            <a:r>
              <a:rPr lang="da-DK">
                <a:solidFill>
                  <a:srgbClr val="EBEBEB"/>
                </a:solidFill>
              </a:rPr>
              <a:t>Gæt på udviklingen i kriminalitet</a:t>
            </a:r>
          </a:p>
        </p:txBody>
      </p:sp>
      <p:sp>
        <p:nvSpPr>
          <p:cNvPr id="3" name="Pladsholder til indhold 2">
            <a:extLst>
              <a:ext uri="{FF2B5EF4-FFF2-40B4-BE49-F238E27FC236}">
                <a16:creationId xmlns:a16="http://schemas.microsoft.com/office/drawing/2014/main" id="{81F40A5D-389C-4873-8A32-FC921CD73A79}"/>
              </a:ext>
            </a:extLst>
          </p:cNvPr>
          <p:cNvSpPr>
            <a:spLocks noGrp="1"/>
          </p:cNvSpPr>
          <p:nvPr>
            <p:ph idx="1"/>
          </p:nvPr>
        </p:nvSpPr>
        <p:spPr>
          <a:xfrm>
            <a:off x="648930" y="2438400"/>
            <a:ext cx="6188189" cy="3785419"/>
          </a:xfrm>
        </p:spPr>
        <p:txBody>
          <a:bodyPr>
            <a:normAutofit/>
          </a:bodyPr>
          <a:lstStyle/>
          <a:p>
            <a:r>
              <a:rPr lang="da-DK">
                <a:solidFill>
                  <a:srgbClr val="FFFFFF"/>
                </a:solidFill>
              </a:rPr>
              <a:t>Tror du, at kriminaliteten er steget, faldet eller uændret over de sidste 30 år?</a:t>
            </a:r>
          </a:p>
          <a:p>
            <a:pPr lvl="1"/>
            <a:r>
              <a:rPr lang="da-DK">
                <a:solidFill>
                  <a:srgbClr val="FFFFFF"/>
                </a:solidFill>
              </a:rPr>
              <a:t>Skriv dit gæt ned i dine noter (Vi skal bruge det i næste lektion).</a:t>
            </a:r>
          </a:p>
        </p:txBody>
      </p:sp>
      <p:sp>
        <p:nvSpPr>
          <p:cNvPr id="103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1026" name="Picture 2" descr="Enner Mark Fængsel - Kriminalforsorgen">
            <a:extLst>
              <a:ext uri="{FF2B5EF4-FFF2-40B4-BE49-F238E27FC236}">
                <a16:creationId xmlns:a16="http://schemas.microsoft.com/office/drawing/2014/main" id="{161CB8A7-9A31-C4C2-DC97-267B6D3501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952" r="6676"/>
          <a:stretch/>
        </p:blipFill>
        <p:spPr bwMode="auto">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8686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202</TotalTime>
  <Words>1244</Words>
  <Application>Microsoft Macintosh PowerPoint</Application>
  <PresentationFormat>Widescreen</PresentationFormat>
  <Paragraphs>146</Paragraphs>
  <Slides>10</Slides>
  <Notes>4</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10</vt:i4>
      </vt:variant>
    </vt:vector>
  </HeadingPairs>
  <TitlesOfParts>
    <vt:vector size="15" baseType="lpstr">
      <vt:lpstr>Arial</vt:lpstr>
      <vt:lpstr>Calibri</vt:lpstr>
      <vt:lpstr>Century Gothic</vt:lpstr>
      <vt:lpstr>Wingdings 3</vt:lpstr>
      <vt:lpstr>Ion</vt:lpstr>
      <vt:lpstr>Kriminalitetsteori - Hvorfor begår nogle mennesker kriminalitet</vt:lpstr>
      <vt:lpstr>Test dig selv (10 minutter) - Hvor godt har du styr på stoffet fra sidste lektion?</vt:lpstr>
      <vt:lpstr>Kriminalitetsteorier (5 min) - Hvorfor begår nogle mennesker kriminalitet</vt:lpstr>
      <vt:lpstr>Kriminalitetsteorier (5 min) - Lærerpræsentation</vt:lpstr>
      <vt:lpstr>Kriminalitetsteorier - Lærerpræsentation</vt:lpstr>
      <vt:lpstr>Kriminalitetsteorier (25 min) - Gruppearbejde</vt:lpstr>
      <vt:lpstr>GRUPPER (25 MIN)</vt:lpstr>
      <vt:lpstr>Opsamling på gruppearbejdet</vt:lpstr>
      <vt:lpstr>Opsamling på gruppearbejdet</vt:lpstr>
      <vt:lpstr>Gæt på udviklingen i kriminalitet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Kriminalitetsteori - Hvorfor begår folk kriminalitet</dc:title>
  <dc:creator>Lærer PC</dc:creator>
  <cp:lastModifiedBy>Mads Malthe Rifbjerg Søvndal</cp:lastModifiedBy>
  <cp:revision>24</cp:revision>
  <dcterms:created xsi:type="dcterms:W3CDTF">2022-09-14T09:04:04Z</dcterms:created>
  <dcterms:modified xsi:type="dcterms:W3CDTF">2023-02-03T09:47:40Z</dcterms:modified>
</cp:coreProperties>
</file>