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530" r:id="rId2"/>
    <p:sldId id="538" r:id="rId3"/>
    <p:sldId id="529" r:id="rId4"/>
    <p:sldId id="539" r:id="rId5"/>
    <p:sldId id="532" r:id="rId6"/>
    <p:sldId id="535" r:id="rId7"/>
    <p:sldId id="469" r:id="rId8"/>
    <p:sldId id="482" r:id="rId9"/>
    <p:sldId id="483" r:id="rId10"/>
    <p:sldId id="484" r:id="rId11"/>
    <p:sldId id="505" r:id="rId12"/>
    <p:sldId id="534" r:id="rId13"/>
    <p:sldId id="536" r:id="rId14"/>
    <p:sldId id="485" r:id="rId15"/>
    <p:sldId id="537" r:id="rId16"/>
  </p:sldIdLst>
  <p:sldSz cx="9144000" cy="6858000" type="screen4x3"/>
  <p:notesSz cx="6797675" cy="9926638"/>
  <p:embeddedFontLst>
    <p:embeddedFont>
      <p:font typeface="AU Passata" panose="020B0604020202020204" charset="0"/>
      <p:regular r:id="rId19"/>
      <p:bold r:id="rId20"/>
    </p:embeddedFont>
    <p:embeddedFont>
      <p:font typeface="AU Peto" panose="020B0604020202020204" charset="0"/>
      <p:bold r:id="rId21"/>
    </p:embeddedFont>
    <p:embeddedFont>
      <p:font typeface="Cambria Math" panose="02040503050406030204" pitchFamily="18" charset="0"/>
      <p:regular r:id="rId2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99CC"/>
    <a:srgbClr val="66CCFF"/>
    <a:srgbClr val="66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3407" autoAdjust="0"/>
  </p:normalViewPr>
  <p:slideViewPr>
    <p:cSldViewPr>
      <p:cViewPr varScale="1">
        <p:scale>
          <a:sx n="79" d="100"/>
          <a:sy n="79" d="100"/>
        </p:scale>
        <p:origin x="1435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1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49FC053F-F787-42C3-9673-87944547B1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0561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140FD1A-13ED-4918-A12C-ED1462D1FC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40FD1A-13ED-4918-A12C-ED1462D1FC2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611188" y="5662613"/>
            <a:ext cx="8156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tx2"/>
                </a:solidFill>
                <a:latin typeface="AU Peto" pitchFamily="82" charset="0"/>
              </a:rPr>
              <a:t>UNIVERSITET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3348038" y="5662613"/>
            <a:ext cx="53990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ts val="3600"/>
              </a:lnSpc>
              <a:buFont typeface="AU Passata" charset="0"/>
              <a:buNone/>
              <a:defRPr/>
            </a:pPr>
            <a:r>
              <a:rPr lang="da-DK" sz="5500">
                <a:solidFill>
                  <a:schemeClr val="accent1"/>
                </a:solidFill>
                <a:latin typeface="AU Peto" pitchFamily="82" charset="0"/>
              </a:rPr>
              <a:t>dETRULLENDE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58775" y="2773363"/>
            <a:ext cx="1403350" cy="0"/>
          </a:xfrm>
          <a:prstGeom prst="line">
            <a:avLst/>
          </a:prstGeom>
          <a:noFill/>
          <a:ln w="1778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7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8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bmkFld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1"/>
              </a:solidFill>
            </a:endParaRPr>
          </a:p>
        </p:txBody>
      </p:sp>
      <p:sp>
        <p:nvSpPr>
          <p:cNvPr id="11" name="bmkOffParent"/>
          <p:cNvSpPr txBox="1">
            <a:spLocks noChangeArrowheads="1"/>
          </p:cNvSpPr>
          <p:nvPr userDrawn="1"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8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12" name="bmkOffUnitName"/>
          <p:cNvSpPr txBox="1">
            <a:spLocks noChangeArrowheads="1"/>
          </p:cNvSpPr>
          <p:nvPr userDrawn="1"/>
        </p:nvSpPr>
        <p:spPr bwMode="auto">
          <a:xfrm>
            <a:off x="1120775" y="768350"/>
            <a:ext cx="20161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83000"/>
              </a:lnSpc>
              <a:buFont typeface="AU Passata" charset="0"/>
              <a:buNone/>
              <a:defRPr/>
            </a:pPr>
            <a:endParaRPr lang="da-DK" sz="700">
              <a:solidFill>
                <a:schemeClr val="bg1"/>
              </a:solidFill>
            </a:endParaRPr>
          </a:p>
        </p:txBody>
      </p:sp>
      <p:sp>
        <p:nvSpPr>
          <p:cNvPr id="3074" name="bmkFldPresentationTitle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 i masteren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1"/>
          </p:nvPr>
        </p:nvSpPr>
        <p:spPr>
          <a:xfrm>
            <a:off x="4716463" y="3500438"/>
            <a:ext cx="914400" cy="9144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165F0-779E-402B-B711-335321E3193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9609B-2149-4411-9E5F-F1B33BF9A06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40308-1237-4BBA-A430-507C17CC88B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5AAE-08C0-4F95-97BF-6A07BB6E635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633FC-D9C6-4CF9-93B5-F8CACBA766B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846E-8AAF-4411-9BB0-18295F449F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0005-5433-479D-9408-D6E1AA5D7E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9C28-158B-4676-A76C-E3F1DE82B8F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87B07-1386-44D3-BB71-85539D1BBE3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B19DA-0646-4E74-A15A-AC8C3952D4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mkSekundærtLogo"/>
          <p:cNvSpPr>
            <a:spLocks noChangeArrowheads="1"/>
          </p:cNvSpPr>
          <p:nvPr/>
        </p:nvSpPr>
        <p:spPr bwMode="auto">
          <a:xfrm>
            <a:off x="358775" y="6203950"/>
            <a:ext cx="584200" cy="287338"/>
          </a:xfrm>
          <a:prstGeom prst="rect">
            <a:avLst/>
          </a:prstGeom>
          <a:solidFill>
            <a:schemeClr val="bg1"/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27" name="bmkFldPresentationTitle0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908050"/>
            <a:ext cx="842168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276475"/>
            <a:ext cx="8421688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6863" y="6245225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  <a:latin typeface="AU Passata" pitchFamily="34" charset="0"/>
                <a:cs typeface="+mn-cs"/>
              </a:defRPr>
            </a:lvl1pPr>
          </a:lstStyle>
          <a:p>
            <a:pPr>
              <a:defRPr/>
            </a:pPr>
            <a:fld id="{1C6206FD-47A5-4C75-B5C2-772F9AB122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4749800" y="358775"/>
            <a:ext cx="2627313" cy="714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charset="0"/>
              <a:buNone/>
            </a:pPr>
            <a:endParaRPr lang="da-DK"/>
          </a:p>
        </p:txBody>
      </p:sp>
      <p:sp>
        <p:nvSpPr>
          <p:cNvPr id="1032" name="Line 13"/>
          <p:cNvSpPr>
            <a:spLocks noChangeShapeType="1"/>
          </p:cNvSpPr>
          <p:nvPr/>
        </p:nvSpPr>
        <p:spPr bwMode="auto">
          <a:xfrm>
            <a:off x="358775" y="1989138"/>
            <a:ext cx="1403350" cy="0"/>
          </a:xfrm>
          <a:prstGeom prst="line">
            <a:avLst/>
          </a:prstGeom>
          <a:noFill/>
          <a:ln w="1778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pSp>
        <p:nvGrpSpPr>
          <p:cNvPr id="1033" name="Group 21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1039" name="Freeform 22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040" name="Freeform 23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34" name="bmkFld2PresentationTitle"/>
          <p:cNvSpPr txBox="1">
            <a:spLocks noChangeArrowheads="1"/>
          </p:cNvSpPr>
          <p:nvPr/>
        </p:nvSpPr>
        <p:spPr bwMode="auto">
          <a:xfrm>
            <a:off x="4767263" y="554038"/>
            <a:ext cx="26098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en-US" sz="900">
                <a:solidFill>
                  <a:schemeClr val="bg2"/>
                </a:solidFill>
              </a:rPr>
              <a:t>DET RULLENDE UNIVERSITET</a:t>
            </a:r>
          </a:p>
        </p:txBody>
      </p:sp>
      <p:sp>
        <p:nvSpPr>
          <p:cNvPr id="1035" name="bmkADTitle"/>
          <p:cNvSpPr txBox="1">
            <a:spLocks noChangeArrowheads="1"/>
          </p:cNvSpPr>
          <p:nvPr/>
        </p:nvSpPr>
        <p:spPr bwMode="auto">
          <a:xfrm>
            <a:off x="4767263" y="714375"/>
            <a:ext cx="26622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endParaRPr lang="da-DK" sz="900">
              <a:solidFill>
                <a:schemeClr val="bg2"/>
              </a:solidFill>
            </a:endParaRPr>
          </a:p>
        </p:txBody>
      </p:sp>
      <p:sp>
        <p:nvSpPr>
          <p:cNvPr id="1036" name="bmkFld2Date"/>
          <p:cNvSpPr txBox="1">
            <a:spLocks noChangeArrowheads="1"/>
          </p:cNvSpPr>
          <p:nvPr/>
        </p:nvSpPr>
        <p:spPr bwMode="auto">
          <a:xfrm>
            <a:off x="7556500" y="554038"/>
            <a:ext cx="122396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AU Passata" charset="0"/>
              <a:buNone/>
              <a:defRPr/>
            </a:pPr>
            <a:r>
              <a:rPr lang="da-DK" sz="900" dirty="0">
                <a:solidFill>
                  <a:schemeClr val="bg2"/>
                </a:solidFill>
              </a:rPr>
              <a:t>Christina Vang</a:t>
            </a:r>
          </a:p>
        </p:txBody>
      </p:sp>
      <p:sp>
        <p:nvSpPr>
          <p:cNvPr id="1037" name="bmkOffParent02"/>
          <p:cNvSpPr txBox="1">
            <a:spLocks noChangeArrowheads="1"/>
          </p:cNvSpPr>
          <p:nvPr/>
        </p:nvSpPr>
        <p:spPr bwMode="auto">
          <a:xfrm>
            <a:off x="1120775" y="381000"/>
            <a:ext cx="40989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r>
              <a:rPr lang="en-US" sz="1100">
                <a:solidFill>
                  <a:schemeClr val="bg2"/>
                </a:solidFill>
              </a:rPr>
              <a:t>AARHUS UNIVERSITET</a:t>
            </a:r>
          </a:p>
        </p:txBody>
      </p:sp>
      <p:sp>
        <p:nvSpPr>
          <p:cNvPr id="1038" name="bmkOffUnitName02"/>
          <p:cNvSpPr txBox="1">
            <a:spLocks noChangeArrowheads="1"/>
          </p:cNvSpPr>
          <p:nvPr/>
        </p:nvSpPr>
        <p:spPr bwMode="auto">
          <a:xfrm>
            <a:off x="1120775" y="765175"/>
            <a:ext cx="20367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78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  <a:p>
            <a:pPr eaLnBrk="1" hangingPunct="1">
              <a:lnSpc>
                <a:spcPct val="95000"/>
              </a:lnSpc>
              <a:buFont typeface="AU Passata" charset="0"/>
              <a:buNone/>
              <a:defRPr/>
            </a:pPr>
            <a:endParaRPr lang="en-US" sz="70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Transit metoden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pic>
        <p:nvPicPr>
          <p:cNvPr id="9" name="Pladsholder til indhold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733" t="25400" r="24662" b="11203"/>
          <a:stretch/>
        </p:blipFill>
        <p:spPr>
          <a:xfrm>
            <a:off x="1912341" y="2276475"/>
            <a:ext cx="5314556" cy="38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37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69FDE-7C6F-4AA2-9F8E-E8AE7E23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412AB3F9-6942-44CC-8EDD-D97FE4673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399" y="8486"/>
            <a:ext cx="8532440" cy="6849514"/>
          </a:xfrm>
          <a:prstGeom prst="rect">
            <a:avLst/>
          </a:prstGeom>
        </p:spPr>
      </p:pic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4D83A5-CB4C-4D0A-B014-FFE3608FF1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69CA350-5BDB-4A08-8D4E-0EDE6C773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036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2ACB78D2-92F1-43EA-AE6D-F47879A41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4972" y="2075413"/>
            <a:ext cx="7049294" cy="396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2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5E1BA-F8F9-41A5-ACF9-658AF809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kommer stregerne fra?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407675-0344-4E8A-A651-2C606EACE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63F7E3-E4D6-444A-98EE-2200F8814E5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610F1E5-070F-4557-8A3C-57D985C5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8131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Video!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365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3736122"/>
          </a:xfrm>
          <a:prstGeom prst="rect">
            <a:avLst/>
          </a:prstGeom>
        </p:spPr>
      </p:pic>
      <p:sp>
        <p:nvSpPr>
          <p:cNvPr id="4" name="Pladsholder til indhold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381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48903" y="2852936"/>
            <a:ext cx="4133850" cy="2817614"/>
          </a:xfrm>
        </p:spPr>
        <p:txBody>
          <a:bodyPr/>
          <a:lstStyle/>
          <a:p>
            <a:r>
              <a:rPr lang="en-US" sz="2400" dirty="0" err="1"/>
              <a:t>Planeten</a:t>
            </a:r>
            <a:r>
              <a:rPr lang="en-US" sz="2400" dirty="0"/>
              <a:t> hiver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stjernen</a:t>
            </a:r>
            <a:endParaRPr lang="en-US" sz="2400" dirty="0"/>
          </a:p>
          <a:p>
            <a:endParaRPr lang="en-US" dirty="0"/>
          </a:p>
          <a:p>
            <a:r>
              <a:rPr lang="en-US" sz="2400" dirty="0" err="1"/>
              <a:t>Stjernen</a:t>
            </a:r>
            <a:r>
              <a:rPr lang="en-US" sz="2400" dirty="0"/>
              <a:t> </a:t>
            </a:r>
            <a:r>
              <a:rPr lang="en-US" sz="2400" dirty="0" err="1"/>
              <a:t>bevæger</a:t>
            </a:r>
            <a:r>
              <a:rPr lang="en-US" sz="2400" dirty="0"/>
              <a:t> sig I </a:t>
            </a:r>
            <a:r>
              <a:rPr lang="en-US" sz="2400" dirty="0" err="1"/>
              <a:t>forhold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observatøren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Bølgelængden</a:t>
            </a:r>
            <a:r>
              <a:rPr lang="en-US" sz="2400" dirty="0"/>
              <a:t> </a:t>
            </a:r>
            <a:r>
              <a:rPr lang="en-US" sz="2400" dirty="0" err="1"/>
              <a:t>blå</a:t>
            </a:r>
            <a:r>
              <a:rPr lang="en-US" sz="2400" dirty="0"/>
              <a:t>/</a:t>
            </a:r>
            <a:r>
              <a:rPr lang="en-US" sz="2400" dirty="0" err="1"/>
              <a:t>rødforskydes</a:t>
            </a:r>
            <a:endParaRPr lang="en-US" sz="2400" dirty="0"/>
          </a:p>
          <a:p>
            <a:endParaRPr lang="da-DK" sz="3600" dirty="0"/>
          </a:p>
          <a:p>
            <a:r>
              <a:rPr lang="da-DK" sz="2400" dirty="0"/>
              <a:t>Tungere planet giver større effekt</a:t>
            </a:r>
          </a:p>
        </p:txBody>
      </p:sp>
      <p:pic>
        <p:nvPicPr>
          <p:cNvPr id="11" name="Pladsholder til indhold 10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3906" t="29465" r="4256" b="8594"/>
          <a:stretch/>
        </p:blipFill>
        <p:spPr>
          <a:xfrm>
            <a:off x="4492625" y="2432050"/>
            <a:ext cx="4230471" cy="18002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609" y="4800446"/>
            <a:ext cx="3270507" cy="57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03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852936"/>
            <a:ext cx="4133850" cy="2833330"/>
          </a:xfrm>
        </p:spPr>
        <p:txBody>
          <a:bodyPr/>
          <a:lstStyle/>
          <a:p>
            <a:r>
              <a:rPr lang="en-US" sz="2400" dirty="0" err="1"/>
              <a:t>Planeten</a:t>
            </a:r>
            <a:r>
              <a:rPr lang="en-US" sz="2400" dirty="0"/>
              <a:t> hiver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stjernen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Stjernen</a:t>
            </a:r>
            <a:r>
              <a:rPr lang="en-US" sz="2400" dirty="0"/>
              <a:t> </a:t>
            </a:r>
            <a:r>
              <a:rPr lang="en-US" sz="2400" dirty="0" err="1"/>
              <a:t>bevæger</a:t>
            </a:r>
            <a:r>
              <a:rPr lang="en-US" sz="2400" dirty="0"/>
              <a:t> sig I </a:t>
            </a:r>
            <a:r>
              <a:rPr lang="en-US" sz="2400" dirty="0" err="1"/>
              <a:t>forhold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observatøren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Bølgelængden</a:t>
            </a:r>
            <a:r>
              <a:rPr lang="en-US" sz="2400" dirty="0"/>
              <a:t> </a:t>
            </a:r>
            <a:r>
              <a:rPr lang="en-US" sz="2400" dirty="0" err="1"/>
              <a:t>blå</a:t>
            </a:r>
            <a:r>
              <a:rPr lang="en-US" sz="2400" dirty="0"/>
              <a:t>/</a:t>
            </a:r>
            <a:r>
              <a:rPr lang="en-US" sz="2400" dirty="0" err="1"/>
              <a:t>rødforskydes</a:t>
            </a:r>
            <a:endParaRPr lang="en-US" sz="2400" dirty="0"/>
          </a:p>
          <a:p>
            <a:endParaRPr lang="da-DK" sz="3600" dirty="0"/>
          </a:p>
          <a:p>
            <a:r>
              <a:rPr lang="da-DK" sz="2400" dirty="0"/>
              <a:t>Tungere planet giver større effekt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191" y="4901406"/>
            <a:ext cx="3104601" cy="541515"/>
          </a:xfrm>
          <a:prstGeom prst="rect">
            <a:avLst/>
          </a:prstGeom>
        </p:spPr>
      </p:pic>
      <p:pic>
        <p:nvPicPr>
          <p:cNvPr id="8" name="Pladsholder til indhold 2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199" t="32561" r="9480" b="8595"/>
          <a:stretch/>
        </p:blipFill>
        <p:spPr bwMode="auto">
          <a:xfrm>
            <a:off x="4492625" y="2447766"/>
            <a:ext cx="4287838" cy="17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2835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852936"/>
            <a:ext cx="4133850" cy="2817614"/>
          </a:xfrm>
        </p:spPr>
        <p:txBody>
          <a:bodyPr/>
          <a:lstStyle/>
          <a:p>
            <a:r>
              <a:rPr lang="en-US" sz="2400" dirty="0" err="1"/>
              <a:t>Planeten</a:t>
            </a:r>
            <a:r>
              <a:rPr lang="en-US" sz="2400" dirty="0"/>
              <a:t> hiver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stjernen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Stjernen</a:t>
            </a:r>
            <a:r>
              <a:rPr lang="en-US" sz="2400" dirty="0"/>
              <a:t> </a:t>
            </a:r>
            <a:r>
              <a:rPr lang="en-US" sz="2400" dirty="0" err="1"/>
              <a:t>bevæger</a:t>
            </a:r>
            <a:r>
              <a:rPr lang="en-US" sz="2400" dirty="0"/>
              <a:t> sig I </a:t>
            </a:r>
            <a:r>
              <a:rPr lang="en-US" sz="2400" dirty="0" err="1"/>
              <a:t>forhold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observatøren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Bølgelængden</a:t>
            </a:r>
            <a:r>
              <a:rPr lang="en-US" sz="2400" dirty="0"/>
              <a:t> </a:t>
            </a:r>
            <a:r>
              <a:rPr lang="en-US" sz="2400" dirty="0" err="1"/>
              <a:t>blå</a:t>
            </a:r>
            <a:r>
              <a:rPr lang="en-US" sz="2400" dirty="0"/>
              <a:t>/</a:t>
            </a:r>
            <a:r>
              <a:rPr lang="en-US" sz="2400" dirty="0" err="1"/>
              <a:t>rødforskydes</a:t>
            </a:r>
            <a:endParaRPr lang="en-US" sz="2400" dirty="0"/>
          </a:p>
          <a:p>
            <a:endParaRPr lang="da-DK" sz="3600" dirty="0"/>
          </a:p>
          <a:p>
            <a:r>
              <a:rPr lang="da-DK" sz="2400" dirty="0"/>
              <a:t>Tungere planet giver større effekt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99" y="4801996"/>
            <a:ext cx="3247128" cy="566375"/>
          </a:xfrm>
          <a:prstGeom prst="rect">
            <a:avLst/>
          </a:prstGeom>
        </p:spPr>
      </p:pic>
      <p:pic>
        <p:nvPicPr>
          <p:cNvPr id="8" name="Pladsholder til indhold 2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458" t="26367" r="16445" b="11692"/>
          <a:stretch/>
        </p:blipFill>
        <p:spPr bwMode="auto">
          <a:xfrm>
            <a:off x="4569619" y="2572271"/>
            <a:ext cx="4135438" cy="179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0487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852936"/>
            <a:ext cx="4133850" cy="2844760"/>
          </a:xfrm>
        </p:spPr>
        <p:txBody>
          <a:bodyPr/>
          <a:lstStyle/>
          <a:p>
            <a:r>
              <a:rPr lang="en-US" sz="2400" dirty="0" err="1"/>
              <a:t>Planeten</a:t>
            </a:r>
            <a:r>
              <a:rPr lang="en-US" sz="2400" dirty="0"/>
              <a:t> hiver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stjernen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Stjernen</a:t>
            </a:r>
            <a:r>
              <a:rPr lang="en-US" sz="2400" dirty="0"/>
              <a:t> </a:t>
            </a:r>
            <a:r>
              <a:rPr lang="en-US" sz="2400" dirty="0" err="1"/>
              <a:t>bevæger</a:t>
            </a:r>
            <a:r>
              <a:rPr lang="en-US" sz="2400" dirty="0"/>
              <a:t> sig I </a:t>
            </a:r>
            <a:r>
              <a:rPr lang="en-US" sz="2400" dirty="0" err="1"/>
              <a:t>forhold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observatøren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Bølgelængden</a:t>
            </a:r>
            <a:r>
              <a:rPr lang="en-US" sz="2400" dirty="0"/>
              <a:t> </a:t>
            </a:r>
            <a:r>
              <a:rPr lang="en-US" sz="2400" dirty="0" err="1"/>
              <a:t>blå</a:t>
            </a:r>
            <a:r>
              <a:rPr lang="en-US" sz="2400" dirty="0"/>
              <a:t>/</a:t>
            </a:r>
            <a:r>
              <a:rPr lang="en-US" sz="2400" dirty="0" err="1"/>
              <a:t>rødforskydes</a:t>
            </a:r>
            <a:endParaRPr lang="en-US" sz="2400" dirty="0"/>
          </a:p>
          <a:p>
            <a:endParaRPr lang="da-DK" sz="3600" dirty="0"/>
          </a:p>
          <a:p>
            <a:r>
              <a:rPr lang="da-DK" sz="2400" dirty="0"/>
              <a:t>Tungere planet giver større effekt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967" y="4833755"/>
            <a:ext cx="3187554" cy="555984"/>
          </a:xfrm>
          <a:prstGeom prst="rect">
            <a:avLst/>
          </a:prstGeom>
        </p:spPr>
      </p:pic>
      <p:pic>
        <p:nvPicPr>
          <p:cNvPr id="8" name="Pladsholder til indhold 2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458" t="23270" r="16445" b="14789"/>
          <a:stretch/>
        </p:blipFill>
        <p:spPr bwMode="auto">
          <a:xfrm>
            <a:off x="4645025" y="2459196"/>
            <a:ext cx="4135438" cy="179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8123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>
          <a:xfrm>
            <a:off x="358775" y="2852936"/>
            <a:ext cx="4133850" cy="2817614"/>
          </a:xfrm>
        </p:spPr>
        <p:txBody>
          <a:bodyPr/>
          <a:lstStyle/>
          <a:p>
            <a:r>
              <a:rPr lang="en-US" sz="2400" dirty="0" err="1"/>
              <a:t>Planeten</a:t>
            </a:r>
            <a:r>
              <a:rPr lang="en-US" sz="2400" dirty="0"/>
              <a:t> hiver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stjernen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Stjernen</a:t>
            </a:r>
            <a:r>
              <a:rPr lang="en-US" sz="2400" dirty="0"/>
              <a:t> </a:t>
            </a:r>
            <a:r>
              <a:rPr lang="en-US" sz="2400" dirty="0" err="1"/>
              <a:t>bevæger</a:t>
            </a:r>
            <a:r>
              <a:rPr lang="en-US" sz="2400" dirty="0"/>
              <a:t> sig I </a:t>
            </a:r>
            <a:r>
              <a:rPr lang="en-US" sz="2400" dirty="0" err="1"/>
              <a:t>forhold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observatøren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Bølgelængden</a:t>
            </a:r>
            <a:r>
              <a:rPr lang="en-US" sz="2400" dirty="0"/>
              <a:t> </a:t>
            </a:r>
            <a:r>
              <a:rPr lang="en-US" sz="2400" dirty="0" err="1"/>
              <a:t>blå</a:t>
            </a:r>
            <a:r>
              <a:rPr lang="en-US" sz="2400" dirty="0"/>
              <a:t>/</a:t>
            </a:r>
            <a:r>
              <a:rPr lang="en-US" sz="2400" dirty="0" err="1"/>
              <a:t>rødforskydes</a:t>
            </a:r>
            <a:endParaRPr lang="en-US" sz="2400" dirty="0"/>
          </a:p>
          <a:p>
            <a:endParaRPr lang="da-DK" sz="3600" dirty="0"/>
          </a:p>
          <a:p>
            <a:r>
              <a:rPr lang="da-DK" sz="2400" dirty="0"/>
              <a:t>Tungere planet giver større effekt</a:t>
            </a:r>
          </a:p>
          <a:p>
            <a:pPr lvl="0"/>
            <a:endParaRPr lang="da-DK" sz="2000" dirty="0">
              <a:solidFill>
                <a:srgbClr val="03428E"/>
              </a:solidFill>
            </a:endParaRPr>
          </a:p>
        </p:txBody>
      </p:sp>
      <p:pic>
        <p:nvPicPr>
          <p:cNvPr id="11" name="Pladsholder til indhold 10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3906" t="29465" r="4256" b="8594"/>
          <a:stretch/>
        </p:blipFill>
        <p:spPr>
          <a:xfrm>
            <a:off x="4492625" y="2432050"/>
            <a:ext cx="4230471" cy="18002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609" y="4800446"/>
            <a:ext cx="3270507" cy="57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5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dsholder til indhold 5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8775" y="2852936"/>
                <a:ext cx="4133850" cy="2817614"/>
              </a:xfrm>
            </p:spPr>
            <p:txBody>
              <a:bodyPr/>
              <a:lstStyle/>
              <a:p>
                <a:r>
                  <a:rPr lang="da-DK" sz="2400" dirty="0"/>
                  <a:t>Vi kan bestemme skiftet i bølgelængde</a:t>
                </a:r>
              </a:p>
              <a:p>
                <a:pPr marL="0" indent="0">
                  <a:buNone/>
                </a:pPr>
                <a:endParaRPr lang="da-DK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da-DK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sSub>
                            <m:sSubPr>
                              <m:ctrlP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a-DK" sz="2400" dirty="0"/>
              </a:p>
              <a:p>
                <a:pPr marL="0" indent="0">
                  <a:buNone/>
                </a:pPr>
                <a:endParaRPr lang="da-DK" sz="2400" dirty="0"/>
              </a:p>
              <a:p>
                <a:r>
                  <a:rPr lang="da-DK" sz="2400" dirty="0"/>
                  <a:t>Jo større hastighed, jo større skift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a-DK" sz="2400" dirty="0"/>
              </a:p>
              <a:p>
                <a:pPr marL="0" indent="0">
                  <a:buNone/>
                </a:pPr>
                <a:endParaRPr lang="da-DK" sz="2400" dirty="0"/>
              </a:p>
              <a:p>
                <a:endParaRPr lang="da-DK" sz="2400" dirty="0"/>
              </a:p>
              <a:p>
                <a:pPr lvl="0"/>
                <a:endParaRPr lang="da-DK" sz="2000" dirty="0">
                  <a:solidFill>
                    <a:srgbClr val="03428E"/>
                  </a:solidFill>
                </a:endParaRPr>
              </a:p>
            </p:txBody>
          </p:sp>
        </mc:Choice>
        <mc:Fallback xmlns="">
          <p:sp>
            <p:nvSpPr>
              <p:cNvPr id="6" name="Pladsholder til ind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8775" y="2852936"/>
                <a:ext cx="4133850" cy="2817614"/>
              </a:xfrm>
              <a:blipFill>
                <a:blip r:embed="rId2"/>
                <a:stretch>
                  <a:fillRect l="-4277" t="-6710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ladsholder til indhold 10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3906" t="29465" r="4256" b="8594"/>
          <a:stretch/>
        </p:blipFill>
        <p:spPr>
          <a:xfrm>
            <a:off x="4492625" y="2432050"/>
            <a:ext cx="4230471" cy="18002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609" y="4800446"/>
            <a:ext cx="3270507" cy="57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67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 hastigheds metoden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dsholder til indhold 5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8775" y="2852936"/>
                <a:ext cx="4133850" cy="2817614"/>
              </a:xfrm>
            </p:spPr>
            <p:txBody>
              <a:bodyPr/>
              <a:lstStyle/>
              <a:p>
                <a:r>
                  <a:rPr lang="da-DK" sz="2400" dirty="0"/>
                  <a:t>Vi kan bestemme skiftet i bølgelængde</a:t>
                </a:r>
              </a:p>
              <a:p>
                <a:pPr marL="0" indent="0">
                  <a:buNone/>
                </a:pPr>
                <a:endParaRPr lang="da-DK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a-DK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da-DK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sSub>
                            <m:sSubPr>
                              <m:ctrlP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a-DK" sz="2400" dirty="0"/>
              </a:p>
              <a:p>
                <a:pPr marL="0" indent="0">
                  <a:buNone/>
                </a:pPr>
                <a:endParaRPr lang="da-DK" sz="2400" dirty="0"/>
              </a:p>
              <a:p>
                <a:r>
                  <a:rPr lang="da-DK" sz="2400" dirty="0"/>
                  <a:t>Jo større hastighed, jo større skift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a-DK" sz="2400" dirty="0"/>
              </a:p>
              <a:p>
                <a:pPr marL="0" indent="0">
                  <a:buNone/>
                </a:pPr>
                <a:endParaRPr lang="da-DK" sz="2400" dirty="0"/>
              </a:p>
              <a:p>
                <a:r>
                  <a:rPr lang="da-DK" sz="2400" dirty="0"/>
                  <a:t>Kan bruges til at bestemme planetens masse</a:t>
                </a:r>
              </a:p>
              <a:p>
                <a:pPr marL="0" indent="0">
                  <a:buNone/>
                </a:pPr>
                <a:endParaRPr lang="da-DK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da-DK" sz="2400" b="0" i="1" smtClean="0">
                              <a:latin typeface="Cambria Math" panose="02040503050406030204" pitchFamily="18" charset="0"/>
                            </a:rPr>
                            <m:t>𝑝𝑙𝑎𝑛𝑒𝑡</m:t>
                          </m:r>
                        </m:sub>
                      </m:sSub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da-DK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a-DK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Sup>
                                    <m:sSubSupPr>
                                      <m:ctrlPr>
                                        <a:rPr lang="da-DK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da-DK" sz="24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da-DK" sz="2400" b="0" i="1" smtClean="0">
                                          <a:latin typeface="Cambria Math" panose="02040503050406030204" pitchFamily="18" charset="0"/>
                                        </a:rPr>
                                        <m:t>𝑠𝑡𝑗𝑒𝑟𝑛𝑒</m:t>
                                      </m:r>
                                    </m:sub>
                                    <m:sup>
                                      <m:r>
                                        <a:rPr lang="da-DK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da-DK" sz="2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a-DK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da-DK" sz="2400" dirty="0"/>
              </a:p>
              <a:p>
                <a:pPr lvl="0"/>
                <a:endParaRPr lang="da-DK" sz="2000" dirty="0">
                  <a:solidFill>
                    <a:srgbClr val="03428E"/>
                  </a:solidFill>
                </a:endParaRPr>
              </a:p>
            </p:txBody>
          </p:sp>
        </mc:Choice>
        <mc:Fallback xmlns="">
          <p:sp>
            <p:nvSpPr>
              <p:cNvPr id="6" name="Pladsholder til ind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8775" y="2852936"/>
                <a:ext cx="4133850" cy="2817614"/>
              </a:xfrm>
              <a:blipFill>
                <a:blip r:embed="rId2"/>
                <a:stretch>
                  <a:fillRect l="-4277" t="-6710" r="-590" b="-3181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ladsholder til indhold 10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3906" t="29465" r="4256" b="8594"/>
          <a:stretch/>
        </p:blipFill>
        <p:spPr>
          <a:xfrm>
            <a:off x="4492625" y="2432050"/>
            <a:ext cx="4230471" cy="1800200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609" y="4800446"/>
            <a:ext cx="3270507" cy="57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91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Bestemmelse af masse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sz="2400" dirty="0"/>
              <a:t>Strategien</a:t>
            </a:r>
          </a:p>
          <a:p>
            <a:pPr lvl="1"/>
            <a:r>
              <a:rPr lang="da-DK" sz="2000" dirty="0"/>
              <a:t>Vi observerer linjer fra stjernen</a:t>
            </a:r>
          </a:p>
          <a:p>
            <a:pPr lvl="1"/>
            <a:r>
              <a:rPr lang="da-DK" sz="2000" dirty="0"/>
              <a:t>Vi bestemmer radialhastigheden</a:t>
            </a:r>
          </a:p>
          <a:p>
            <a:pPr lvl="1"/>
            <a:r>
              <a:rPr lang="da-DK" sz="2000" dirty="0"/>
              <a:t>Vi udregner exoplanetens masse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6" name="Picture 2" descr="http://www.astro.rug.nl/~ndouglas/teaching/IMAGES/achilles.elements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3761" y="2935288"/>
            <a:ext cx="3717966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0165F0-779E-402B-B711-335321E31931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4957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 er det jer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708920"/>
            <a:ext cx="4133850" cy="3464868"/>
          </a:xfrm>
        </p:spPr>
        <p:txBody>
          <a:bodyPr/>
          <a:lstStyle/>
          <a:p>
            <a:r>
              <a:rPr lang="da-DK" dirty="0"/>
              <a:t>Se video 6.7</a:t>
            </a:r>
          </a:p>
          <a:p>
            <a:endParaRPr lang="da-DK" dirty="0"/>
          </a:p>
          <a:p>
            <a:r>
              <a:rPr lang="da-DK" dirty="0"/>
              <a:t>Læs det gennemregnede eksempel nedenunder</a:t>
            </a:r>
          </a:p>
          <a:p>
            <a:endParaRPr lang="da-DK" dirty="0"/>
          </a:p>
          <a:p>
            <a:r>
              <a:rPr lang="da-DK" dirty="0"/>
              <a:t>Kepler-4, 1, 2 eller 10</a:t>
            </a:r>
          </a:p>
          <a:p>
            <a:pPr lvl="1"/>
            <a:r>
              <a:rPr lang="da-DK" dirty="0"/>
              <a:t>Bestem T og R </a:t>
            </a:r>
          </a:p>
          <a:p>
            <a:pPr lvl="2"/>
            <a:r>
              <a:rPr lang="da-DK" dirty="0"/>
              <a:t>Transit</a:t>
            </a:r>
          </a:p>
          <a:p>
            <a:pPr lvl="1"/>
            <a:r>
              <a:rPr lang="da-DK" dirty="0"/>
              <a:t>Bestem m</a:t>
            </a:r>
          </a:p>
          <a:p>
            <a:pPr lvl="2"/>
            <a:r>
              <a:rPr lang="da-DK" dirty="0"/>
              <a:t>Radialhastighed</a:t>
            </a:r>
          </a:p>
          <a:p>
            <a:pPr lvl="1"/>
            <a:r>
              <a:rPr lang="da-DK" dirty="0"/>
              <a:t>Bestem densitet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28442" y="684212"/>
            <a:ext cx="5432599" cy="3005792"/>
          </a:xfrm>
          <a:prstGeom prst="rect">
            <a:avLst/>
          </a:prstGeom>
        </p:spPr>
      </p:pic>
      <p:sp>
        <p:nvSpPr>
          <p:cNvPr id="5" name="Pladsholder til sli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540308-1237-4BBA-A430-507C17CC88BA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12499"/>
      </p:ext>
    </p:extLst>
  </p:cSld>
  <p:clrMapOvr>
    <a:masterClrMapping/>
  </p:clrMapOvr>
</p:sld>
</file>

<file path=ppt/theme/theme1.xml><?xml version="1.0" encoding="utf-8"?>
<a:theme xmlns:a="http://schemas.openxmlformats.org/drawingml/2006/main" name="AU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9575</TotalTime>
  <Words>248</Words>
  <Application>Microsoft Office PowerPoint</Application>
  <PresentationFormat>Skærmshow (4:3)</PresentationFormat>
  <Paragraphs>97</Paragraphs>
  <Slides>15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Cambria Math</vt:lpstr>
      <vt:lpstr>Arial</vt:lpstr>
      <vt:lpstr>AU Peto</vt:lpstr>
      <vt:lpstr>AU Passata</vt:lpstr>
      <vt:lpstr>AU</vt:lpstr>
      <vt:lpstr>Transit metoden</vt:lpstr>
      <vt:lpstr>PowerPoint-præsentation</vt:lpstr>
      <vt:lpstr>Radial hastigheds metoden</vt:lpstr>
      <vt:lpstr>Hvor kommer stregerne fra?</vt:lpstr>
      <vt:lpstr>Video!</vt:lpstr>
      <vt:lpstr>PowerPoint-præsentation</vt:lpstr>
      <vt:lpstr>Radial hastigheds metoden</vt:lpstr>
      <vt:lpstr>Radial hastigheds metoden</vt:lpstr>
      <vt:lpstr>Radial hastigheds metoden</vt:lpstr>
      <vt:lpstr>Radial hastigheds metoden</vt:lpstr>
      <vt:lpstr>Radial hastigheds metoden</vt:lpstr>
      <vt:lpstr>Radial hastigheds metoden</vt:lpstr>
      <vt:lpstr>Radial hastigheds metoden</vt:lpstr>
      <vt:lpstr>Bestemmelse af masse</vt:lpstr>
      <vt:lpstr>Så er det jer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DET RULLENDE UNIVERSITET</dc:title>
  <dc:creator>Katrine Mikkelsen</dc:creator>
  <cp:lastModifiedBy>Christina Vang Nørgaard CVC</cp:lastModifiedBy>
  <cp:revision>430</cp:revision>
  <cp:lastPrinted>2012-08-23T08:02:43Z</cp:lastPrinted>
  <dcterms:created xsi:type="dcterms:W3CDTF">2010-08-27T06:45:27Z</dcterms:created>
  <dcterms:modified xsi:type="dcterms:W3CDTF">2025-01-17T10:57:54Z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