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notesMasterIdLst>
    <p:notesMasterId r:id="rId13"/>
  </p:notesMasterIdLst>
  <p:sldIdLst>
    <p:sldId id="256" r:id="rId2"/>
    <p:sldId id="257" r:id="rId3"/>
    <p:sldId id="269" r:id="rId4"/>
    <p:sldId id="262" r:id="rId5"/>
    <p:sldId id="263" r:id="rId6"/>
    <p:sldId id="264" r:id="rId7"/>
    <p:sldId id="266" r:id="rId8"/>
    <p:sldId id="265" r:id="rId9"/>
    <p:sldId id="267" r:id="rId10"/>
    <p:sldId id="268" r:id="rId11"/>
    <p:sldId id="270" r:id="rId12"/>
  </p:sldIdLst>
  <p:sldSz cx="9144000" cy="6858000" type="screen4x3"/>
  <p:notesSz cx="6858000" cy="9144000"/>
  <p:defaultTextStyle>
    <a:defPPr>
      <a:defRPr lang="da-DK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66"/>
    <p:restoredTop sz="86011" autoAdjust="0"/>
  </p:normalViewPr>
  <p:slideViewPr>
    <p:cSldViewPr>
      <p:cViewPr varScale="1">
        <p:scale>
          <a:sx n="50" d="100"/>
          <a:sy n="50" d="100"/>
        </p:scale>
        <p:origin x="1400" y="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416D42ED-CEAD-5D41-B96B-7EFCE61B5DF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D9E88EB2-F5CB-0842-9861-5A0429F18F6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0F700656-D9F8-994A-A22B-19A1456CCD0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7109" name="Rectangle 5">
            <a:extLst>
              <a:ext uri="{FF2B5EF4-FFF2-40B4-BE49-F238E27FC236}">
                <a16:creationId xmlns:a16="http://schemas.microsoft.com/office/drawing/2014/main" id="{9D1773AC-AC2B-3345-A639-C59B78AEAC6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/>
              <a:t>Klik for at redigere teksttypografierne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</a:p>
        </p:txBody>
      </p:sp>
      <p:sp>
        <p:nvSpPr>
          <p:cNvPr id="47110" name="Rectangle 6">
            <a:extLst>
              <a:ext uri="{FF2B5EF4-FFF2-40B4-BE49-F238E27FC236}">
                <a16:creationId xmlns:a16="http://schemas.microsoft.com/office/drawing/2014/main" id="{3CC89254-5CD2-EF48-BB6D-BEA9BBA45C8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7111" name="Rectangle 7">
            <a:extLst>
              <a:ext uri="{FF2B5EF4-FFF2-40B4-BE49-F238E27FC236}">
                <a16:creationId xmlns:a16="http://schemas.microsoft.com/office/drawing/2014/main" id="{A4FB427C-74F7-EF4B-AED3-21649553B8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A2374E6-782B-6E4B-8F7E-91C44AF56E9E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>
            <a:extLst>
              <a:ext uri="{FF2B5EF4-FFF2-40B4-BE49-F238E27FC236}">
                <a16:creationId xmlns:a16="http://schemas.microsoft.com/office/drawing/2014/main" id="{62B57A77-2592-2140-9222-9C73262676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7B766B1-4C3F-4643-8A1B-7346B583FA96}" type="slidenum">
              <a:rPr lang="da-DK" altLang="da-DK" smtClean="0"/>
              <a:pPr>
                <a:spcBef>
                  <a:spcPct val="0"/>
                </a:spcBef>
              </a:pPr>
              <a:t>1</a:t>
            </a:fld>
            <a:endParaRPr lang="da-DK" altLang="da-DK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316C720E-74E1-D347-84F2-061C9CA895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45DA7C3E-A84E-154B-A43D-6AD3FC127D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a-DK" altLang="da-DK">
                <a:latin typeface="Arial" panose="020B0604020202020204" pitchFamily="34" charset="0"/>
              </a:rPr>
              <a:t>Ja, ja … det er jo nedslag i historien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95FAE1A0-37FF-2942-919A-41575F8E18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6E5003C-601C-8343-8446-6D756AE372BD}" type="slidenum">
              <a:rPr lang="da-DK" altLang="da-DK" smtClean="0"/>
              <a:pPr>
                <a:spcBef>
                  <a:spcPct val="0"/>
                </a:spcBef>
              </a:pPr>
              <a:t>2</a:t>
            </a:fld>
            <a:endParaRPr lang="da-DK" altLang="da-DK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D3E2D66C-2F7B-1F4A-A96F-50B05D8602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17A65967-07D5-9A42-B775-5E5F182A5A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a-DK" altLang="da-DK">
                <a:latin typeface="Arial" panose="020B0604020202020204" pitchFamily="34" charset="0"/>
              </a:rPr>
              <a:t>Kreolere = efterkommere af spanske, franske, portugisiske indvandrere</a:t>
            </a:r>
          </a:p>
          <a:p>
            <a:pPr eaLnBrk="1" hangingPunct="1"/>
            <a:r>
              <a:rPr lang="da-DK" altLang="da-DK">
                <a:latin typeface="Arial" panose="020B0604020202020204" pitchFamily="34" charset="0"/>
              </a:rPr>
              <a:t>New Orleans-begravelser: sørgemusik på vej til graven, festlig musik på vej hjem igen.</a:t>
            </a:r>
          </a:p>
          <a:p>
            <a:pPr eaLnBrk="1" hangingPunct="1"/>
            <a:r>
              <a:rPr lang="da-DK" altLang="da-DK">
                <a:latin typeface="Arial" panose="020B0604020202020204" pitchFamily="34" charset="0"/>
              </a:rPr>
              <a:t>Trompet spiller melodien ”i midten”, klarinetten pynter ovenpå, basunen ligger under omkring grundtoner.</a:t>
            </a:r>
          </a:p>
          <a:p>
            <a:pPr eaLnBrk="1" hangingPunct="1"/>
            <a:r>
              <a:rPr lang="da-DK" altLang="da-DK">
                <a:latin typeface="Arial" panose="020B0604020202020204" pitchFamily="34" charset="0"/>
              </a:rPr>
              <a:t>Tubaen eller sousafon fungerer som basinstrument</a:t>
            </a:r>
          </a:p>
          <a:p>
            <a:pPr eaLnBrk="1" hangingPunct="1">
              <a:buFontTx/>
              <a:buChar char="-"/>
            </a:pPr>
            <a:r>
              <a:rPr lang="da-DK" altLang="da-DK">
                <a:latin typeface="Arial" panose="020B0604020202020204" pitchFamily="34" charset="0"/>
              </a:rPr>
              <a:t>Jazzen flytter til videre til Chicago, hvor jazzen præges af flere individuelle soloer (hele kor)</a:t>
            </a:r>
          </a:p>
          <a:p>
            <a:pPr eaLnBrk="1" hangingPunct="1"/>
            <a:r>
              <a:rPr lang="da-DK" altLang="da-DK">
                <a:latin typeface="Arial" panose="020B0604020202020204" pitchFamily="34" charset="0"/>
              </a:rPr>
              <a:t>Musikeksempel: King Oliver’s Creole Jazz Band: Weather Bird Rag (kornetx2, klarinet, trombone, klav., banjo, tr.)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>
            <a:extLst>
              <a:ext uri="{FF2B5EF4-FFF2-40B4-BE49-F238E27FC236}">
                <a16:creationId xmlns:a16="http://schemas.microsoft.com/office/drawing/2014/main" id="{1E593836-EAAA-2B43-89ED-D30C5FEDF6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588DC0-A224-4041-9922-C2BCBFEF5611}" type="slidenum">
              <a:rPr lang="da-DK" altLang="da-DK" smtClean="0"/>
              <a:pPr>
                <a:spcBef>
                  <a:spcPct val="0"/>
                </a:spcBef>
              </a:pPr>
              <a:t>4</a:t>
            </a:fld>
            <a:endParaRPr lang="da-DK" altLang="da-DK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841BC760-AFB7-C442-A4A4-4E97A8A338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B6088D0B-55B6-AD49-867D-BB5A1C580A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a-DK" altLang="da-DK">
                <a:latin typeface="Arial" panose="020B0604020202020204" pitchFamily="34" charset="0"/>
              </a:rPr>
              <a:t>Musikken arrangeres: 1) Head Arrangements: ikke nedskrevne arrangementer – de skal huskes 2) Nedskrevne arrangementer</a:t>
            </a:r>
          </a:p>
          <a:p>
            <a:pPr eaLnBrk="1" hangingPunct="1"/>
            <a:r>
              <a:rPr lang="da-DK" altLang="da-DK">
                <a:latin typeface="Arial" panose="020B0604020202020204" pitchFamily="34" charset="0"/>
              </a:rPr>
              <a:t>Billedet: Count Basies Big Band</a:t>
            </a:r>
          </a:p>
          <a:p>
            <a:pPr eaLnBrk="1" hangingPunct="1"/>
            <a:r>
              <a:rPr lang="da-DK" altLang="da-DK">
                <a:latin typeface="Arial" panose="020B0604020202020204" pitchFamily="34" charset="0"/>
              </a:rPr>
              <a:t>Musikeksempel: Duke Ellingtons ”Take the A-train” (Bigband)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C2FEE3CF-8D4C-4E43-8E34-BDB7AF75C3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D933A29-B0CC-2648-AA04-E8075BCFC71F}" type="slidenum">
              <a:rPr lang="da-DK" altLang="da-DK" smtClean="0"/>
              <a:pPr>
                <a:spcBef>
                  <a:spcPct val="0"/>
                </a:spcBef>
              </a:pPr>
              <a:t>5</a:t>
            </a:fld>
            <a:endParaRPr lang="da-DK" altLang="da-DK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D628F41F-83F5-1740-844C-AB78AD319C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B02A381C-9C8E-B24B-862A-E90C5CC857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a-DK" altLang="da-DK">
                <a:latin typeface="Arial" panose="020B0604020202020204" pitchFamily="34" charset="0"/>
              </a:rPr>
              <a:t>Kunst: musikken lukker sig om sig selv</a:t>
            </a:r>
          </a:p>
          <a:p>
            <a:pPr eaLnBrk="1" hangingPunct="1"/>
            <a:r>
              <a:rPr lang="da-DK" altLang="da-DK">
                <a:latin typeface="Arial" panose="020B0604020202020204" pitchFamily="34" charset="0"/>
              </a:rPr>
              <a:t>Protest: mod de hvides underholdningsindustri</a:t>
            </a:r>
          </a:p>
          <a:p>
            <a:pPr eaLnBrk="1" hangingPunct="1"/>
            <a:r>
              <a:rPr lang="da-DK" altLang="da-DK">
                <a:latin typeface="Arial" panose="020B0604020202020204" pitchFamily="34" charset="0"/>
              </a:rPr>
              <a:t>Jamsessions for de indviede: musikalske møder efter arbejdstid. Her dukkede også musikere op, som bare havde lyst til at spille med, men musikken blev gjort for avanceret, så den almindelige ikke-indviede musiker ikke kunne være med.</a:t>
            </a:r>
          </a:p>
          <a:p>
            <a:pPr eaLnBrk="1" hangingPunct="1"/>
            <a:r>
              <a:rPr lang="da-DK" altLang="da-DK">
                <a:latin typeface="Arial" panose="020B0604020202020204" pitchFamily="34" charset="0"/>
              </a:rPr>
              <a:t>Vanskelige melodier, hurtige akkordskift, avancerede akkorder, mange toner</a:t>
            </a:r>
          </a:p>
          <a:p>
            <a:pPr eaLnBrk="1" hangingPunct="1"/>
            <a:r>
              <a:rPr lang="da-DK" altLang="da-DK">
                <a:latin typeface="Arial" panose="020B0604020202020204" pitchFamily="34" charset="0"/>
              </a:rPr>
              <a:t>Unison = spiller det samme</a:t>
            </a:r>
          </a:p>
          <a:p>
            <a:pPr eaLnBrk="1" hangingPunct="1"/>
            <a:r>
              <a:rPr lang="da-DK" altLang="da-DK">
                <a:latin typeface="Arial" panose="020B0604020202020204" pitchFamily="34" charset="0"/>
              </a:rPr>
              <a:t>Billede: Charlie Parker og Dizzy Gillespie</a:t>
            </a:r>
          </a:p>
          <a:p>
            <a:pPr eaLnBrk="1" hangingPunct="1"/>
            <a:r>
              <a:rPr lang="da-DK" altLang="da-DK">
                <a:latin typeface="Arial" panose="020B0604020202020204" pitchFamily="34" charset="0"/>
              </a:rPr>
              <a:t>Musikeksempel: Charlie Parkers ”Donna Lee” (Altsax, trompet, klaver, bas, trommer)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>
            <a:extLst>
              <a:ext uri="{FF2B5EF4-FFF2-40B4-BE49-F238E27FC236}">
                <a16:creationId xmlns:a16="http://schemas.microsoft.com/office/drawing/2014/main" id="{E3631781-F659-1F49-8199-B49C0F3328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7A6E8F6-5402-1847-9758-216B2BA53377}" type="slidenum">
              <a:rPr lang="da-DK" altLang="da-DK" smtClean="0"/>
              <a:pPr>
                <a:spcBef>
                  <a:spcPct val="0"/>
                </a:spcBef>
              </a:pPr>
              <a:t>6</a:t>
            </a:fld>
            <a:endParaRPr lang="da-DK" altLang="da-DK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4DFB818D-56FD-E84B-950C-B7A81CB4CC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1D62F85D-3E40-E146-BC0C-54BE79F846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a-DK" altLang="da-DK" dirty="0">
                <a:latin typeface="Arial" panose="020B0604020202020204" pitchFamily="34" charset="0"/>
              </a:rPr>
              <a:t>Inspiration fra klassisk musik: primært hvid musik (undtagen Miles Davis)</a:t>
            </a:r>
          </a:p>
          <a:p>
            <a:pPr eaLnBrk="1" hangingPunct="1"/>
            <a:r>
              <a:rPr lang="da-DK" altLang="da-DK" dirty="0">
                <a:latin typeface="Arial" panose="020B0604020202020204" pitchFamily="34" charset="0"/>
              </a:rPr>
              <a:t>Billede: Miles Davis’ ”</a:t>
            </a:r>
            <a:r>
              <a:rPr lang="da-DK" altLang="da-DK" dirty="0" err="1">
                <a:latin typeface="Arial" panose="020B0604020202020204" pitchFamily="34" charset="0"/>
              </a:rPr>
              <a:t>Birth</a:t>
            </a:r>
            <a:r>
              <a:rPr lang="da-DK" altLang="da-DK" dirty="0">
                <a:latin typeface="Arial" panose="020B0604020202020204" pitchFamily="34" charset="0"/>
              </a:rPr>
              <a:t> of the Cool”</a:t>
            </a:r>
          </a:p>
          <a:p>
            <a:pPr eaLnBrk="1" hangingPunct="1"/>
            <a:r>
              <a:rPr lang="da-DK" altLang="da-DK" dirty="0">
                <a:latin typeface="Arial" panose="020B0604020202020204" pitchFamily="34" charset="0"/>
              </a:rPr>
              <a:t>Instrumenter: altsax (lys), trompet, bariton sax (dyb), </a:t>
            </a:r>
            <a:r>
              <a:rPr lang="da-DK" altLang="da-DK" dirty="0" err="1">
                <a:latin typeface="Arial" panose="020B0604020202020204" pitchFamily="34" charset="0"/>
              </a:rPr>
              <a:t>waldhorn</a:t>
            </a:r>
            <a:r>
              <a:rPr lang="da-DK" altLang="da-DK" dirty="0">
                <a:latin typeface="Arial" panose="020B0604020202020204" pitchFamily="34" charset="0"/>
              </a:rPr>
              <a:t>, basun, tuba = meget utraditionelt lydbillede!</a:t>
            </a:r>
          </a:p>
          <a:p>
            <a:pPr eaLnBrk="1" hangingPunct="1"/>
            <a:r>
              <a:rPr lang="da-DK" altLang="da-DK" dirty="0">
                <a:latin typeface="Arial" panose="020B0604020202020204" pitchFamily="34" charset="0"/>
              </a:rPr>
              <a:t>Musikeksempel: Miles Davis’ ”Moon </a:t>
            </a:r>
            <a:r>
              <a:rPr lang="da-DK" altLang="da-DK" dirty="0" err="1">
                <a:latin typeface="Arial" panose="020B0604020202020204" pitchFamily="34" charset="0"/>
              </a:rPr>
              <a:t>Dreams</a:t>
            </a:r>
            <a:r>
              <a:rPr lang="da-DK" altLang="da-DK" dirty="0">
                <a:latin typeface="Arial" panose="020B0604020202020204" pitchFamily="34" charset="0"/>
              </a:rPr>
              <a:t>”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>
            <a:extLst>
              <a:ext uri="{FF2B5EF4-FFF2-40B4-BE49-F238E27FC236}">
                <a16:creationId xmlns:a16="http://schemas.microsoft.com/office/drawing/2014/main" id="{2041C190-DBA6-D048-B19F-BE21A48B0B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8FF2A9A-0A08-4443-B716-232CAF76CE29}" type="slidenum">
              <a:rPr lang="da-DK" altLang="da-DK" smtClean="0"/>
              <a:pPr>
                <a:spcBef>
                  <a:spcPct val="0"/>
                </a:spcBef>
              </a:pPr>
              <a:t>7</a:t>
            </a:fld>
            <a:endParaRPr lang="da-DK" altLang="da-DK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6754E367-A7D2-3045-8B11-77FF217F65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4524A73F-A217-3849-A5F6-A655EFF4D3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a-DK" altLang="da-DK" dirty="0">
                <a:latin typeface="Arial" panose="020B0604020202020204" pitchFamily="34" charset="0"/>
              </a:rPr>
              <a:t>Brug af én skala: samme tonemateriale, stillestående musik (2x16 takter: kun hvide tangenter)</a:t>
            </a:r>
          </a:p>
          <a:p>
            <a:pPr eaLnBrk="1" hangingPunct="1"/>
            <a:r>
              <a:rPr lang="da-DK" altLang="da-DK" dirty="0">
                <a:latin typeface="Arial" panose="020B0604020202020204" pitchFamily="34" charset="0"/>
              </a:rPr>
              <a:t>Én grundtone</a:t>
            </a:r>
          </a:p>
          <a:p>
            <a:pPr eaLnBrk="1" hangingPunct="1"/>
            <a:r>
              <a:rPr lang="da-DK" altLang="da-DK" dirty="0">
                <a:latin typeface="Arial" panose="020B0604020202020204" pitchFamily="34" charset="0"/>
              </a:rPr>
              <a:t>Billede: John Coltrane ”My </a:t>
            </a:r>
            <a:r>
              <a:rPr lang="da-DK" altLang="da-DK" dirty="0" err="1">
                <a:latin typeface="Arial" panose="020B0604020202020204" pitchFamily="34" charset="0"/>
              </a:rPr>
              <a:t>Favourite</a:t>
            </a:r>
            <a:r>
              <a:rPr lang="da-DK" altLang="da-DK" dirty="0">
                <a:latin typeface="Arial" panose="020B0604020202020204" pitchFamily="34" charset="0"/>
              </a:rPr>
              <a:t> Things”</a:t>
            </a:r>
          </a:p>
          <a:p>
            <a:pPr eaLnBrk="1" hangingPunct="1"/>
            <a:r>
              <a:rPr lang="da-DK" altLang="da-DK" dirty="0">
                <a:latin typeface="Arial" panose="020B0604020202020204" pitchFamily="34" charset="0"/>
              </a:rPr>
              <a:t>Musikeksempel: Miles Davis ”So </a:t>
            </a:r>
            <a:r>
              <a:rPr lang="da-DK" altLang="da-DK" dirty="0" err="1">
                <a:latin typeface="Arial" panose="020B0604020202020204" pitchFamily="34" charset="0"/>
              </a:rPr>
              <a:t>What</a:t>
            </a:r>
            <a:r>
              <a:rPr lang="da-DK" altLang="da-DK" dirty="0">
                <a:latin typeface="Arial" panose="020B0604020202020204" pitchFamily="34" charset="0"/>
              </a:rPr>
              <a:t>” (Trompet, altsax, </a:t>
            </a:r>
            <a:r>
              <a:rPr lang="da-DK" altLang="da-DK" dirty="0" err="1">
                <a:latin typeface="Arial" panose="020B0604020202020204" pitchFamily="34" charset="0"/>
              </a:rPr>
              <a:t>ten.sax</a:t>
            </a:r>
            <a:r>
              <a:rPr lang="da-DK" altLang="da-DK" dirty="0">
                <a:latin typeface="Arial" panose="020B0604020202020204" pitchFamily="34" charset="0"/>
              </a:rPr>
              <a:t>, </a:t>
            </a:r>
            <a:r>
              <a:rPr lang="da-DK" altLang="da-DK" dirty="0" err="1">
                <a:latin typeface="Arial" panose="020B0604020202020204" pitchFamily="34" charset="0"/>
              </a:rPr>
              <a:t>klav</a:t>
            </a:r>
            <a:r>
              <a:rPr lang="da-DK" altLang="da-DK" dirty="0">
                <a:latin typeface="Arial" panose="020B0604020202020204" pitchFamily="34" charset="0"/>
              </a:rPr>
              <a:t>., bas, trommer)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>
            <a:extLst>
              <a:ext uri="{FF2B5EF4-FFF2-40B4-BE49-F238E27FC236}">
                <a16:creationId xmlns:a16="http://schemas.microsoft.com/office/drawing/2014/main" id="{13ECFFEF-A93B-444E-A588-383640C3EA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5951DF8-E1BE-AA44-A493-38A12027F126}" type="slidenum">
              <a:rPr lang="da-DK" altLang="da-DK" smtClean="0"/>
              <a:pPr>
                <a:spcBef>
                  <a:spcPct val="0"/>
                </a:spcBef>
              </a:pPr>
              <a:t>8</a:t>
            </a:fld>
            <a:endParaRPr lang="da-DK" altLang="da-DK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E4418C40-E4CD-6748-9D0D-02854D9075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49829660-7A7A-E54F-AFC4-643BEB6961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a-DK" altLang="da-DK">
                <a:latin typeface="Arial" panose="020B0604020202020204" pitchFamily="34" charset="0"/>
              </a:rPr>
              <a:t>Billede: Horace Silver</a:t>
            </a:r>
          </a:p>
          <a:p>
            <a:pPr eaLnBrk="1" hangingPunct="1"/>
            <a:r>
              <a:rPr lang="da-DK" altLang="da-DK">
                <a:latin typeface="Arial" panose="020B0604020202020204" pitchFamily="34" charset="0"/>
              </a:rPr>
              <a:t>Musikeksempel: Horace Silvers ”Song for my Father” (Trompet, ten.sax, klaver, bas, trommer)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>
            <a:extLst>
              <a:ext uri="{FF2B5EF4-FFF2-40B4-BE49-F238E27FC236}">
                <a16:creationId xmlns:a16="http://schemas.microsoft.com/office/drawing/2014/main" id="{CE3CC633-5695-BB42-BE8B-B1BE76CFBE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EA9249-DF4B-AA4A-8B8F-D8AFEB0B7350}" type="slidenum">
              <a:rPr lang="da-DK" altLang="da-DK" smtClean="0"/>
              <a:pPr>
                <a:spcBef>
                  <a:spcPct val="0"/>
                </a:spcBef>
              </a:pPr>
              <a:t>9</a:t>
            </a:fld>
            <a:endParaRPr lang="da-DK" altLang="da-DK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72B8260D-13DC-8C44-9AA5-ECBA6097AF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D73E7DA8-A501-6E41-BE41-9B86A233DD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a-DK" altLang="da-DK" dirty="0">
                <a:latin typeface="Arial" panose="020B0604020202020204" pitchFamily="34" charset="0"/>
              </a:rPr>
              <a:t>Musikalske muligheder: rocken er på forkant med ny lyd, nye melodier, nye </a:t>
            </a:r>
            <a:r>
              <a:rPr lang="da-DK" altLang="da-DK" dirty="0" err="1">
                <a:latin typeface="Arial" panose="020B0604020202020204" pitchFamily="34" charset="0"/>
              </a:rPr>
              <a:t>grooves</a:t>
            </a:r>
            <a:endParaRPr lang="da-DK" altLang="da-DK" dirty="0">
              <a:latin typeface="Arial" panose="020B0604020202020204" pitchFamily="34" charset="0"/>
            </a:endParaRPr>
          </a:p>
          <a:p>
            <a:pPr eaLnBrk="1" hangingPunct="1"/>
            <a:r>
              <a:rPr lang="da-DK" altLang="da-DK" dirty="0">
                <a:latin typeface="Arial" panose="020B0604020202020204" pitchFamily="34" charset="0"/>
              </a:rPr>
              <a:t>Økonomiske muligheder: rockens publikum</a:t>
            </a:r>
          </a:p>
          <a:p>
            <a:pPr eaLnBrk="1" hangingPunct="1"/>
            <a:r>
              <a:rPr lang="da-DK" altLang="da-DK" dirty="0">
                <a:latin typeface="Arial" panose="020B0604020202020204" pitchFamily="34" charset="0"/>
              </a:rPr>
              <a:t>Billede: Jaco </a:t>
            </a:r>
            <a:r>
              <a:rPr lang="da-DK" altLang="da-DK" dirty="0" err="1">
                <a:latin typeface="Arial" panose="020B0604020202020204" pitchFamily="34" charset="0"/>
              </a:rPr>
              <a:t>Pastorius</a:t>
            </a:r>
            <a:endParaRPr lang="da-DK" altLang="da-DK" dirty="0">
              <a:latin typeface="Arial" panose="020B0604020202020204" pitchFamily="34" charset="0"/>
            </a:endParaRPr>
          </a:p>
          <a:p>
            <a:pPr eaLnBrk="1" hangingPunct="1"/>
            <a:r>
              <a:rPr lang="da-DK" altLang="da-DK" dirty="0">
                <a:latin typeface="Arial" panose="020B0604020202020204" pitchFamily="34" charset="0"/>
              </a:rPr>
              <a:t>Musikeksempel: </a:t>
            </a:r>
            <a:r>
              <a:rPr lang="da-DK" altLang="da-DK" dirty="0" err="1">
                <a:latin typeface="Arial" panose="020B0604020202020204" pitchFamily="34" charset="0"/>
              </a:rPr>
              <a:t>Weather</a:t>
            </a:r>
            <a:r>
              <a:rPr lang="da-DK" altLang="da-DK" dirty="0">
                <a:latin typeface="Arial" panose="020B0604020202020204" pitchFamily="34" charset="0"/>
              </a:rPr>
              <a:t> Report ”Teen Town”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>
            <a:extLst>
              <a:ext uri="{FF2B5EF4-FFF2-40B4-BE49-F238E27FC236}">
                <a16:creationId xmlns:a16="http://schemas.microsoft.com/office/drawing/2014/main" id="{5A99FDA6-168A-4247-ACDD-33931E2EA4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B7799F-13EF-7248-B77A-3C1DA081C6CE}" type="slidenum">
              <a:rPr lang="da-DK" altLang="da-DK" smtClean="0"/>
              <a:pPr>
                <a:spcBef>
                  <a:spcPct val="0"/>
                </a:spcBef>
              </a:pPr>
              <a:t>10</a:t>
            </a:fld>
            <a:endParaRPr lang="da-DK" altLang="da-DK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E82EE053-0870-D840-813D-A141596EF9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BB6B05CE-8016-E64D-ABC0-F8C0170FE1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a-DK" altLang="da-DK">
                <a:latin typeface="Arial" panose="020B0604020202020204" pitchFamily="34" charset="0"/>
              </a:rPr>
              <a:t>Svært at kategorisere nutid – mange strømninger</a:t>
            </a:r>
          </a:p>
          <a:p>
            <a:pPr eaLnBrk="1" hangingPunct="1"/>
            <a:r>
              <a:rPr lang="da-DK" altLang="da-DK">
                <a:latin typeface="Arial" panose="020B0604020202020204" pitchFamily="34" charset="0"/>
              </a:rPr>
              <a:t>Hele jazzhistorien lever jo stadig og spilles stadig. Der skabes stadig ny musik indenfor alle genrerne</a:t>
            </a:r>
          </a:p>
          <a:p>
            <a:pPr eaLnBrk="1" hangingPunct="1"/>
            <a:r>
              <a:rPr lang="da-DK" altLang="da-DK">
                <a:latin typeface="Arial" panose="020B0604020202020204" pitchFamily="34" charset="0"/>
              </a:rPr>
              <a:t>Billede: Cover fra Brad Mehldaus ”Anything goes”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15D32BF-5893-F344-875B-F6C760E1B4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D14B6B1-D992-E44E-84A8-0AF0922412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AC26396-129D-B54E-B9BB-156BD7B011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B2F5F-19A2-604E-AC29-7CE3AF8F1B1A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39206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2520A83-91BE-104C-B503-05FCC3239F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20D76DC-BA24-D742-9109-4BA6240DA5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F95FE7D-BE4B-374A-8F40-F171D271F6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67076A-03DB-7148-8407-A3941A7131FB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618991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0242F6C-879A-C54E-B543-5A9DEF4A87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997F9A-B520-8D4C-9D05-C8583CF011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C43FB71-71A2-C94E-92C8-7E89FB1CF9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070879-0566-1342-BA05-8D7A23962409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454661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93C54B-429C-1841-BE81-1EF5B21E14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326F45-24F5-A840-BABB-7EF9009ED1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39D00E-B20C-B348-A7FA-F72AB44A4E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19C55-F823-D240-95ED-96C7BC729789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722463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B7D423C-3A70-814B-B52D-9A9F635E3E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B403B9A-4EED-C64E-9FC2-134615CFB3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E71C35F-77E1-C149-9814-206E95717D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A28F1-B930-B34F-A15D-78A4932FA5DD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328854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4549C65-02FF-2A40-9351-7F3629C2F3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C6496EF-B034-0B41-B50F-14C8B23A98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4DAD3FD-11F1-9948-9F7D-257375A18C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019AB-8E71-5F41-9E34-8A9E08AF29A9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36237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6910C9C-4EDF-4649-BB97-13A08CBBA6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3169DB7-300A-E04F-BFBF-2EB8C486B2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0FA83B5-E6A4-C54E-A701-38E99CF099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04A6B1-4AF7-5C49-A065-1B8634ADB62D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120794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914D43-1420-9343-B0E7-5A0E85BA8B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014B01-9B31-9445-810A-093834F6E5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0A48EC-0E55-E740-B19F-867A736C9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54CB61-D826-2443-81C6-52DB841B75FD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89309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B4692E-3058-3143-886F-1123A55DF1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84B0B7-06B0-6C44-B3C8-FF4CCE359C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9EAF4D-8540-5146-BF6C-E261F6BD6C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B2C247-CABB-814D-93AC-A9AB448028F9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492157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59E35C8-28D1-464F-B90F-FF62EB19B0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6D3E3D5-BF3E-1F41-8BC3-42EAF7F192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202A8A0-475D-7944-8083-F46E4A5386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4F7972-6256-154C-BD12-D155498B4F29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917536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1581636-0B11-5742-8479-D594642B9D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FCC0D9-9378-E444-BC34-F5E7FFDA64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49C167F-7571-AC4B-ABAB-0E89EC3242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DF821-771B-854A-8FB5-B13FB514C84A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016405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A86AE83-0216-4449-AC06-3C236EE6B0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/>
              <a:t>Klik for at redigere titeltypografi i masteren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3C0C355-7B35-154C-8652-90E06299B5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/>
              <a:t>Klik for at redigere teksttypografierne i masteren</a:t>
            </a:r>
          </a:p>
          <a:p>
            <a:pPr lvl="1"/>
            <a:r>
              <a:rPr lang="da-DK" altLang="da-DK"/>
              <a:t>Andet niveau</a:t>
            </a:r>
          </a:p>
          <a:p>
            <a:pPr lvl="2"/>
            <a:r>
              <a:rPr lang="da-DK" altLang="da-DK"/>
              <a:t>Tredje niveau</a:t>
            </a:r>
          </a:p>
          <a:p>
            <a:pPr lvl="3"/>
            <a:r>
              <a:rPr lang="da-DK" altLang="da-DK"/>
              <a:t>Fjerde niveau</a:t>
            </a:r>
          </a:p>
          <a:p>
            <a:pPr lvl="4"/>
            <a:r>
              <a:rPr lang="da-DK" altLang="da-DK"/>
              <a:t>Femte niveau</a:t>
            </a:r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86F8A2C3-634E-E546-B456-D09611204D9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D4871E35-2C33-AD4B-833F-F040097E1B1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19D0866F-6393-C245-B2CF-C95B0433D13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345FE5EE-2B0F-2146-8126-41CD95DDF0BB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hyperlink" Target="https://open.spotify.com/track/4BA6nWeV8tInevoB8W9q6N?si=1_pGPLXfSEa8T7MQUWgp_Q" TargetMode="External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hyperlink" Target="http://www.google.dk/url?sa=i&amp;rct=j&amp;q=&amp;esrc=s&amp;source=images&amp;cd=&amp;cad=rja&amp;uact=8&amp;docid=CW3nuE-oRnLmDM&amp;tbnid=FtpJIDXB9o6dtM:&amp;ved=0CAUQjRw&amp;url=http://www.spclarke.com/?page_id%3D137&amp;ei=80AQVMPxN4HqyQPspYGIAg&amp;psig=AFQjCNGXduKfbHHRjlOyAoZYwHIFrLHPkg&amp;ust=1410437719973537" TargetMode="External"/><Relationship Id="rId7" Type="http://schemas.openxmlformats.org/officeDocument/2006/relationships/hyperlink" Target="http://4.bp.blogspot.com/_4Zq_kaNHBSE/TAXK_1FRSaI/AAAAAAAAALQ/kJcXEWWbclg/s1600/kelly2.jpg" TargetMode="External"/><Relationship Id="rId2" Type="http://schemas.openxmlformats.org/officeDocument/2006/relationships/hyperlink" Target="http://www.youtube.com/watch?v=CYn6tPv0Slw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hyperlink" Target="http://www.google.dk/url?sa=i&amp;rct=j&amp;q=&amp;esrc=s&amp;source=images&amp;cd=&amp;cad=rja&amp;uact=8&amp;docid=rYEMo73SbfxwDM&amp;tbnid=dMvwmA5V-D9zOM:&amp;ved=0CAUQjRw&amp;url=http://ccriderblues.com/louis-armstrong-west-end-blues/&amp;ei=GEEQVPOMBaWaygOG5IKgDA&amp;psig=AFQjCNGXduKfbHHRjlOyAoZYwHIFrLHPkg&amp;ust=1410437719973537" TargetMode="External"/><Relationship Id="rId10" Type="http://schemas.openxmlformats.org/officeDocument/2006/relationships/image" Target="../media/image10.jpeg"/><Relationship Id="rId4" Type="http://schemas.openxmlformats.org/officeDocument/2006/relationships/image" Target="../media/image7.jpeg"/><Relationship Id="rId9" Type="http://schemas.openxmlformats.org/officeDocument/2006/relationships/hyperlink" Target="http://www.google.dk/url?sa=i&amp;rct=j&amp;q=&amp;esrc=s&amp;source=images&amp;cd=&amp;cad=rja&amp;uact=8&amp;docid=FH-M3cx4LrB7aM&amp;tbnid=FIDvHfTPVc9bnM:&amp;ved=0CAcQjRw&amp;url=http://omgohmygatsby2.blogspot.com/2010/05/mafiagangsters.html&amp;ei=Q44YVK78E6PhywO9lIDwCw&amp;psig=AFQjCNHY_IgOGooufdGTMOI8oojsMWTrAQ&amp;ust=1410981740247012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2HAZP7nWo6A?t=1723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1.jpeg"/><Relationship Id="rId5" Type="http://schemas.openxmlformats.org/officeDocument/2006/relationships/hyperlink" Target="https://www.youtube.com/watch?v=XIs1vcoPQbw" TargetMode="External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jpeg"/><Relationship Id="rId5" Type="http://schemas.openxmlformats.org/officeDocument/2006/relationships/hyperlink" Target="https://www.youtube.com/watch?v=10HGVN6Qapw&amp;ab_channel=CairaLee" TargetMode="External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6.png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4.jpeg"/><Relationship Id="rId5" Type="http://schemas.openxmlformats.org/officeDocument/2006/relationships/hyperlink" Target="https://www.youtube.com/watch?v=sUG0P7tcCto" TargetMode="External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5.jpeg"/><Relationship Id="rId5" Type="http://schemas.openxmlformats.org/officeDocument/2006/relationships/hyperlink" Target="https://www.youtube.com/watch?v=PeMIac6jevU" TargetMode="External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6.png"/><Relationship Id="rId5" Type="http://schemas.openxmlformats.org/officeDocument/2006/relationships/hyperlink" Target="https://www.youtube.com/watch?v=pqashW66D7o" TargetMode="External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jpe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hyperlink" Target="https://open.spotify.com/track/1Le3uYU5NU9cXXtYeSWnEM?si=b3edee8a2b2545bc" TargetMode="External"/><Relationship Id="rId5" Type="http://schemas.openxmlformats.org/officeDocument/2006/relationships/hyperlink" Target="https://open.spotify.com/track/4J4ZBdkwfS3DCnLVPsJowU?si=41323f736a19428c" TargetMode="External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>
            <a:extLst>
              <a:ext uri="{FF2B5EF4-FFF2-40B4-BE49-F238E27FC236}">
                <a16:creationId xmlns:a16="http://schemas.microsoft.com/office/drawing/2014/main" id="{FF887C23-6C80-FE4B-8E0A-E1182FBFDAE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16013" y="2781300"/>
            <a:ext cx="7772400" cy="1470025"/>
          </a:xfrm>
        </p:spPr>
        <p:txBody>
          <a:bodyPr/>
          <a:lstStyle/>
          <a:p>
            <a:pPr algn="l" eaLnBrk="1" hangingPunct="1"/>
            <a:r>
              <a:rPr lang="da-DK" altLang="da-DK"/>
              <a:t>Jazzens historie…</a:t>
            </a:r>
          </a:p>
        </p:txBody>
      </p:sp>
      <p:sp>
        <p:nvSpPr>
          <p:cNvPr id="14338" name="Rectangle 3">
            <a:extLst>
              <a:ext uri="{FF2B5EF4-FFF2-40B4-BE49-F238E27FC236}">
                <a16:creationId xmlns:a16="http://schemas.microsoft.com/office/drawing/2014/main" id="{07DBB7EE-5D63-2449-AA18-AC9085BFB15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-2197100" y="3933825"/>
            <a:ext cx="6400800" cy="1752600"/>
          </a:xfrm>
        </p:spPr>
        <p:txBody>
          <a:bodyPr/>
          <a:lstStyle/>
          <a:p>
            <a:pPr algn="r" eaLnBrk="1" hangingPunct="1"/>
            <a:r>
              <a:rPr lang="da-DK" altLang="da-DK"/>
              <a:t>i lyd, billede og tekst</a:t>
            </a:r>
          </a:p>
        </p:txBody>
      </p:sp>
      <p:pic>
        <p:nvPicPr>
          <p:cNvPr id="14339" name="Picture 5" descr="bas">
            <a:extLst>
              <a:ext uri="{FF2B5EF4-FFF2-40B4-BE49-F238E27FC236}">
                <a16:creationId xmlns:a16="http://schemas.microsoft.com/office/drawing/2014/main" id="{C9F204EE-8983-8240-87AB-4C0ABD2BB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74"/>
          <a:stretch>
            <a:fillRect/>
          </a:stretch>
        </p:blipFill>
        <p:spPr bwMode="auto">
          <a:xfrm>
            <a:off x="0" y="1588"/>
            <a:ext cx="4284663" cy="275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6" descr="guitar">
            <a:extLst>
              <a:ext uri="{FF2B5EF4-FFF2-40B4-BE49-F238E27FC236}">
                <a16:creationId xmlns:a16="http://schemas.microsoft.com/office/drawing/2014/main" id="{BCE86B20-9FE3-CD4C-B003-7E21DFCC0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47" b="6969"/>
          <a:stretch>
            <a:fillRect/>
          </a:stretch>
        </p:blipFill>
        <p:spPr bwMode="auto">
          <a:xfrm>
            <a:off x="4643438" y="4122738"/>
            <a:ext cx="4500562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7" descr="rhodes">
            <a:extLst>
              <a:ext uri="{FF2B5EF4-FFF2-40B4-BE49-F238E27FC236}">
                <a16:creationId xmlns:a16="http://schemas.microsoft.com/office/drawing/2014/main" id="{EB0D8A10-49E6-054C-A497-614D277505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8" b="27165"/>
          <a:stretch>
            <a:fillRect/>
          </a:stretch>
        </p:blipFill>
        <p:spPr bwMode="auto">
          <a:xfrm>
            <a:off x="0" y="4697413"/>
            <a:ext cx="4500563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8" descr="tromme">
            <a:extLst>
              <a:ext uri="{FF2B5EF4-FFF2-40B4-BE49-F238E27FC236}">
                <a16:creationId xmlns:a16="http://schemas.microsoft.com/office/drawing/2014/main" id="{A4B1290F-2BC2-1148-9590-B194B0881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83"/>
          <a:stretch>
            <a:fillRect/>
          </a:stretch>
        </p:blipFill>
        <p:spPr bwMode="auto">
          <a:xfrm>
            <a:off x="5003800" y="0"/>
            <a:ext cx="4140200" cy="272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6634DC55-180D-1D46-A505-D79CD479EE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da-DK" altLang="da-DK" sz="4000">
                <a:solidFill>
                  <a:srgbClr val="FF6600"/>
                </a:solidFill>
              </a:rPr>
              <a:t>Tidlig jazz (New Orleans/Chicago)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3DC70024-2FF2-EB4B-90C8-83FD88903A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1341438"/>
            <a:ext cx="8604250" cy="19431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da-DK" altLang="da-DK" sz="2400"/>
              <a:t>N.O. er centrum for march- og dansemusik omkring 1900</a:t>
            </a:r>
          </a:p>
          <a:p>
            <a:pPr eaLnBrk="1" hangingPunct="1">
              <a:lnSpc>
                <a:spcPct val="80000"/>
              </a:lnSpc>
            </a:pPr>
            <a:r>
              <a:rPr lang="da-DK" altLang="da-DK" sz="2400"/>
              <a:t>Musikerne var primært kreolere og sorte</a:t>
            </a:r>
          </a:p>
          <a:p>
            <a:pPr eaLnBrk="1" hangingPunct="1">
              <a:lnSpc>
                <a:spcPct val="80000"/>
              </a:lnSpc>
            </a:pPr>
            <a:r>
              <a:rPr lang="da-DK" altLang="da-DK" sz="2400"/>
              <a:t>Genrerne var ragtime, blues, spirituals, march, dansemusik</a:t>
            </a:r>
          </a:p>
          <a:p>
            <a:pPr eaLnBrk="1" hangingPunct="1">
              <a:lnSpc>
                <a:spcPct val="80000"/>
              </a:lnSpc>
            </a:pPr>
            <a:r>
              <a:rPr lang="da-DK" altLang="da-DK" sz="2400"/>
              <a:t>Street Parades</a:t>
            </a:r>
          </a:p>
          <a:p>
            <a:pPr eaLnBrk="1" hangingPunct="1">
              <a:lnSpc>
                <a:spcPct val="80000"/>
              </a:lnSpc>
            </a:pPr>
            <a:r>
              <a:rPr lang="da-DK" altLang="da-DK" sz="2400"/>
              <a:t>Senere Chicago – mere fokus på individuelle soli</a:t>
            </a:r>
          </a:p>
        </p:txBody>
      </p:sp>
      <p:pic>
        <p:nvPicPr>
          <p:cNvPr id="16387" name="Picture 7" descr="New Orleans jazz">
            <a:extLst>
              <a:ext uri="{FF2B5EF4-FFF2-40B4-BE49-F238E27FC236}">
                <a16:creationId xmlns:a16="http://schemas.microsoft.com/office/drawing/2014/main" id="{8ADE186E-6703-284A-A86C-72E1C1C20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573463"/>
            <a:ext cx="39624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2" name="Text Box 8">
            <a:extLst>
              <a:ext uri="{FF2B5EF4-FFF2-40B4-BE49-F238E27FC236}">
                <a16:creationId xmlns:a16="http://schemas.microsoft.com/office/drawing/2014/main" id="{E6984C0A-F42D-CC49-8D75-F7C74BBB2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" y="3211976"/>
            <a:ext cx="3889375" cy="4385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a-DK" altLang="da-DK" sz="1800" dirty="0">
                <a:solidFill>
                  <a:srgbClr val="FF6600"/>
                </a:solidFill>
              </a:rPr>
              <a:t>Musikalske karakteristika:</a:t>
            </a:r>
          </a:p>
          <a:p>
            <a:pPr eaLnBrk="1" hangingPunct="1">
              <a:spcBef>
                <a:spcPct val="50000"/>
              </a:spcBef>
            </a:pPr>
            <a:r>
              <a:rPr lang="da-DK" altLang="da-DK" sz="1800" dirty="0"/>
              <a:t>Kollektiv improvisation</a:t>
            </a:r>
          </a:p>
          <a:p>
            <a:pPr eaLnBrk="1" hangingPunct="1">
              <a:spcBef>
                <a:spcPct val="50000"/>
              </a:spcBef>
            </a:pPr>
            <a:r>
              <a:rPr lang="da-DK" altLang="da-DK" sz="1800" dirty="0"/>
              <a:t>Klarinet, trompet, basun</a:t>
            </a:r>
          </a:p>
          <a:p>
            <a:pPr eaLnBrk="1" hangingPunct="1">
              <a:spcBef>
                <a:spcPct val="50000"/>
              </a:spcBef>
            </a:pPr>
            <a:r>
              <a:rPr lang="da-DK" altLang="da-DK" sz="1800" dirty="0"/>
              <a:t>Banjo, tuba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a-DK" altLang="da-DK" sz="1800" dirty="0">
                <a:solidFill>
                  <a:srgbClr val="FF6600"/>
                </a:solidFill>
              </a:rPr>
              <a:t>Vigtige navne: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a-DK" altLang="da-DK" sz="1800" dirty="0" err="1"/>
              <a:t>Bix</a:t>
            </a:r>
            <a:r>
              <a:rPr lang="da-DK" altLang="da-DK" sz="1800" dirty="0"/>
              <a:t> </a:t>
            </a:r>
            <a:r>
              <a:rPr lang="da-DK" altLang="da-DK" sz="1800" dirty="0" err="1"/>
              <a:t>Beiderbecke</a:t>
            </a:r>
            <a:r>
              <a:rPr lang="da-DK" altLang="da-DK" sz="1800" dirty="0"/>
              <a:t>, Joe ”King” Oliver, </a:t>
            </a:r>
            <a:r>
              <a:rPr lang="da-DK" altLang="da-DK" sz="1800" dirty="0" err="1"/>
              <a:t>Jelly</a:t>
            </a:r>
            <a:r>
              <a:rPr lang="da-DK" altLang="da-DK" sz="1800" dirty="0"/>
              <a:t> Roll Morton, Louis Armstrong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a-DK" altLang="da-DK" sz="1800" dirty="0"/>
              <a:t>I moderne udgave: </a:t>
            </a:r>
            <a:r>
              <a:rPr lang="da-DK" altLang="da-DK" sz="1800" dirty="0">
                <a:hlinkClick r:id="rId6"/>
              </a:rPr>
              <a:t>https://open.spotify.com/track/4BA6nWeV8tInevoB8W9q6N?si=1_pGPLXfSEa8T7MQUWgp_Q</a:t>
            </a:r>
            <a:endParaRPr lang="da-DK" altLang="da-DK" sz="1800" dirty="0"/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da-DK" altLang="da-DK" sz="1800" dirty="0"/>
          </a:p>
        </p:txBody>
      </p:sp>
      <p:pic>
        <p:nvPicPr>
          <p:cNvPr id="3" name="01 Weather Bird Rag.mp3">
            <a:hlinkClick r:id="" action="ppaction://media"/>
            <a:extLst>
              <a:ext uri="{FF2B5EF4-FFF2-40B4-BE49-F238E27FC236}">
                <a16:creationId xmlns:a16="http://schemas.microsoft.com/office/drawing/2014/main" id="{32E184B4-E25A-BD4F-A22D-4A94C70CA6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9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19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19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19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19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19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419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419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639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1987" grpId="0" build="p"/>
      <p:bldP spid="41992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CDBB03-7636-0B4F-82AC-B9A9717E7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http://www.youtube.com/watch?v=CYn6tPv0Slw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49888EC-20D8-9C42-9CE1-7D6BF0DFF1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da-DK" dirty="0"/>
              <a:t>Louis Armstrong (et referencepunkt for alle jazzmusikere – nærmest helt op til vores tid) – jazzmusiker i et gangstermiljø!</a:t>
            </a:r>
          </a:p>
          <a:p>
            <a:r>
              <a:rPr lang="da-DK" dirty="0"/>
              <a:t> </a:t>
            </a:r>
          </a:p>
        </p:txBody>
      </p:sp>
      <p:pic>
        <p:nvPicPr>
          <p:cNvPr id="4" name="Billede 3" descr="https://encrypted-tbn1.gstatic.com/images?q=tbn:ANd9GcS_ulEDbbKX0qe9ux5q2tzKMBTZjbDcT1m8qlN3-nG90ZnAThAR">
            <a:hlinkClick r:id="rId3" tgtFrame="&quot;_blank&quot;"/>
            <a:extLst>
              <a:ext uri="{FF2B5EF4-FFF2-40B4-BE49-F238E27FC236}">
                <a16:creationId xmlns:a16="http://schemas.microsoft.com/office/drawing/2014/main" id="{7792713D-AD4A-444F-81DF-2622FB6655B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16" y="3284984"/>
            <a:ext cx="4381500" cy="262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lede 4" descr="https://encrypted-tbn0.gstatic.com/images?q=tbn:ANd9GcTD2QGm4pSaHcMfsC1rLEbF5tFRAlOFVdyJPNSjfG2P78eaFtyl">
            <a:hlinkClick r:id="rId5" tgtFrame="&quot;_blank&quot;"/>
            <a:extLst>
              <a:ext uri="{FF2B5EF4-FFF2-40B4-BE49-F238E27FC236}">
                <a16:creationId xmlns:a16="http://schemas.microsoft.com/office/drawing/2014/main" id="{7FFC3FF1-BD43-A94E-ADC7-312E6F0EC59A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536" y="3284985"/>
            <a:ext cx="3609975" cy="262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lede 5" descr="http://4.bp.blogspot.com/_4Zq_kaNHBSE/TAXK_1FRSaI/AAAAAAAAALQ/kJcXEWWbclg/s320/kelly2.jpg">
            <a:hlinkClick r:id="rId7"/>
            <a:extLst>
              <a:ext uri="{FF2B5EF4-FFF2-40B4-BE49-F238E27FC236}">
                <a16:creationId xmlns:a16="http://schemas.microsoft.com/office/drawing/2014/main" id="{19E755DA-22D7-804F-BACB-2E0A92DCA659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320" y="4584509"/>
            <a:ext cx="1547664" cy="2204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lede 6" descr="https://encrypted-tbn3.gstatic.com/images?q=tbn:ANd9GcRf-Vg44Ke_rLKzH48LOKSAtEKgzvLQaqXWdzriY-yUc6ejAexkKg">
            <a:hlinkClick r:id="rId9" tgtFrame="&quot;_blank&quot;"/>
            <a:extLst>
              <a:ext uri="{FF2B5EF4-FFF2-40B4-BE49-F238E27FC236}">
                <a16:creationId xmlns:a16="http://schemas.microsoft.com/office/drawing/2014/main" id="{E0ED5B2C-398B-F54A-8D5F-9B45BD9FFC61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244" y="5254656"/>
            <a:ext cx="2409056" cy="131845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F8180884-AFAB-A94E-B96F-3E4259D12D8E}"/>
              </a:ext>
            </a:extLst>
          </p:cNvPr>
          <p:cNvSpPr txBox="1"/>
          <p:nvPr/>
        </p:nvSpPr>
        <p:spPr>
          <a:xfrm>
            <a:off x="251520" y="6126163"/>
            <a:ext cx="2579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Intro: Se film 3 (Jazzens saga), 4:10-6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77485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348EE274-CED3-3549-BEC7-64CD8B34F9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da-DK" altLang="da-DK" sz="4000" dirty="0">
                <a:solidFill>
                  <a:srgbClr val="FF6600"/>
                </a:solidFill>
              </a:rPr>
              <a:t>Swing og Big Bands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38E43331-EEC1-A84D-AF8E-4114E70816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1268413"/>
            <a:ext cx="7272338" cy="1511300"/>
          </a:xfrm>
        </p:spPr>
        <p:txBody>
          <a:bodyPr/>
          <a:lstStyle/>
          <a:p>
            <a:pPr eaLnBrk="1" hangingPunct="1"/>
            <a:r>
              <a:rPr lang="da-DK" altLang="da-DK" sz="2400" dirty="0"/>
              <a:t>Dansemusik i 1930erne</a:t>
            </a:r>
          </a:p>
          <a:p>
            <a:pPr eaLnBrk="1" hangingPunct="1"/>
            <a:r>
              <a:rPr lang="da-DK" altLang="da-DK" sz="2400" dirty="0"/>
              <a:t>Behovet for at kunne spille dansehaller op skaber Big Bands</a:t>
            </a:r>
          </a:p>
        </p:txBody>
      </p:sp>
      <p:sp>
        <p:nvSpPr>
          <p:cNvPr id="49157" name="Text Box 5">
            <a:extLst>
              <a:ext uri="{FF2B5EF4-FFF2-40B4-BE49-F238E27FC236}">
                <a16:creationId xmlns:a16="http://schemas.microsoft.com/office/drawing/2014/main" id="{4657C38F-C6B3-5A41-A83E-D0E6C367B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927" y="2723629"/>
            <a:ext cx="3889375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a-DK" altLang="da-DK" sz="1800" dirty="0">
                <a:solidFill>
                  <a:srgbClr val="FF6600"/>
                </a:solidFill>
              </a:rPr>
              <a:t>Musikalske karakteristika:</a:t>
            </a:r>
          </a:p>
          <a:p>
            <a:pPr eaLnBrk="1" hangingPunct="1">
              <a:spcBef>
                <a:spcPct val="50000"/>
              </a:spcBef>
            </a:pPr>
            <a:r>
              <a:rPr lang="da-DK" altLang="da-DK" sz="1800" dirty="0"/>
              <a:t>Musikken arrangeres</a:t>
            </a:r>
          </a:p>
          <a:p>
            <a:pPr eaLnBrk="1" hangingPunct="1">
              <a:spcBef>
                <a:spcPct val="50000"/>
              </a:spcBef>
            </a:pPr>
            <a:r>
              <a:rPr lang="da-DK" altLang="da-DK" sz="1800" dirty="0"/>
              <a:t>Saxofoner, trompeter,  basuner</a:t>
            </a:r>
          </a:p>
          <a:p>
            <a:pPr eaLnBrk="1" hangingPunct="1">
              <a:spcBef>
                <a:spcPct val="50000"/>
              </a:spcBef>
            </a:pPr>
            <a:r>
              <a:rPr lang="da-DK" altLang="da-DK" sz="1800" dirty="0"/>
              <a:t>Fuld rytmegruppe (guitar, klaver, kontrabas, trommer)</a:t>
            </a:r>
          </a:p>
          <a:p>
            <a:pPr eaLnBrk="1" hangingPunct="1">
              <a:spcBef>
                <a:spcPct val="50000"/>
              </a:spcBef>
            </a:pPr>
            <a:r>
              <a:rPr lang="da-DK" altLang="da-DK" sz="1800" dirty="0">
                <a:hlinkClick r:id="rId5"/>
              </a:rPr>
              <a:t>https://www.youtube.com/watch?v=XIs1vcoPQbw</a:t>
            </a:r>
            <a:r>
              <a:rPr lang="da-DK" altLang="da-DK" sz="1800" dirty="0"/>
              <a:t> (Count &amp; Oscar P.)</a:t>
            </a:r>
            <a:endParaRPr lang="da-DK" altLang="da-DK" sz="1800" dirty="0">
              <a:solidFill>
                <a:srgbClr val="FF6600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a-DK" altLang="da-DK" sz="1800" dirty="0">
                <a:solidFill>
                  <a:srgbClr val="FF6600"/>
                </a:solidFill>
              </a:rPr>
              <a:t>Vigtige navne: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a-DK" altLang="da-DK" sz="1800" dirty="0"/>
              <a:t>Count Basie (Jazzens saga: swing is the </a:t>
            </a:r>
            <a:r>
              <a:rPr lang="da-DK" altLang="da-DK" sz="1800" dirty="0" err="1"/>
              <a:t>thing</a:t>
            </a:r>
            <a:r>
              <a:rPr lang="da-DK" altLang="da-DK" sz="1800" dirty="0"/>
              <a:t>: 7.30 min) Duke Ellington: Jazzens saga: 1:00 og frem) </a:t>
            </a:r>
          </a:p>
        </p:txBody>
      </p:sp>
      <p:pic>
        <p:nvPicPr>
          <p:cNvPr id="18436" name="Picture 6" descr="countbasieband">
            <a:extLst>
              <a:ext uri="{FF2B5EF4-FFF2-40B4-BE49-F238E27FC236}">
                <a16:creationId xmlns:a16="http://schemas.microsoft.com/office/drawing/2014/main" id="{E12F8CA8-2DD9-0C4A-A780-1CF958565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3068638"/>
            <a:ext cx="4484688" cy="333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01 Take The 'a' Train.mp3">
            <a:hlinkClick r:id="" action="ppaction://media"/>
            <a:extLst>
              <a:ext uri="{FF2B5EF4-FFF2-40B4-BE49-F238E27FC236}">
                <a16:creationId xmlns:a16="http://schemas.microsoft.com/office/drawing/2014/main" id="{96836573-4AEF-BB48-B167-C349CEDD04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33838" y="2467458"/>
            <a:ext cx="812800" cy="812800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DBD4264F-54F3-1E4F-9A80-DC720C831138}"/>
              </a:ext>
            </a:extLst>
          </p:cNvPr>
          <p:cNvSpPr txBox="1"/>
          <p:nvPr/>
        </p:nvSpPr>
        <p:spPr>
          <a:xfrm>
            <a:off x="5962130" y="2505760"/>
            <a:ext cx="3332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hlinkClick r:id="rId8"/>
              </a:rPr>
              <a:t>Basie fortæller Oscar P om forskellen på ham og Duke</a:t>
            </a: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836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9155" grpId="0" build="p"/>
      <p:bldP spid="4915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7DE809EB-4D11-0045-A21A-76CCE2E4B1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da-DK" altLang="da-DK" sz="4000" dirty="0">
                <a:solidFill>
                  <a:srgbClr val="FF6600"/>
                </a:solidFill>
              </a:rPr>
              <a:t>Bebop: </a:t>
            </a:r>
            <a:r>
              <a:rPr lang="da-DK" altLang="da-DK" sz="4000" dirty="0">
                <a:solidFill>
                  <a:srgbClr val="FF6600"/>
                </a:solidFill>
                <a:hlinkClick r:id="rId5"/>
              </a:rPr>
              <a:t>Filmintroduktion (10 min)</a:t>
            </a:r>
            <a:endParaRPr lang="da-DK" altLang="da-DK" sz="4000" dirty="0">
              <a:solidFill>
                <a:srgbClr val="FF6600"/>
              </a:solidFill>
            </a:endParaRP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AB481DB0-96E5-A341-8135-707B5806B0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1341438"/>
            <a:ext cx="8604250" cy="1511300"/>
          </a:xfrm>
        </p:spPr>
        <p:txBody>
          <a:bodyPr/>
          <a:lstStyle/>
          <a:p>
            <a:pPr eaLnBrk="1" hangingPunct="1"/>
            <a:r>
              <a:rPr lang="da-DK" altLang="da-DK" sz="2400" dirty="0"/>
              <a:t>40ernes opgør med jazz som underholdningsmusik</a:t>
            </a:r>
          </a:p>
          <a:p>
            <a:pPr eaLnBrk="1" hangingPunct="1"/>
            <a:r>
              <a:rPr lang="da-DK" altLang="da-DK" sz="2400" dirty="0"/>
              <a:t>Jazzen bliver kunst og protest</a:t>
            </a:r>
          </a:p>
          <a:p>
            <a:pPr eaLnBrk="1" hangingPunct="1"/>
            <a:r>
              <a:rPr lang="da-DK" altLang="da-DK" sz="2400" dirty="0"/>
              <a:t>Jamsessions for de ”indviede”</a:t>
            </a:r>
          </a:p>
          <a:p>
            <a:pPr eaLnBrk="1" hangingPunct="1"/>
            <a:endParaRPr lang="da-DK" altLang="da-DK" sz="2400" dirty="0"/>
          </a:p>
        </p:txBody>
      </p:sp>
      <p:sp>
        <p:nvSpPr>
          <p:cNvPr id="51204" name="Text Box 4">
            <a:extLst>
              <a:ext uri="{FF2B5EF4-FFF2-40B4-BE49-F238E27FC236}">
                <a16:creationId xmlns:a16="http://schemas.microsoft.com/office/drawing/2014/main" id="{979C39E0-5111-2743-939B-841CCA09CF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536" y="3176589"/>
            <a:ext cx="3889375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a-DK" altLang="da-DK" sz="1800" dirty="0">
                <a:solidFill>
                  <a:srgbClr val="FF6600"/>
                </a:solidFill>
              </a:rPr>
              <a:t>Musikalske karakteristika:</a:t>
            </a:r>
          </a:p>
          <a:p>
            <a:pPr eaLnBrk="1" hangingPunct="1">
              <a:spcBef>
                <a:spcPct val="50000"/>
              </a:spcBef>
            </a:pPr>
            <a:r>
              <a:rPr lang="da-DK" altLang="da-DK" sz="1800" dirty="0"/>
              <a:t>Musikalsk avanceret og hurtigt</a:t>
            </a:r>
          </a:p>
          <a:p>
            <a:pPr eaLnBrk="1" hangingPunct="1">
              <a:spcBef>
                <a:spcPct val="50000"/>
              </a:spcBef>
            </a:pPr>
            <a:r>
              <a:rPr lang="da-DK" altLang="da-DK" sz="1800" dirty="0"/>
              <a:t>Saxofon &amp; trompet: unisont tema</a:t>
            </a:r>
          </a:p>
          <a:p>
            <a:pPr eaLnBrk="1" hangingPunct="1">
              <a:spcBef>
                <a:spcPct val="50000"/>
              </a:spcBef>
            </a:pPr>
            <a:r>
              <a:rPr lang="da-DK" altLang="da-DK" sz="1800" dirty="0"/>
              <a:t>Fuld rytmegruppe (guitar, klaver, kontrabas, trommer)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a-DK" altLang="da-DK" sz="1800" dirty="0">
                <a:solidFill>
                  <a:srgbClr val="FF6600"/>
                </a:solidFill>
              </a:rPr>
              <a:t>Vigtige navne: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a-DK" altLang="da-DK" sz="1800" dirty="0"/>
              <a:t>Charlie Parker, Dizzy Gillespie, </a:t>
            </a:r>
            <a:r>
              <a:rPr lang="da-DK" altLang="da-DK" sz="1800" dirty="0" err="1"/>
              <a:t>Thelonius</a:t>
            </a:r>
            <a:r>
              <a:rPr lang="da-DK" altLang="da-DK" sz="1800" dirty="0"/>
              <a:t> </a:t>
            </a:r>
            <a:r>
              <a:rPr lang="da-DK" altLang="da-DK" sz="1800" dirty="0" err="1"/>
              <a:t>Monk</a:t>
            </a:r>
            <a:r>
              <a:rPr lang="da-DK" altLang="da-DK" sz="1800" dirty="0"/>
              <a:t> (Miles Davis)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a-DK" altLang="da-DK" sz="1800" dirty="0"/>
              <a:t>Jazzens saga: 18:00 og igen fra 40:00</a:t>
            </a:r>
          </a:p>
        </p:txBody>
      </p:sp>
      <p:pic>
        <p:nvPicPr>
          <p:cNvPr id="20484" name="Picture 6" descr="parker gillespie">
            <a:extLst>
              <a:ext uri="{FF2B5EF4-FFF2-40B4-BE49-F238E27FC236}">
                <a16:creationId xmlns:a16="http://schemas.microsoft.com/office/drawing/2014/main" id="{2BF5849B-30E9-854A-871E-928253B2F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3573463"/>
            <a:ext cx="4762500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19 Donna Lee.mp3">
            <a:hlinkClick r:id="" action="ppaction://media"/>
            <a:extLst>
              <a:ext uri="{FF2B5EF4-FFF2-40B4-BE49-F238E27FC236}">
                <a16:creationId xmlns:a16="http://schemas.microsoft.com/office/drawing/2014/main" id="{F6A2F335-A59A-8A42-92C4-8AC0E1D7C9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533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1203" grpId="0" build="p"/>
      <p:bldP spid="5120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2CE35FD9-FA3B-5F4F-872C-FEBD202A2C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da-DK" altLang="da-DK" sz="4000">
                <a:solidFill>
                  <a:srgbClr val="FF6600"/>
                </a:solidFill>
              </a:rPr>
              <a:t>Cooljazz og vestkyst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E7F5CA16-981B-764D-869B-4C48FF78CB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1341438"/>
            <a:ext cx="8604250" cy="1511300"/>
          </a:xfrm>
        </p:spPr>
        <p:txBody>
          <a:bodyPr/>
          <a:lstStyle/>
          <a:p>
            <a:pPr eaLnBrk="1" hangingPunct="1"/>
            <a:r>
              <a:rPr lang="da-DK" altLang="da-DK" sz="2400"/>
              <a:t>I 50erne hentes inspiration fra klassisk musik i orkestrering</a:t>
            </a:r>
          </a:p>
          <a:p>
            <a:pPr eaLnBrk="1" hangingPunct="1"/>
            <a:r>
              <a:rPr lang="da-DK" altLang="da-DK" sz="2400"/>
              <a:t>Korformen varieres</a:t>
            </a:r>
          </a:p>
          <a:p>
            <a:pPr eaLnBrk="1" hangingPunct="1"/>
            <a:r>
              <a:rPr lang="da-DK" altLang="da-DK" sz="2400"/>
              <a:t>Musikere på vestkysten holder ved, mens andre forlader cooljazzen</a:t>
            </a:r>
          </a:p>
          <a:p>
            <a:pPr eaLnBrk="1" hangingPunct="1"/>
            <a:endParaRPr lang="da-DK" altLang="da-DK" sz="2400"/>
          </a:p>
        </p:txBody>
      </p:sp>
      <p:sp>
        <p:nvSpPr>
          <p:cNvPr id="53252" name="Text Box 4">
            <a:extLst>
              <a:ext uri="{FF2B5EF4-FFF2-40B4-BE49-F238E27FC236}">
                <a16:creationId xmlns:a16="http://schemas.microsoft.com/office/drawing/2014/main" id="{1FDD635D-09DB-2646-9C11-CD526C773E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357563"/>
            <a:ext cx="3889375" cy="3624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a-DK" altLang="da-DK" sz="1700" dirty="0">
                <a:solidFill>
                  <a:srgbClr val="FF6600"/>
                </a:solidFill>
              </a:rPr>
              <a:t>Musikalske karakteristika:</a:t>
            </a:r>
          </a:p>
          <a:p>
            <a:pPr eaLnBrk="1" hangingPunct="1">
              <a:spcBef>
                <a:spcPct val="50000"/>
              </a:spcBef>
            </a:pPr>
            <a:r>
              <a:rPr lang="da-DK" altLang="da-DK" sz="1700" dirty="0"/>
              <a:t>Afslappet, klangflader</a:t>
            </a:r>
          </a:p>
          <a:p>
            <a:pPr eaLnBrk="1" hangingPunct="1">
              <a:spcBef>
                <a:spcPct val="50000"/>
              </a:spcBef>
            </a:pPr>
            <a:r>
              <a:rPr lang="da-DK" altLang="da-DK" sz="1700" dirty="0"/>
              <a:t>Traditionelle jazzinstrumenter, men også klassiske (fx </a:t>
            </a:r>
            <a:r>
              <a:rPr lang="da-DK" altLang="da-DK" sz="1700" dirty="0" err="1"/>
              <a:t>waldhorn</a:t>
            </a:r>
            <a:r>
              <a:rPr lang="da-DK" altLang="da-DK" sz="1700" dirty="0"/>
              <a:t>)</a:t>
            </a:r>
          </a:p>
          <a:p>
            <a:pPr eaLnBrk="1" hangingPunct="1">
              <a:spcBef>
                <a:spcPct val="50000"/>
              </a:spcBef>
            </a:pPr>
            <a:r>
              <a:rPr lang="da-DK" altLang="da-DK" sz="1700" dirty="0"/>
              <a:t>Fuld rytmegruppe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a-DK" altLang="da-DK" sz="1700" dirty="0">
                <a:solidFill>
                  <a:srgbClr val="FF6600"/>
                </a:solidFill>
              </a:rPr>
              <a:t>Vigtige navne: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a-DK" altLang="da-DK" sz="1700" dirty="0"/>
              <a:t>Miles Davis, Lee </a:t>
            </a:r>
            <a:r>
              <a:rPr lang="da-DK" altLang="da-DK" sz="1700" dirty="0" err="1"/>
              <a:t>Konitz</a:t>
            </a:r>
            <a:r>
              <a:rPr lang="da-DK" altLang="da-DK" sz="1700" dirty="0"/>
              <a:t> (altsax), Gerry </a:t>
            </a:r>
            <a:r>
              <a:rPr lang="da-DK" altLang="da-DK" sz="1700" dirty="0" err="1"/>
              <a:t>Mulligan</a:t>
            </a:r>
            <a:r>
              <a:rPr lang="da-DK" altLang="da-DK" sz="1700" dirty="0"/>
              <a:t> (</a:t>
            </a:r>
            <a:r>
              <a:rPr lang="da-DK" altLang="da-DK" sz="1700" dirty="0" err="1"/>
              <a:t>baritonsax</a:t>
            </a:r>
            <a:r>
              <a:rPr lang="da-DK" altLang="da-DK" sz="1700" dirty="0"/>
              <a:t>), Dave </a:t>
            </a:r>
            <a:r>
              <a:rPr lang="da-DK" altLang="da-DK" sz="1700" dirty="0" err="1"/>
              <a:t>Brubeck</a:t>
            </a:r>
            <a:endParaRPr lang="da-DK" altLang="da-DK" sz="1700" dirty="0"/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a-DK" altLang="da-DK" sz="1700" dirty="0"/>
              <a:t>Arrangør: Gil Evans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a-DK" altLang="da-DK" sz="1700" dirty="0"/>
              <a:t>Jazzens saga: 48 min – 52 min</a:t>
            </a:r>
          </a:p>
        </p:txBody>
      </p:sp>
      <p:pic>
        <p:nvPicPr>
          <p:cNvPr id="22532" name="Picture 6" descr="birth300">
            <a:extLst>
              <a:ext uri="{FF2B5EF4-FFF2-40B4-BE49-F238E27FC236}">
                <a16:creationId xmlns:a16="http://schemas.microsoft.com/office/drawing/2014/main" id="{694A6F69-98FC-9743-8C93-E2C565069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924175"/>
            <a:ext cx="4310063" cy="364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03 Moon Dreams.mp3">
            <a:hlinkClick r:id="" action="ppaction://media"/>
            <a:extLst>
              <a:ext uri="{FF2B5EF4-FFF2-40B4-BE49-F238E27FC236}">
                <a16:creationId xmlns:a16="http://schemas.microsoft.com/office/drawing/2014/main" id="{9CCCE38D-EC8D-5E41-844E-464C96DD93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019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3251" grpId="0" build="p"/>
      <p:bldP spid="532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23597EBF-385A-8343-9B22-36A77A738D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da-DK" altLang="da-DK" sz="4000">
                <a:solidFill>
                  <a:srgbClr val="FF6600"/>
                </a:solidFill>
              </a:rPr>
              <a:t>Modal-jazz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D1D0BD20-EED6-A14D-B36E-591E235905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1341438"/>
            <a:ext cx="8604250" cy="1511300"/>
          </a:xfrm>
        </p:spPr>
        <p:txBody>
          <a:bodyPr/>
          <a:lstStyle/>
          <a:p>
            <a:pPr eaLnBrk="1" hangingPunct="1"/>
            <a:r>
              <a:rPr lang="da-DK" altLang="da-DK" sz="2400" dirty="0"/>
              <a:t>Opgør med kompliceret musik i første halvdel af 1950erne</a:t>
            </a:r>
          </a:p>
          <a:p>
            <a:pPr eaLnBrk="1" hangingPunct="1"/>
            <a:r>
              <a:rPr lang="da-DK" altLang="da-DK" sz="2400" dirty="0"/>
              <a:t>Færre akkorder skal give mere melodisk frihed</a:t>
            </a:r>
          </a:p>
          <a:p>
            <a:pPr eaLnBrk="1" hangingPunct="1"/>
            <a:r>
              <a:rPr lang="da-DK" altLang="da-DK" sz="2400" dirty="0"/>
              <a:t>Inspiration fra impressionistisk klassisk musik</a:t>
            </a:r>
          </a:p>
          <a:p>
            <a:pPr eaLnBrk="1" hangingPunct="1"/>
            <a:r>
              <a:rPr lang="da-DK" altLang="da-DK" sz="2400" dirty="0"/>
              <a:t>Musik er ikke for sjov: </a:t>
            </a:r>
            <a:r>
              <a:rPr lang="da-DK" sz="2400" dirty="0">
                <a:hlinkClick r:id="rId5"/>
              </a:rPr>
              <a:t>https://www.youtube.com/watch?v=sUG0P7tcCto</a:t>
            </a:r>
            <a:endParaRPr lang="da-DK" altLang="da-DK" sz="2400" dirty="0"/>
          </a:p>
          <a:p>
            <a:pPr eaLnBrk="1" hangingPunct="1"/>
            <a:endParaRPr lang="da-DK" altLang="da-DK" sz="2400" dirty="0"/>
          </a:p>
        </p:txBody>
      </p:sp>
      <p:sp>
        <p:nvSpPr>
          <p:cNvPr id="57348" name="Text Box 4">
            <a:extLst>
              <a:ext uri="{FF2B5EF4-FFF2-40B4-BE49-F238E27FC236}">
                <a16:creationId xmlns:a16="http://schemas.microsoft.com/office/drawing/2014/main" id="{406228C5-CB97-D849-886D-9AE5FEB1F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005263"/>
            <a:ext cx="3889375" cy="255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a-DK" altLang="da-DK" sz="1700">
                <a:solidFill>
                  <a:srgbClr val="FF6600"/>
                </a:solidFill>
              </a:rPr>
              <a:t>Musikalske karakteristika:</a:t>
            </a:r>
          </a:p>
          <a:p>
            <a:pPr eaLnBrk="1" hangingPunct="1">
              <a:spcBef>
                <a:spcPct val="50000"/>
              </a:spcBef>
            </a:pPr>
            <a:r>
              <a:rPr lang="da-DK" altLang="da-DK" sz="1700"/>
              <a:t>Lange passager bygget på én skala med én grundtone</a:t>
            </a:r>
          </a:p>
          <a:p>
            <a:pPr eaLnBrk="1" hangingPunct="1">
              <a:spcBef>
                <a:spcPct val="50000"/>
              </a:spcBef>
            </a:pPr>
            <a:r>
              <a:rPr lang="da-DK" altLang="da-DK" sz="1700"/>
              <a:t>Sax, trompet</a:t>
            </a:r>
          </a:p>
          <a:p>
            <a:pPr eaLnBrk="1" hangingPunct="1">
              <a:spcBef>
                <a:spcPct val="50000"/>
              </a:spcBef>
            </a:pPr>
            <a:r>
              <a:rPr lang="da-DK" altLang="da-DK" sz="1700"/>
              <a:t>Fuld rytmegruppe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a-DK" altLang="da-DK" sz="1700">
                <a:solidFill>
                  <a:srgbClr val="FF6600"/>
                </a:solidFill>
              </a:rPr>
              <a:t>Vigtige navne: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a-DK" altLang="da-DK" sz="1700"/>
              <a:t>Miles Davis, John Coltrane, Bill Evans</a:t>
            </a:r>
          </a:p>
        </p:txBody>
      </p:sp>
      <p:pic>
        <p:nvPicPr>
          <p:cNvPr id="24580" name="Picture 6" descr="coltrane_john">
            <a:extLst>
              <a:ext uri="{FF2B5EF4-FFF2-40B4-BE49-F238E27FC236}">
                <a16:creationId xmlns:a16="http://schemas.microsoft.com/office/drawing/2014/main" id="{71863DB5-4798-3642-BDCD-8146A7BF4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2924175"/>
            <a:ext cx="3055938" cy="357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01 So What.mp3">
            <a:hlinkClick r:id="" action="ppaction://media"/>
            <a:extLst>
              <a:ext uri="{FF2B5EF4-FFF2-40B4-BE49-F238E27FC236}">
                <a16:creationId xmlns:a16="http://schemas.microsoft.com/office/drawing/2014/main" id="{414163D4-27BC-A64F-A264-1BAB3B9F75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55976" y="351313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5454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7347" grpId="0" build="p"/>
      <p:bldP spid="573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2242A394-9226-AD4B-A9E7-72679F5CA5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da-DK" altLang="da-DK" sz="4000">
                <a:solidFill>
                  <a:srgbClr val="FF6600"/>
                </a:solidFill>
              </a:rPr>
              <a:t>Hard-bop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7E2019AD-B581-CB49-848F-F4A252DBEA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1341438"/>
            <a:ext cx="8604250" cy="1511300"/>
          </a:xfrm>
        </p:spPr>
        <p:txBody>
          <a:bodyPr/>
          <a:lstStyle/>
          <a:p>
            <a:pPr eaLnBrk="1" hangingPunct="1"/>
            <a:r>
              <a:rPr lang="da-DK" altLang="da-DK" sz="2400"/>
              <a:t>Samtidig med vestkyst-jazzen opstod hard-bop</a:t>
            </a:r>
          </a:p>
          <a:p>
            <a:pPr eaLnBrk="1" hangingPunct="1"/>
            <a:r>
              <a:rPr lang="da-DK" altLang="da-DK" sz="2400"/>
              <a:t>Inspiration hentes i tidlig sort musik, blues &amp; spirituals</a:t>
            </a:r>
          </a:p>
          <a:p>
            <a:pPr eaLnBrk="1" hangingPunct="1"/>
            <a:r>
              <a:rPr lang="da-DK" altLang="da-DK" sz="2400"/>
              <a:t>Udpræget sort musik</a:t>
            </a:r>
          </a:p>
          <a:p>
            <a:pPr eaLnBrk="1" hangingPunct="1"/>
            <a:endParaRPr lang="da-DK" altLang="da-DK" sz="2400"/>
          </a:p>
        </p:txBody>
      </p:sp>
      <p:sp>
        <p:nvSpPr>
          <p:cNvPr id="55300" name="Text Box 4">
            <a:extLst>
              <a:ext uri="{FF2B5EF4-FFF2-40B4-BE49-F238E27FC236}">
                <a16:creationId xmlns:a16="http://schemas.microsoft.com/office/drawing/2014/main" id="{E522F863-6E24-814B-B0A3-BDA649D04B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182" y="3627693"/>
            <a:ext cx="3889375" cy="3131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a-DK" altLang="da-DK" sz="1700" dirty="0">
                <a:solidFill>
                  <a:srgbClr val="FF6600"/>
                </a:solidFill>
              </a:rPr>
              <a:t>Musikalske karakteristika:</a:t>
            </a:r>
          </a:p>
          <a:p>
            <a:pPr eaLnBrk="1" hangingPunct="1">
              <a:spcBef>
                <a:spcPct val="50000"/>
              </a:spcBef>
            </a:pPr>
            <a:r>
              <a:rPr lang="da-DK" altLang="da-DK" sz="1700" dirty="0"/>
              <a:t>Groove, kantet, mørk klang</a:t>
            </a:r>
          </a:p>
          <a:p>
            <a:pPr eaLnBrk="1" hangingPunct="1">
              <a:spcBef>
                <a:spcPct val="50000"/>
              </a:spcBef>
            </a:pPr>
            <a:r>
              <a:rPr lang="da-DK" altLang="da-DK" sz="1700" dirty="0"/>
              <a:t>Traditionelle som bebop</a:t>
            </a:r>
          </a:p>
          <a:p>
            <a:pPr eaLnBrk="1" hangingPunct="1">
              <a:spcBef>
                <a:spcPct val="50000"/>
              </a:spcBef>
            </a:pPr>
            <a:r>
              <a:rPr lang="da-DK" altLang="da-DK" sz="1700" dirty="0"/>
              <a:t>Fuld rytmegruppe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a-DK" altLang="da-DK" sz="1700" dirty="0">
                <a:solidFill>
                  <a:srgbClr val="FF6600"/>
                </a:solidFill>
              </a:rPr>
              <a:t>Vigtige navne: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a-DK" altLang="da-DK" sz="1700" dirty="0"/>
              <a:t>Horace Silver, Julian </a:t>
            </a:r>
            <a:r>
              <a:rPr lang="da-DK" altLang="da-DK" sz="1700" dirty="0" err="1"/>
              <a:t>Cannonball</a:t>
            </a:r>
            <a:r>
              <a:rPr lang="da-DK" altLang="da-DK" sz="1700" dirty="0"/>
              <a:t> </a:t>
            </a:r>
            <a:r>
              <a:rPr lang="da-DK" altLang="da-DK" sz="1700" dirty="0" err="1"/>
              <a:t>Adderly</a:t>
            </a:r>
            <a:r>
              <a:rPr lang="da-DK" altLang="da-DK" sz="1700" dirty="0"/>
              <a:t>: Mercy, Mercy: </a:t>
            </a:r>
            <a:r>
              <a:rPr lang="da-DK" sz="1800" dirty="0">
                <a:hlinkClick r:id="rId5"/>
              </a:rPr>
              <a:t>https://www.youtube.com/watch?v=PeMIac6jevU</a:t>
            </a:r>
            <a:endParaRPr lang="da-DK" altLang="da-DK" sz="1700" dirty="0"/>
          </a:p>
        </p:txBody>
      </p:sp>
      <p:pic>
        <p:nvPicPr>
          <p:cNvPr id="26628" name="Picture 6" descr="horace silver">
            <a:extLst>
              <a:ext uri="{FF2B5EF4-FFF2-40B4-BE49-F238E27FC236}">
                <a16:creationId xmlns:a16="http://schemas.microsoft.com/office/drawing/2014/main" id="{FB32A0AA-E9BA-3C4C-B6CC-6B0D59ADC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852738"/>
            <a:ext cx="2462212" cy="369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3-01 Song For My Father.mp3">
            <a:hlinkClick r:id="" action="ppaction://media"/>
            <a:extLst>
              <a:ext uri="{FF2B5EF4-FFF2-40B4-BE49-F238E27FC236}">
                <a16:creationId xmlns:a16="http://schemas.microsoft.com/office/drawing/2014/main" id="{2E870082-CD8E-5D49-B8F7-41A272A8C2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379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5299" grpId="0" build="p"/>
      <p:bldP spid="5530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AC6DBC24-50C1-6C4F-A0E9-EB207A6BF3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da-DK" altLang="da-DK" sz="4000">
                <a:solidFill>
                  <a:srgbClr val="FF6600"/>
                </a:solidFill>
              </a:rPr>
              <a:t>Fusionsjazz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D76DB7AA-F7FE-754C-B437-122328FDD9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1341438"/>
            <a:ext cx="8604250" cy="1511300"/>
          </a:xfrm>
        </p:spPr>
        <p:txBody>
          <a:bodyPr/>
          <a:lstStyle/>
          <a:p>
            <a:pPr eaLnBrk="1" hangingPunct="1"/>
            <a:r>
              <a:rPr lang="da-DK" altLang="da-DK" sz="2400"/>
              <a:t>Fra slutningen af 60erne blandes jazz med især rock</a:t>
            </a:r>
          </a:p>
          <a:p>
            <a:pPr eaLnBrk="1" hangingPunct="1"/>
            <a:r>
              <a:rPr lang="da-DK" altLang="da-DK" sz="2400"/>
              <a:t>Musikalske og økonomiske muligheder</a:t>
            </a:r>
          </a:p>
          <a:p>
            <a:pPr eaLnBrk="1" hangingPunct="1"/>
            <a:endParaRPr lang="da-DK" altLang="da-DK" sz="2400"/>
          </a:p>
          <a:p>
            <a:pPr eaLnBrk="1" hangingPunct="1"/>
            <a:endParaRPr lang="da-DK" altLang="da-DK" sz="2400"/>
          </a:p>
        </p:txBody>
      </p:sp>
      <p:sp>
        <p:nvSpPr>
          <p:cNvPr id="59396" name="Text Box 4">
            <a:extLst>
              <a:ext uri="{FF2B5EF4-FFF2-40B4-BE49-F238E27FC236}">
                <a16:creationId xmlns:a16="http://schemas.microsoft.com/office/drawing/2014/main" id="{4805CCA1-3BDD-DB4D-99B7-8A2B85022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" y="2852738"/>
            <a:ext cx="3889375" cy="3793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a-DK" altLang="da-DK" sz="1700" dirty="0">
                <a:solidFill>
                  <a:srgbClr val="FF6600"/>
                </a:solidFill>
              </a:rPr>
              <a:t>Musikalske karakteristika:</a:t>
            </a:r>
          </a:p>
          <a:p>
            <a:pPr eaLnBrk="1" hangingPunct="1">
              <a:spcBef>
                <a:spcPct val="50000"/>
              </a:spcBef>
            </a:pPr>
            <a:r>
              <a:rPr lang="da-DK" altLang="da-DK" sz="1700" dirty="0"/>
              <a:t>Mere finpudset og syntetisk lyd</a:t>
            </a:r>
          </a:p>
          <a:p>
            <a:pPr eaLnBrk="1" hangingPunct="1">
              <a:spcBef>
                <a:spcPct val="50000"/>
              </a:spcBef>
            </a:pPr>
            <a:r>
              <a:rPr lang="da-DK" altLang="da-DK" sz="1700" dirty="0"/>
              <a:t>Trompet, sax (også med effekter)</a:t>
            </a:r>
          </a:p>
          <a:p>
            <a:pPr eaLnBrk="1" hangingPunct="1">
              <a:spcBef>
                <a:spcPct val="50000"/>
              </a:spcBef>
            </a:pPr>
            <a:r>
              <a:rPr lang="da-DK" altLang="da-DK" sz="1700" dirty="0"/>
              <a:t>Elektriske instrumenter med effekter (keyboards, elbas, elguitar)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a-DK" altLang="da-DK" sz="1700" dirty="0">
                <a:solidFill>
                  <a:srgbClr val="FF6600"/>
                </a:solidFill>
              </a:rPr>
              <a:t>Vigtige navne: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a-DK" altLang="da-DK" sz="1700" dirty="0"/>
              <a:t>Miles Davis, </a:t>
            </a:r>
            <a:r>
              <a:rPr lang="da-DK" altLang="da-DK" sz="1700" dirty="0" err="1"/>
              <a:t>Herbie</a:t>
            </a:r>
            <a:r>
              <a:rPr lang="da-DK" altLang="da-DK" sz="1700" dirty="0"/>
              <a:t> Hancock, Jaco </a:t>
            </a:r>
            <a:r>
              <a:rPr lang="da-DK" altLang="da-DK" sz="1700" dirty="0" err="1"/>
              <a:t>Pastorius</a:t>
            </a:r>
            <a:r>
              <a:rPr lang="da-DK" altLang="da-DK" sz="1700" dirty="0"/>
              <a:t>, Joe </a:t>
            </a:r>
            <a:r>
              <a:rPr lang="da-DK" altLang="da-DK" sz="1700" dirty="0" err="1"/>
              <a:t>Zawinul</a:t>
            </a:r>
            <a:r>
              <a:rPr lang="da-DK" altLang="da-DK" sz="1700" dirty="0"/>
              <a:t> (</a:t>
            </a:r>
            <a:r>
              <a:rPr lang="da-DK" altLang="da-DK" sz="1700" dirty="0" err="1"/>
              <a:t>Weather</a:t>
            </a:r>
            <a:r>
              <a:rPr lang="da-DK" altLang="da-DK" sz="1700" dirty="0"/>
              <a:t> Report)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a-DK" sz="1800" dirty="0">
                <a:hlinkClick r:id="rId5"/>
              </a:rPr>
              <a:t>https://www.youtube.com/watch?v=pqashW66D7o</a:t>
            </a:r>
            <a:r>
              <a:rPr lang="da-DK" sz="1800" dirty="0"/>
              <a:t> (</a:t>
            </a:r>
            <a:r>
              <a:rPr lang="da-DK" sz="1800" dirty="0" err="1"/>
              <a:t>Birdland</a:t>
            </a:r>
            <a:r>
              <a:rPr lang="da-DK" sz="1800" dirty="0"/>
              <a:t> live)</a:t>
            </a:r>
            <a:endParaRPr lang="da-DK" altLang="da-DK" sz="1700" dirty="0"/>
          </a:p>
        </p:txBody>
      </p:sp>
      <p:pic>
        <p:nvPicPr>
          <p:cNvPr id="28676" name="Picture 6" descr="JacoPastorius">
            <a:extLst>
              <a:ext uri="{FF2B5EF4-FFF2-40B4-BE49-F238E27FC236}">
                <a16:creationId xmlns:a16="http://schemas.microsoft.com/office/drawing/2014/main" id="{6E9B4BAF-F6E9-244A-84C2-C45EFB654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2276475"/>
            <a:ext cx="3067050" cy="422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03 Teen Town.mp3">
            <a:hlinkClick r:id="" action="ppaction://media"/>
            <a:extLst>
              <a:ext uri="{FF2B5EF4-FFF2-40B4-BE49-F238E27FC236}">
                <a16:creationId xmlns:a16="http://schemas.microsoft.com/office/drawing/2014/main" id="{B4A45A39-553E-7345-9C63-9DD65D6CE4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720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9395" grpId="0" build="p"/>
      <p:bldP spid="5939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74CCDBC0-E0AB-864B-B390-64A9696D87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da-DK" altLang="da-DK" sz="4000">
                <a:solidFill>
                  <a:srgbClr val="FF6600"/>
                </a:solidFill>
              </a:rPr>
              <a:t>I dag</a:t>
            </a:r>
          </a:p>
        </p:txBody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110C0A1C-DE6A-5B4C-902D-0CBFCB8C17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1341438"/>
            <a:ext cx="8604250" cy="1511300"/>
          </a:xfrm>
        </p:spPr>
        <p:txBody>
          <a:bodyPr/>
          <a:lstStyle/>
          <a:p>
            <a:pPr eaLnBrk="1" hangingPunct="1"/>
            <a:r>
              <a:rPr lang="da-DK" altLang="da-DK" sz="2400" dirty="0"/>
              <a:t>Alt blandes og alt fortsætter!</a:t>
            </a:r>
          </a:p>
          <a:p>
            <a:pPr eaLnBrk="1" hangingPunct="1"/>
            <a:r>
              <a:rPr lang="da-DK" altLang="da-DK" sz="2400" dirty="0"/>
              <a:t>Inspiration til fornyelse hentes f.eks. hos Radiohead og </a:t>
            </a:r>
            <a:r>
              <a:rPr lang="da-DK" altLang="da-DK" sz="2400" dirty="0" err="1"/>
              <a:t>electronica</a:t>
            </a:r>
            <a:r>
              <a:rPr lang="da-DK" altLang="da-DK" sz="2400" dirty="0"/>
              <a:t>.</a:t>
            </a:r>
          </a:p>
          <a:p>
            <a:pPr eaLnBrk="1" hangingPunct="1"/>
            <a:r>
              <a:rPr lang="da-DK" altLang="da-DK" sz="2400" dirty="0"/>
              <a:t>”</a:t>
            </a:r>
            <a:r>
              <a:rPr lang="da-DK" altLang="da-DK" sz="2400" dirty="0">
                <a:hlinkClick r:id="rId5"/>
              </a:rPr>
              <a:t>And I love her</a:t>
            </a:r>
            <a:r>
              <a:rPr lang="da-DK" altLang="da-DK" sz="2400" dirty="0"/>
              <a:t>”: Brad </a:t>
            </a:r>
            <a:r>
              <a:rPr lang="da-DK" altLang="da-DK" sz="2400" dirty="0" err="1"/>
              <a:t>Mehldau</a:t>
            </a:r>
            <a:endParaRPr lang="da-DK" altLang="da-DK" sz="2400" dirty="0"/>
          </a:p>
          <a:p>
            <a:pPr eaLnBrk="1" hangingPunct="1"/>
            <a:r>
              <a:rPr lang="da-DK" altLang="da-DK" sz="2400" dirty="0">
                <a:hlinkClick r:id="rId6"/>
              </a:rPr>
              <a:t>I </a:t>
            </a:r>
            <a:r>
              <a:rPr lang="da-DK" altLang="da-DK" sz="2400" dirty="0" err="1">
                <a:hlinkClick r:id="rId6"/>
              </a:rPr>
              <a:t>Want</a:t>
            </a:r>
            <a:r>
              <a:rPr lang="da-DK" altLang="da-DK" sz="2400" dirty="0">
                <a:hlinkClick r:id="rId6"/>
              </a:rPr>
              <a:t> </a:t>
            </a:r>
            <a:r>
              <a:rPr lang="da-DK" altLang="da-DK" sz="2400" dirty="0" err="1">
                <a:hlinkClick r:id="rId6"/>
              </a:rPr>
              <a:t>That</a:t>
            </a:r>
            <a:r>
              <a:rPr lang="da-DK" altLang="da-DK" sz="2400" dirty="0">
                <a:hlinkClick r:id="rId6"/>
              </a:rPr>
              <a:t> </a:t>
            </a:r>
            <a:r>
              <a:rPr lang="da-DK" altLang="da-DK" sz="2400" dirty="0" err="1">
                <a:hlinkClick r:id="rId6"/>
              </a:rPr>
              <a:t>Way</a:t>
            </a:r>
            <a:r>
              <a:rPr lang="da-DK" altLang="da-DK" sz="2400" dirty="0">
                <a:hlinkClick r:id="rId6"/>
              </a:rPr>
              <a:t> </a:t>
            </a:r>
            <a:r>
              <a:rPr lang="da-DK" altLang="da-DK" sz="2400" dirty="0"/>
              <a:t>(</a:t>
            </a:r>
            <a:r>
              <a:rPr lang="da-DK" altLang="da-DK" sz="2400" dirty="0" err="1"/>
              <a:t>Postmodern</a:t>
            </a:r>
            <a:r>
              <a:rPr lang="da-DK" altLang="da-DK" sz="2400" dirty="0"/>
              <a:t> </a:t>
            </a:r>
          </a:p>
          <a:p>
            <a:pPr marL="0" indent="0" eaLnBrk="1" hangingPunct="1">
              <a:buNone/>
            </a:pPr>
            <a:r>
              <a:rPr lang="da-DK" altLang="da-DK" sz="2400" dirty="0"/>
              <a:t>Jukebox)</a:t>
            </a:r>
          </a:p>
          <a:p>
            <a:pPr eaLnBrk="1" hangingPunct="1"/>
            <a:endParaRPr lang="da-DK" altLang="da-DK" sz="2400" dirty="0"/>
          </a:p>
          <a:p>
            <a:pPr eaLnBrk="1" hangingPunct="1"/>
            <a:endParaRPr lang="da-DK" altLang="da-DK" sz="2400" dirty="0"/>
          </a:p>
        </p:txBody>
      </p:sp>
      <p:pic>
        <p:nvPicPr>
          <p:cNvPr id="30723" name="Picture 6" descr="brad mehldau">
            <a:extLst>
              <a:ext uri="{FF2B5EF4-FFF2-40B4-BE49-F238E27FC236}">
                <a16:creationId xmlns:a16="http://schemas.microsoft.com/office/drawing/2014/main" id="{174DB430-18EE-F04D-91AD-6F349B73A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894757"/>
            <a:ext cx="3289300" cy="328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08 Everything In Its Right Place.mp3">
            <a:hlinkClick r:id="" action="ppaction://media"/>
            <a:extLst>
              <a:ext uri="{FF2B5EF4-FFF2-40B4-BE49-F238E27FC236}">
                <a16:creationId xmlns:a16="http://schemas.microsoft.com/office/drawing/2014/main" id="{822B9063-9F85-2445-AC83-017F21DB82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87624" y="453602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5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5EFE98-3D67-1A48-8C04-E39A4A12F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Jazz er altså: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E8B6B70-7FE4-DB46-ADBB-A45F5FBD9C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En måde at udtrykke sig musikalsk på.</a:t>
            </a:r>
          </a:p>
          <a:p>
            <a:r>
              <a:rPr lang="da-DK" dirty="0"/>
              <a:t>Alle kompositioner kan i princippet spilles som ”Jazz”</a:t>
            </a:r>
          </a:p>
          <a:p>
            <a:r>
              <a:rPr lang="da-DK" dirty="0"/>
              <a:t>I skal lære, hvad der er for nogle musikalske ”greb” eller ”tricks” der gør, at det kommer til at lyde som jazz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0E683F23-0A86-944C-92CF-3AA47913F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4770126"/>
            <a:ext cx="3127129" cy="208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302458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7071</TotalTime>
  <Words>1132</Words>
  <Application>Microsoft Macintosh PowerPoint</Application>
  <PresentationFormat>Skærmshow (4:3)</PresentationFormat>
  <Paragraphs>137</Paragraphs>
  <Slides>11</Slides>
  <Notes>9</Notes>
  <HiddenSlides>0</HiddenSlides>
  <MMClips>8</MMClips>
  <ScaleCrop>false</ScaleCrop>
  <HeadingPairs>
    <vt:vector size="6" baseType="variant">
      <vt:variant>
        <vt:lpstr>Benyttede skrifttyper</vt:lpstr>
      </vt:variant>
      <vt:variant>
        <vt:i4>1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3" baseType="lpstr">
      <vt:lpstr>Arial</vt:lpstr>
      <vt:lpstr>Standarddesign</vt:lpstr>
      <vt:lpstr>Jazzens historie…</vt:lpstr>
      <vt:lpstr>Tidlig jazz (New Orleans/Chicago)</vt:lpstr>
      <vt:lpstr>http://www.youtube.com/watch?v=CYn6tPv0Slw</vt:lpstr>
      <vt:lpstr>Swing og Big Bands</vt:lpstr>
      <vt:lpstr>Bebop: Filmintroduktion (10 min)</vt:lpstr>
      <vt:lpstr>Cooljazz og vestkyst</vt:lpstr>
      <vt:lpstr>Modal-jazz</vt:lpstr>
      <vt:lpstr>Hard-bop</vt:lpstr>
      <vt:lpstr>Fusionsjazz</vt:lpstr>
      <vt:lpstr>I dag</vt:lpstr>
      <vt:lpstr>Jazz er altså:</vt:lpstr>
    </vt:vector>
  </TitlesOfParts>
  <Company>Fyns Amt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UK</dc:creator>
  <cp:lastModifiedBy>Hans Peter Søgård Andersen</cp:lastModifiedBy>
  <cp:revision>36</cp:revision>
  <dcterms:created xsi:type="dcterms:W3CDTF">2005-12-06T20:46:55Z</dcterms:created>
  <dcterms:modified xsi:type="dcterms:W3CDTF">2021-08-20T11:38:42Z</dcterms:modified>
</cp:coreProperties>
</file>