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0161A-6BC5-4C00-8D19-A4758A79C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3794" y="1788454"/>
            <a:ext cx="9587884" cy="3254062"/>
          </a:xfrm>
        </p:spPr>
        <p:txBody>
          <a:bodyPr/>
          <a:lstStyle/>
          <a:p>
            <a:r>
              <a:rPr lang="da-DK" sz="4000" dirty="0"/>
              <a:t>Kommunikation</a:t>
            </a:r>
            <a:br>
              <a:rPr lang="da-DK" sz="4000" dirty="0"/>
            </a:br>
            <a:br>
              <a:rPr lang="da-DK" sz="4000" dirty="0"/>
            </a:br>
            <a:r>
              <a:rPr lang="da-DK" sz="4000" dirty="0"/>
              <a:t>argumentation</a:t>
            </a:r>
            <a:br>
              <a:rPr lang="da-DK" sz="4000" dirty="0"/>
            </a:br>
            <a:br>
              <a:rPr lang="da-DK" sz="4000" dirty="0"/>
            </a:br>
            <a:r>
              <a:rPr lang="da-DK" sz="4000" dirty="0"/>
              <a:t> retorik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6121D95-14BB-4C7C-A39F-C7C1F214A3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7536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92029-C060-4F3A-8214-CBA31E42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Ciceros pentagram? </a:t>
            </a:r>
          </a:p>
        </p:txBody>
      </p:sp>
      <p:pic>
        <p:nvPicPr>
          <p:cNvPr id="1028" name="Picture 4" descr="Inspiration til den gode tale | Tietgenfonden">
            <a:extLst>
              <a:ext uri="{FF2B5EF4-FFF2-40B4-BE49-F238E27FC236}">
                <a16:creationId xmlns:a16="http://schemas.microsoft.com/office/drawing/2014/main" id="{441208D3-D4E2-477D-97B3-2EF7196A35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955" y="1952186"/>
            <a:ext cx="5674089" cy="388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6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41016-CB33-4343-9B12-6BB02C7CA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Udbygget kommunikationsmodel</a:t>
            </a:r>
          </a:p>
        </p:txBody>
      </p:sp>
      <p:pic>
        <p:nvPicPr>
          <p:cNvPr id="2052" name="Picture 4" descr="https://danskitiden.systime.dk/api/fileadmin/_processed_/a/c/csm_s046_udbygget_kommunikationsmodel_red_ed73bf1336.png">
            <a:extLst>
              <a:ext uri="{FF2B5EF4-FFF2-40B4-BE49-F238E27FC236}">
                <a16:creationId xmlns:a16="http://schemas.microsoft.com/office/drawing/2014/main" id="{B375D627-1158-4107-A256-FA3EDFFCB0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7" y="2705100"/>
            <a:ext cx="77057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39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F8EFA-12E7-41EB-B3A5-22371D31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Koden?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FB297F-AA71-4E51-A615-54FD58CFE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Koden er de udtryk/modaliteter (tale, billede, tekst, lyd), afsenderen bruger i udformningen af sin meddelelse</a:t>
            </a:r>
          </a:p>
          <a:p>
            <a:r>
              <a:rPr lang="da-DK" dirty="0"/>
              <a:t>Fx når Socialdemokratiet laver en video med klaverlyd og fuglefløjt i baggrunden</a:t>
            </a:r>
          </a:p>
          <a:p>
            <a:r>
              <a:rPr lang="da-DK" dirty="0"/>
              <a:t>Fx når Mette Frederiksen bruger kolonihaven som metafor for Danmark</a:t>
            </a:r>
          </a:p>
        </p:txBody>
      </p:sp>
    </p:spTree>
    <p:extLst>
      <p:ext uri="{BB962C8B-B14F-4D97-AF65-F5344CB8AC3E}">
        <p14:creationId xmlns:p14="http://schemas.microsoft.com/office/powerpoint/2010/main" val="786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305523-8041-4350-8DC3-14A20361D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Situationen?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43C738-3F88-439B-A0D1-F04B715FE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2055181"/>
          </a:xfrm>
        </p:spPr>
        <p:txBody>
          <a:bodyPr/>
          <a:lstStyle/>
          <a:p>
            <a:r>
              <a:rPr lang="da-DK" dirty="0"/>
              <a:t>Situationen er det sted, hvor kommunikationssituationen udspiller sig (fx en arbejdsplads, en biografsal) </a:t>
            </a:r>
          </a:p>
          <a:p>
            <a:r>
              <a:rPr lang="da-DK" dirty="0"/>
              <a:t>Hvad er situationen, når statsministeren og dronningen holder nytårstaler?</a:t>
            </a:r>
          </a:p>
          <a:p>
            <a:r>
              <a:rPr lang="da-DK" dirty="0"/>
              <a:t>Hvad var situationen, da Rasmus Paludan for nyligt brændte koraner af, hvilket gjorde den tyrkiske præsident Erdogan splittertosset?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3078" name="Picture 6" descr="USA reagerer vredt på Paludans afbrænding af koran i Stockholm - TV 2">
            <a:extLst>
              <a:ext uri="{FF2B5EF4-FFF2-40B4-BE49-F238E27FC236}">
                <a16:creationId xmlns:a16="http://schemas.microsoft.com/office/drawing/2014/main" id="{4463D4B8-9404-4223-81A3-672E73FD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850" y="4163627"/>
            <a:ext cx="4522433" cy="254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67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BFA53F-10DA-4D67-9F7F-796C49A4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Patos?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BE0273-EDE3-4EEE-8C76-6EC438A7F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Sprog og argumentation, der appellerer til modtagerens følelser. Modtageren skal føle eksempelvis medlidenhed eller afsky. Appelformen etableres særligt gennem ordvalg og ved brug af sproglige  og retoriske virkemidler</a:t>
            </a:r>
          </a:p>
          <a:p>
            <a:r>
              <a:rPr lang="da-DK" dirty="0"/>
              <a:t>” Og huske på dem og på jer, der måske bliver glemt i valgkampen. Mennesker med handicap. De allermest udsatte børn. Den ensomme ældre. Unge i psykiatrien, og dig der ikke tør gå ned i vaskekælderen på grund af nogle utilpassede unge, som forpester din hverdag”</a:t>
            </a:r>
          </a:p>
        </p:txBody>
      </p:sp>
    </p:spTree>
    <p:extLst>
      <p:ext uri="{BB962C8B-B14F-4D97-AF65-F5344CB8AC3E}">
        <p14:creationId xmlns:p14="http://schemas.microsoft.com/office/powerpoint/2010/main" val="280540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20661-612F-4F30-91BB-FCDA4967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Logos og etos?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9BB88F-CBC7-468B-ACE2-566E9199D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Logos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F04F490-08E5-4FBC-9F31-25EADC33F1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dirty="0"/>
              <a:t>Sprog og argumentation der appellerer til modtagerens fornuft og intellekt. </a:t>
            </a:r>
          </a:p>
          <a:p>
            <a:r>
              <a:rPr lang="da-DK" dirty="0"/>
              <a:t>Appelformen etableres fx ved brug af logisk argumentation og overbevisende kausalitet</a:t>
            </a:r>
          </a:p>
          <a:p>
            <a:r>
              <a:rPr lang="da-DK" dirty="0"/>
              <a:t>Tal, fakta, statistikker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EE26E7D-7D23-4453-A47C-17C32087F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Etos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E58F9BF-DD50-400D-90B1-10888B135F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25013" y="3305207"/>
            <a:ext cx="5033713" cy="2562193"/>
          </a:xfrm>
        </p:spPr>
        <p:txBody>
          <a:bodyPr>
            <a:normAutofit/>
          </a:bodyPr>
          <a:lstStyle/>
          <a:p>
            <a:r>
              <a:rPr lang="da-DK" dirty="0"/>
              <a:t>Sprog og argumentation der appellerer til modtagerens tillid til afsenderen.</a:t>
            </a:r>
          </a:p>
          <a:p>
            <a:r>
              <a:rPr lang="da-DK" dirty="0"/>
              <a:t>Modtageren forbinder eller mister troværdighed til afsenderen</a:t>
            </a:r>
          </a:p>
          <a:p>
            <a:r>
              <a:rPr lang="da-DK" dirty="0"/>
              <a:t>Positiv etos: tillid og troværdighed</a:t>
            </a:r>
          </a:p>
          <a:p>
            <a:r>
              <a:rPr lang="da-DK" dirty="0"/>
              <a:t>Negativ etos: mistillid og utroværdighed</a:t>
            </a:r>
          </a:p>
        </p:txBody>
      </p:sp>
    </p:spTree>
    <p:extLst>
      <p:ext uri="{BB962C8B-B14F-4D97-AF65-F5344CB8AC3E}">
        <p14:creationId xmlns:p14="http://schemas.microsoft.com/office/powerpoint/2010/main" val="418416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4DE6B-1BCC-4B27-8C76-9EA10BC13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Tekstuelt etos og kontekstuelt etos?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93F435-F78E-4BD6-8360-49604A3A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Tekstuelt etos: selve tekstens anvendelse af sprog og begreber og fortælling om afsenderen</a:t>
            </a:r>
          </a:p>
          <a:p>
            <a:pPr marL="0" indent="0">
              <a:buNone/>
            </a:pPr>
            <a:r>
              <a:rPr lang="da-DK" dirty="0"/>
              <a:t>	</a:t>
            </a:r>
          </a:p>
          <a:p>
            <a:r>
              <a:rPr lang="da-DK" dirty="0"/>
              <a:t>Kontekstuelt etos: uden om teksten</a:t>
            </a:r>
          </a:p>
          <a:p>
            <a:pPr lvl="1"/>
            <a:r>
              <a:rPr lang="da-DK" dirty="0"/>
              <a:t>Titel på afsenderen</a:t>
            </a:r>
          </a:p>
          <a:p>
            <a:pPr lvl="1"/>
            <a:r>
              <a:rPr lang="da-DK" dirty="0"/>
              <a:t>Afsenderens offentlige omdømme</a:t>
            </a:r>
          </a:p>
          <a:p>
            <a:pPr lvl="1"/>
            <a:endParaRPr lang="da-DK" dirty="0"/>
          </a:p>
          <a:p>
            <a:pPr marL="530352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487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E2635-D16B-4173-9C64-82A4ADA9B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argumentationsmodel?</a:t>
            </a:r>
          </a:p>
        </p:txBody>
      </p:sp>
      <p:pic>
        <p:nvPicPr>
          <p:cNvPr id="4098" name="Picture 2" descr="https://danskitiden.systime.dk/api/fileadmin/_processed_/1/e/csm_s012_Toulmin_argumentmodel_66803d5f25.png">
            <a:extLst>
              <a:ext uri="{FF2B5EF4-FFF2-40B4-BE49-F238E27FC236}">
                <a16:creationId xmlns:a16="http://schemas.microsoft.com/office/drawing/2014/main" id="{C50B55EB-2517-437A-A7E4-EB6C8534AD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895" y="2515894"/>
            <a:ext cx="6939358" cy="205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65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EE46BA-0534-41E1-B19D-4C69701A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Påstand og belæg /</a:t>
            </a:r>
            <a:br>
              <a:rPr lang="da-DK" dirty="0"/>
            </a:br>
            <a:r>
              <a:rPr lang="da-DK" dirty="0"/>
              <a:t>Pointe og begrundelse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DEED19-FA07-4D9E-8AF7-0782FAAD7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Påstand / pointe: Den påstand, som afsenderen ønsker at overbevise sin modtager om</a:t>
            </a:r>
          </a:p>
          <a:p>
            <a:r>
              <a:rPr lang="da-DK" dirty="0"/>
              <a:t>Priserne i kantinen skal sættes ned</a:t>
            </a:r>
          </a:p>
          <a:p>
            <a:r>
              <a:rPr lang="da-DK" dirty="0"/>
              <a:t>Alt lys på skolen skal slukkes kl. 17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Belæg /begrundelse: Afsenderens argumenter for påstanden</a:t>
            </a:r>
          </a:p>
          <a:p>
            <a:r>
              <a:rPr lang="da-DK" dirty="0"/>
              <a:t>Fordi det er svært for eleverne at have råd til at købe noget, nu hvor inflationen har fået priserne i vejret, og fordi </a:t>
            </a:r>
            <a:r>
              <a:rPr lang="da-DK" dirty="0" err="1"/>
              <a:t>S.U’en</a:t>
            </a:r>
            <a:r>
              <a:rPr lang="da-DK" dirty="0"/>
              <a:t> ikke er fulgt med prisudviklingen</a:t>
            </a:r>
          </a:p>
          <a:p>
            <a:r>
              <a:rPr lang="da-DK" dirty="0"/>
              <a:t>Fordi vi skal spare på strømmen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654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E47B5-5387-45E1-BBA5-E58DB897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Hjemmel / grundantagelse?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10419B-E7EA-4901-B5AD-0DA33F721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grundlæggende sammenhæng mellem pointe og begrundelse</a:t>
            </a:r>
          </a:p>
          <a:p>
            <a:r>
              <a:rPr lang="da-DK" dirty="0"/>
              <a:t>Det er den grundantagelse, der gør, at argumentationen er sammenhængende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Biligere</a:t>
            </a:r>
            <a:r>
              <a:rPr lang="da-DK" dirty="0"/>
              <a:t> mad i kantinen: Det er godt for unge mennesker at få noget ordentligt mad, så de kan få energi til at koncentrere sig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Lyset slukket kl. 17: Det er godt at spare på strømmen af hensyn til klimaet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577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ABEFA-F238-423C-B4F5-0D0F27B9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Rygdækning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77101C-15BC-4B0F-BB23-28255AB22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Argument der støtter grundantagelsen</a:t>
            </a:r>
          </a:p>
          <a:p>
            <a:r>
              <a:rPr lang="da-DK" dirty="0"/>
              <a:t>Afsenderen kan være nødt til at skabe en form for garanti for, at grundantagelsen holder og er korrekt. </a:t>
            </a:r>
          </a:p>
          <a:p>
            <a:endParaRPr lang="da-DK" dirty="0"/>
          </a:p>
          <a:p>
            <a:r>
              <a:rPr lang="da-DK" dirty="0"/>
              <a:t>Undersøgelser der viser, at unge ikke får god nok kost eller interviews med unge, der fortæller, at de er holdt op med at købe mad i kantinen og derfor bliver trætte i løbet af dagen</a:t>
            </a:r>
          </a:p>
          <a:p>
            <a:r>
              <a:rPr lang="da-DK" dirty="0"/>
              <a:t>Talfakta der viser, hvad det betyder for CO2-udledningen, hvis SG slukker alt lys kl. 17</a:t>
            </a:r>
          </a:p>
        </p:txBody>
      </p:sp>
    </p:spTree>
    <p:extLst>
      <p:ext uri="{BB962C8B-B14F-4D97-AF65-F5344CB8AC3E}">
        <p14:creationId xmlns:p14="http://schemas.microsoft.com/office/powerpoint/2010/main" val="9908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72A5F-0D3B-4AAF-A949-2F3F8D63F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Styrkemarkør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A483D0-08C2-4D75-84C0-125C3CF3C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329" y="2485749"/>
            <a:ext cx="5042517" cy="3937244"/>
          </a:xfrm>
        </p:spPr>
        <p:txBody>
          <a:bodyPr>
            <a:normAutofit/>
          </a:bodyPr>
          <a:lstStyle/>
          <a:p>
            <a:r>
              <a:rPr lang="da-DK" sz="1800" dirty="0"/>
              <a:t>Ord der tilkendegiver, hvor stærkt afsenderen står på sin pointe</a:t>
            </a:r>
          </a:p>
          <a:p>
            <a:r>
              <a:rPr lang="da-DK" sz="1800" b="1" dirty="0"/>
              <a:t>Meget sikker </a:t>
            </a:r>
            <a:r>
              <a:rPr lang="da-DK" sz="1800" dirty="0"/>
              <a:t>= stærke styrkemarkører: </a:t>
            </a:r>
          </a:p>
          <a:p>
            <a:r>
              <a:rPr lang="da-DK" sz="1800" b="1" dirty="0">
                <a:solidFill>
                  <a:srgbClr val="C00000"/>
                </a:solidFill>
              </a:rPr>
              <a:t>man skal + jeg ved</a:t>
            </a:r>
          </a:p>
          <a:p>
            <a:r>
              <a:rPr lang="da-DK" sz="1800" b="1" dirty="0"/>
              <a:t>Ikke helt så overbevist </a:t>
            </a:r>
            <a:r>
              <a:rPr lang="da-DK" sz="1800" dirty="0"/>
              <a:t>= svage styrkemarkører: </a:t>
            </a:r>
          </a:p>
          <a:p>
            <a:r>
              <a:rPr lang="da-DK" sz="1800" b="1" dirty="0">
                <a:solidFill>
                  <a:srgbClr val="C00000"/>
                </a:solidFill>
              </a:rPr>
              <a:t>ofte + for det meste + jeg tror nok</a:t>
            </a:r>
            <a:endParaRPr lang="da-DK" sz="1800" dirty="0"/>
          </a:p>
        </p:txBody>
      </p:sp>
      <p:pic>
        <p:nvPicPr>
          <p:cNvPr id="1026" name="Picture 2" descr="Disse 9 råd sikrer dig sejr i enhver diskussion">
            <a:extLst>
              <a:ext uri="{FF2B5EF4-FFF2-40B4-BE49-F238E27FC236}">
                <a16:creationId xmlns:a16="http://schemas.microsoft.com/office/drawing/2014/main" id="{09B27AFB-A578-45AF-B7EB-37EE9B9DC02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0" r="18220"/>
          <a:stretch>
            <a:fillRect/>
          </a:stretch>
        </p:blipFill>
        <p:spPr bwMode="auto">
          <a:xfrm>
            <a:off x="5928241" y="603681"/>
            <a:ext cx="5651199" cy="581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39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BCEE4-919C-4564-A528-08E840F2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Gendrivelse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FD09C8-9C57-4D67-8F2E-B39DA03DEA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Den del af argumentationen, hvor afsenderen tager forbehold for modargumenter</a:t>
            </a:r>
          </a:p>
          <a:p>
            <a:r>
              <a:rPr lang="da-DK" dirty="0"/>
              <a:t>Det kan være troværdigt, når en afsender viser, at vedkommende er bevidst om modargumenter</a:t>
            </a:r>
          </a:p>
          <a:p>
            <a:r>
              <a:rPr lang="da-DK" dirty="0"/>
              <a:t>Afsenderen tager kritikken på forhånd</a:t>
            </a:r>
          </a:p>
          <a:p>
            <a:r>
              <a:rPr lang="da-DK" dirty="0"/>
              <a:t>Afsenderen modargumenterer kritikken af sig selv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07F4F6-2FA1-4866-AEA0-69720D230F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Ja, jeg ved godt, at der er mange, der vil indvende, at…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Nogle vil måske mene, at…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Oppositionen vil jo straks sige, </a:t>
            </a:r>
            <a:r>
              <a:rPr lang="da-DK" dirty="0" err="1"/>
              <a:t>at…men</a:t>
            </a:r>
            <a:r>
              <a:rPr lang="da-DK" dirty="0"/>
              <a:t> jeg vil nu på det kraftigste understrege, at….</a:t>
            </a:r>
          </a:p>
        </p:txBody>
      </p:sp>
    </p:spTree>
    <p:extLst>
      <p:ext uri="{BB962C8B-B14F-4D97-AF65-F5344CB8AC3E}">
        <p14:creationId xmlns:p14="http://schemas.microsoft.com/office/powerpoint/2010/main" val="94200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Beskæ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TM10001105[[fn=Beskæring]]</Template>
  <TotalTime>65</TotalTime>
  <Words>650</Words>
  <Application>Microsoft Office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7" baseType="lpstr">
      <vt:lpstr>Arial</vt:lpstr>
      <vt:lpstr>Franklin Gothic Book</vt:lpstr>
      <vt:lpstr>Beskær</vt:lpstr>
      <vt:lpstr>Kommunikation  argumentation   retorik</vt:lpstr>
      <vt:lpstr>Ciceros pentagram? </vt:lpstr>
      <vt:lpstr>Udbygget kommunikationsmodel</vt:lpstr>
      <vt:lpstr>Koden? </vt:lpstr>
      <vt:lpstr>Situationen? </vt:lpstr>
      <vt:lpstr>Patos? </vt:lpstr>
      <vt:lpstr>Logos og etos?</vt:lpstr>
      <vt:lpstr>Tekstuelt etos og kontekstuelt etos?</vt:lpstr>
      <vt:lpstr>Toulmins argumentationsmodel?</vt:lpstr>
      <vt:lpstr>Påstand og belæg / Pointe og begrundelse</vt:lpstr>
      <vt:lpstr>Hjemmel / grundantagelse? </vt:lpstr>
      <vt:lpstr>Rygdækning</vt:lpstr>
      <vt:lpstr>Styrkemarkør</vt:lpstr>
      <vt:lpstr>Gendrivelse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Kommunikation  argumentation   retorik</dc:title>
  <dc:creator>Heidi Rahbæk Pedersen</dc:creator>
  <cp:lastModifiedBy>Heidi Rahbæk Pedersen</cp:lastModifiedBy>
  <cp:revision>23</cp:revision>
  <dcterms:created xsi:type="dcterms:W3CDTF">2023-03-01T08:11:30Z</dcterms:created>
  <dcterms:modified xsi:type="dcterms:W3CDTF">2023-03-01T09:17:40Z</dcterms:modified>
</cp:coreProperties>
</file>