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4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176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2A4D-C3F1-4094-AAD1-FEDC82208FA0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D9C30-7CEA-403D-A608-CB4774DFDF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9785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2A4D-C3F1-4094-AAD1-FEDC82208FA0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D9C30-7CEA-403D-A608-CB4774DFDF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0750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2A4D-C3F1-4094-AAD1-FEDC82208FA0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D9C30-7CEA-403D-A608-CB4774DFDF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6992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2A4D-C3F1-4094-AAD1-FEDC82208FA0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D9C30-7CEA-403D-A608-CB4774DFDF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1193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2A4D-C3F1-4094-AAD1-FEDC82208FA0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D9C30-7CEA-403D-A608-CB4774DFDF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1974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2A4D-C3F1-4094-AAD1-FEDC82208FA0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D9C30-7CEA-403D-A608-CB4774DFDF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499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2A4D-C3F1-4094-AAD1-FEDC82208FA0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D9C30-7CEA-403D-A608-CB4774DFDF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3258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2A4D-C3F1-4094-AAD1-FEDC82208FA0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D9C30-7CEA-403D-A608-CB4774DFDF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79580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2A4D-C3F1-4094-AAD1-FEDC82208FA0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D9C30-7CEA-403D-A608-CB4774DFDF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4980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2A4D-C3F1-4094-AAD1-FEDC82208FA0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D9C30-7CEA-403D-A608-CB4774DFDF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1960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2A4D-C3F1-4094-AAD1-FEDC82208FA0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D9C30-7CEA-403D-A608-CB4774DFDF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2193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82A4D-C3F1-4094-AAD1-FEDC82208FA0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D9C30-7CEA-403D-A608-CB4774DFDF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960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51945" y="-275513"/>
            <a:ext cx="11740055" cy="2387600"/>
          </a:xfrm>
        </p:spPr>
        <p:txBody>
          <a:bodyPr>
            <a:normAutofit/>
          </a:bodyPr>
          <a:lstStyle/>
          <a:p>
            <a:r>
              <a:rPr lang="da-DK" dirty="0"/>
              <a:t>Introduktion til kodning og display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13490" y="2112087"/>
            <a:ext cx="9144000" cy="1655762"/>
          </a:xfrm>
        </p:spPr>
        <p:txBody>
          <a:bodyPr/>
          <a:lstStyle/>
          <a:p>
            <a:r>
              <a:rPr lang="da-DK" dirty="0"/>
              <a:t>Kvalitativ indholdsanalyse</a:t>
            </a:r>
            <a:br>
              <a:rPr lang="da-DK" dirty="0"/>
            </a:b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731" y="3132548"/>
            <a:ext cx="4309241" cy="3022901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D68DE90D-C9B2-44C0-A550-5A8E968DEE37}"/>
              </a:ext>
            </a:extLst>
          </p:cNvPr>
          <p:cNvSpPr txBox="1"/>
          <p:nvPr/>
        </p:nvSpPr>
        <p:spPr>
          <a:xfrm>
            <a:off x="7060029" y="3622524"/>
            <a:ext cx="4796691" cy="1200329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endParaRPr lang="da-DK" b="1" dirty="0"/>
          </a:p>
          <a:p>
            <a:r>
              <a:rPr lang="da-DK" b="1" dirty="0"/>
              <a:t>Plan:</a:t>
            </a:r>
          </a:p>
          <a:p>
            <a:r>
              <a:rPr lang="da-DK" dirty="0"/>
              <a:t>I dag: Analyse + forberede præsentationer</a:t>
            </a:r>
          </a:p>
          <a:p>
            <a:r>
              <a:rPr lang="da-DK" dirty="0"/>
              <a:t>Fredag: Forberede præsentationer + præsentere </a:t>
            </a:r>
          </a:p>
        </p:txBody>
      </p:sp>
    </p:spTree>
    <p:extLst>
      <p:ext uri="{BB962C8B-B14F-4D97-AF65-F5344CB8AC3E}">
        <p14:creationId xmlns:p14="http://schemas.microsoft.com/office/powerpoint/2010/main" val="1668682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Tre analytiske trin i kvalitativ indholdsanalyse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1) Kodning.</a:t>
            </a:r>
          </a:p>
          <a:p>
            <a:pPr marL="0" indent="0">
              <a:buNone/>
            </a:pPr>
            <a:r>
              <a:rPr lang="da-DK" dirty="0"/>
              <a:t>2) Analyse og fortolkning.</a:t>
            </a:r>
          </a:p>
          <a:p>
            <a:pPr marL="0" indent="0">
              <a:buNone/>
            </a:pPr>
            <a:r>
              <a:rPr lang="da-DK" dirty="0"/>
              <a:t>3) Kvalitetsvurdering og formidling.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13" y="3678890"/>
            <a:ext cx="9740092" cy="275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020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452025"/>
            <a:ext cx="10515600" cy="1325563"/>
          </a:xfrm>
        </p:spPr>
        <p:txBody>
          <a:bodyPr/>
          <a:lstStyle/>
          <a:p>
            <a:r>
              <a:rPr lang="da-DK" dirty="0"/>
              <a:t>1. Kodning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2243579"/>
            <a:ext cx="10515600" cy="3933384"/>
          </a:xfrm>
        </p:spPr>
        <p:txBody>
          <a:bodyPr/>
          <a:lstStyle/>
          <a:p>
            <a:r>
              <a:rPr lang="da-DK" dirty="0"/>
              <a:t>Gennemlæse/høre interviews og sætte koder (mærkater/overskrifter)</a:t>
            </a:r>
          </a:p>
          <a:p>
            <a:pPr lvl="1"/>
            <a:r>
              <a:rPr lang="da-DK" dirty="0"/>
              <a:t>Typisk jeres ”emner” i</a:t>
            </a:r>
          </a:p>
          <a:p>
            <a:r>
              <a:rPr lang="da-DK" dirty="0"/>
              <a:t>Kan være en god idé at lave farvekoder:</a:t>
            </a:r>
          </a:p>
          <a:p>
            <a:pPr lvl="1"/>
            <a:r>
              <a:rPr lang="da-DK" dirty="0"/>
              <a:t>Eks. på koder med farver: </a:t>
            </a:r>
            <a:r>
              <a:rPr lang="da-DK" dirty="0">
                <a:solidFill>
                  <a:srgbClr val="FF0000"/>
                </a:solidFill>
              </a:rPr>
              <a:t>Syn på trivsel</a:t>
            </a:r>
            <a:r>
              <a:rPr lang="da-DK" dirty="0"/>
              <a:t>, </a:t>
            </a:r>
            <a:r>
              <a:rPr lang="da-DK" dirty="0">
                <a:solidFill>
                  <a:srgbClr val="0070C0"/>
                </a:solidFill>
              </a:rPr>
              <a:t>det sociale</a:t>
            </a:r>
            <a:r>
              <a:rPr lang="da-DK" dirty="0"/>
              <a:t>, </a:t>
            </a:r>
            <a:r>
              <a:rPr lang="da-DK" dirty="0">
                <a:solidFill>
                  <a:srgbClr val="00B050"/>
                </a:solidFill>
              </a:rPr>
              <a:t>uddannelse</a:t>
            </a:r>
            <a:endParaRPr lang="da-DK" dirty="0"/>
          </a:p>
          <a:p>
            <a:r>
              <a:rPr lang="da-DK" dirty="0"/>
              <a:t>Fra '</a:t>
            </a:r>
            <a:r>
              <a:rPr lang="da-DK" dirty="0" err="1"/>
              <a:t>rådata</a:t>
            </a:r>
            <a:r>
              <a:rPr lang="da-DK" dirty="0"/>
              <a:t>' til kodede data =&gt; byggesten for videre analyse</a:t>
            </a:r>
          </a:p>
          <a:p>
            <a:r>
              <a:rPr lang="da-DK" dirty="0"/>
              <a:t>Hvad vi koder efter, afhænger af undersøgelsens problemstilling.</a:t>
            </a:r>
          </a:p>
        </p:txBody>
      </p:sp>
    </p:spTree>
    <p:extLst>
      <p:ext uri="{BB962C8B-B14F-4D97-AF65-F5344CB8AC3E}">
        <p14:creationId xmlns:p14="http://schemas.microsoft.com/office/powerpoint/2010/main" val="3475177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2. Analyse og fortolkning = Display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199" y="1492469"/>
            <a:ext cx="10304283" cy="5146949"/>
          </a:xfrm>
        </p:spPr>
        <p:txBody>
          <a:bodyPr>
            <a:normAutofit/>
          </a:bodyPr>
          <a:lstStyle/>
          <a:p>
            <a:r>
              <a:rPr lang="da-DK" sz="2400" dirty="0"/>
              <a:t>Kode som afsæt for dataanalyse via display </a:t>
            </a:r>
          </a:p>
          <a:p>
            <a:r>
              <a:rPr lang="da-DK" sz="2400" dirty="0"/>
              <a:t>Leder efter mønstre eller tendenser i data. Hvilke svar giver kodet data på vores problemstilling?</a:t>
            </a:r>
          </a:p>
          <a:p>
            <a:r>
              <a:rPr lang="da-DK" sz="2400" dirty="0"/>
              <a:t>Displaytyper:</a:t>
            </a:r>
          </a:p>
          <a:p>
            <a:pPr lvl="1"/>
            <a:r>
              <a:rPr lang="da-DK" sz="2000" b="1" dirty="0">
                <a:solidFill>
                  <a:srgbClr val="00B050"/>
                </a:solidFill>
              </a:rPr>
              <a:t>Tabeldisplay: rækker og kolonner</a:t>
            </a:r>
          </a:p>
          <a:p>
            <a:pPr lvl="1"/>
            <a:r>
              <a:rPr lang="da-DK" sz="2000" dirty="0"/>
              <a:t>Grafisk display: figurative</a:t>
            </a:r>
          </a:p>
          <a:p>
            <a:pPr lvl="1"/>
            <a:r>
              <a:rPr lang="da-DK" sz="2000" dirty="0"/>
              <a:t>Analytisk display: systematisk sammenligning</a:t>
            </a:r>
          </a:p>
        </p:txBody>
      </p:sp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7AE53F91-2391-426B-BC40-E85DC62DD5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336142"/>
              </p:ext>
            </p:extLst>
          </p:nvPr>
        </p:nvGraphicFramePr>
        <p:xfrm>
          <a:off x="1363744" y="4343570"/>
          <a:ext cx="9464511" cy="22957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44469">
                  <a:extLst>
                    <a:ext uri="{9D8B030D-6E8A-4147-A177-3AD203B41FA5}">
                      <a16:colId xmlns:a16="http://schemas.microsoft.com/office/drawing/2014/main" val="2224412028"/>
                    </a:ext>
                  </a:extLst>
                </a:gridCol>
                <a:gridCol w="1483682">
                  <a:extLst>
                    <a:ext uri="{9D8B030D-6E8A-4147-A177-3AD203B41FA5}">
                      <a16:colId xmlns:a16="http://schemas.microsoft.com/office/drawing/2014/main" val="148116568"/>
                    </a:ext>
                  </a:extLst>
                </a:gridCol>
                <a:gridCol w="1476489">
                  <a:extLst>
                    <a:ext uri="{9D8B030D-6E8A-4147-A177-3AD203B41FA5}">
                      <a16:colId xmlns:a16="http://schemas.microsoft.com/office/drawing/2014/main" val="430627546"/>
                    </a:ext>
                  </a:extLst>
                </a:gridCol>
                <a:gridCol w="1529220">
                  <a:extLst>
                    <a:ext uri="{9D8B030D-6E8A-4147-A177-3AD203B41FA5}">
                      <a16:colId xmlns:a16="http://schemas.microsoft.com/office/drawing/2014/main" val="3918259454"/>
                    </a:ext>
                  </a:extLst>
                </a:gridCol>
                <a:gridCol w="2830651">
                  <a:extLst>
                    <a:ext uri="{9D8B030D-6E8A-4147-A177-3AD203B41FA5}">
                      <a16:colId xmlns:a16="http://schemas.microsoft.com/office/drawing/2014/main" val="697542235"/>
                    </a:ext>
                  </a:extLst>
                </a:gridCol>
              </a:tblGrid>
              <a:tr h="3241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</a:rPr>
                        <a:t> </a:t>
                      </a:r>
                      <a:endParaRPr lang="da-D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Interview 1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Interview 2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Interview 3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Konklusion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36085067"/>
                  </a:ext>
                </a:extLst>
              </a:tr>
              <a:tr h="5275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Kode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Syn på trivsel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’citater’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’citater’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’citater’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Opsamling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4867282"/>
                  </a:ext>
                </a:extLst>
              </a:tr>
              <a:tr h="6609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Kode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Det sociale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’citater’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’citater’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’citater’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Opsamling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3061350"/>
                  </a:ext>
                </a:extLst>
              </a:tr>
              <a:tr h="6609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Kode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Uddannelse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’citater’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’citater’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’citater’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Opsamling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3146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9263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7146" y="0"/>
            <a:ext cx="11487807" cy="1325563"/>
          </a:xfrm>
        </p:spPr>
        <p:txBody>
          <a:bodyPr/>
          <a:lstStyle/>
          <a:p>
            <a:r>
              <a:rPr lang="da-DK" dirty="0"/>
              <a:t>2. Analyse og fortolkning - Konstruktion af display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46841" y="1244337"/>
            <a:ext cx="11698013" cy="3776487"/>
          </a:xfrm>
        </p:spPr>
        <p:txBody>
          <a:bodyPr>
            <a:normAutofit/>
          </a:bodyPr>
          <a:lstStyle/>
          <a:p>
            <a:r>
              <a:rPr lang="da-DK" sz="2400" dirty="0"/>
              <a:t>Konstruktion af display:</a:t>
            </a:r>
          </a:p>
          <a:p>
            <a:pPr lvl="1"/>
            <a:r>
              <a:rPr lang="da-DK" sz="2000" dirty="0"/>
              <a:t>Opret tabel i googledocs. Link skal deles med hele klassen via Teams.</a:t>
            </a:r>
          </a:p>
          <a:p>
            <a:r>
              <a:rPr lang="da-DK" sz="2400" dirty="0"/>
              <a:t>Regler for display: </a:t>
            </a:r>
          </a:p>
          <a:p>
            <a:pPr lvl="1"/>
            <a:r>
              <a:rPr lang="da-DK" sz="2000" dirty="0"/>
              <a:t>1) </a:t>
            </a:r>
            <a:r>
              <a:rPr lang="da-DK" sz="2000" u="sng" dirty="0"/>
              <a:t>Dokumentation:</a:t>
            </a:r>
            <a:r>
              <a:rPr lang="da-DK" sz="2000" dirty="0"/>
              <a:t> Brug citater!</a:t>
            </a:r>
          </a:p>
          <a:p>
            <a:pPr lvl="1"/>
            <a:r>
              <a:rPr lang="da-DK" sz="2000" dirty="0"/>
              <a:t>2) </a:t>
            </a:r>
            <a:r>
              <a:rPr lang="da-DK" sz="2000" u="sng" dirty="0"/>
              <a:t>Inklusion:</a:t>
            </a:r>
            <a:r>
              <a:rPr lang="da-DK" sz="2000" dirty="0"/>
              <a:t> Brug alle relevante citater!</a:t>
            </a:r>
          </a:p>
          <a:p>
            <a:pPr lvl="1"/>
            <a:r>
              <a:rPr lang="da-DK" sz="2000" dirty="0"/>
              <a:t>3) </a:t>
            </a:r>
            <a:r>
              <a:rPr lang="da-DK" sz="2000" u="sng" dirty="0"/>
              <a:t>Transparens: </a:t>
            </a:r>
            <a:r>
              <a:rPr lang="da-DK" sz="2000" dirty="0"/>
              <a:t>Vær omhyggelig med relevans </a:t>
            </a:r>
            <a:r>
              <a:rPr lang="da-DK" sz="2000" dirty="0" err="1"/>
              <a:t>ifht</a:t>
            </a:r>
            <a:r>
              <a:rPr lang="da-DK" sz="2000" dirty="0"/>
              <a:t>. problemstilling og anvendte koder</a:t>
            </a:r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8985819"/>
              </p:ext>
            </p:extLst>
          </p:nvPr>
        </p:nvGraphicFramePr>
        <p:xfrm>
          <a:off x="661540" y="3685880"/>
          <a:ext cx="10688331" cy="29936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1762">
                  <a:extLst>
                    <a:ext uri="{9D8B030D-6E8A-4147-A177-3AD203B41FA5}">
                      <a16:colId xmlns:a16="http://schemas.microsoft.com/office/drawing/2014/main" val="2224412028"/>
                    </a:ext>
                  </a:extLst>
                </a:gridCol>
                <a:gridCol w="1675531">
                  <a:extLst>
                    <a:ext uri="{9D8B030D-6E8A-4147-A177-3AD203B41FA5}">
                      <a16:colId xmlns:a16="http://schemas.microsoft.com/office/drawing/2014/main" val="148116568"/>
                    </a:ext>
                  </a:extLst>
                </a:gridCol>
                <a:gridCol w="1667408">
                  <a:extLst>
                    <a:ext uri="{9D8B030D-6E8A-4147-A177-3AD203B41FA5}">
                      <a16:colId xmlns:a16="http://schemas.microsoft.com/office/drawing/2014/main" val="430627546"/>
                    </a:ext>
                  </a:extLst>
                </a:gridCol>
                <a:gridCol w="1726958">
                  <a:extLst>
                    <a:ext uri="{9D8B030D-6E8A-4147-A177-3AD203B41FA5}">
                      <a16:colId xmlns:a16="http://schemas.microsoft.com/office/drawing/2014/main" val="3918259454"/>
                    </a:ext>
                  </a:extLst>
                </a:gridCol>
                <a:gridCol w="3196672">
                  <a:extLst>
                    <a:ext uri="{9D8B030D-6E8A-4147-A177-3AD203B41FA5}">
                      <a16:colId xmlns:a16="http://schemas.microsoft.com/office/drawing/2014/main" val="697542235"/>
                    </a:ext>
                  </a:extLst>
                </a:gridCol>
              </a:tblGrid>
              <a:tr h="3735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</a:rPr>
                        <a:t> </a:t>
                      </a:r>
                      <a:endParaRPr lang="da-D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Interview 1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Interview 2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Interview 3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Konklusion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36085067"/>
                  </a:ext>
                </a:extLst>
              </a:tr>
              <a:tr h="7266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Kode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Syn på trivsel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’citater’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’citater’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’citater’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Opsamling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4867282"/>
                  </a:ext>
                </a:extLst>
              </a:tr>
              <a:tr h="9102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Kode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Det sociale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’citater’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’citater’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’citater’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Opsamling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3061350"/>
                  </a:ext>
                </a:extLst>
              </a:tr>
              <a:tr h="9102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Kode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Uddannelse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’citater’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’citater’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’citater’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solidFill>
                            <a:schemeClr val="tx1"/>
                          </a:solidFill>
                          <a:effectLst/>
                        </a:rPr>
                        <a:t>Opsamling</a:t>
                      </a:r>
                      <a:endParaRPr lang="da-DK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3146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0185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5517" y="365125"/>
            <a:ext cx="11445765" cy="1325563"/>
          </a:xfrm>
        </p:spPr>
        <p:txBody>
          <a:bodyPr/>
          <a:lstStyle/>
          <a:p>
            <a:r>
              <a:rPr lang="da-DK" dirty="0"/>
              <a:t>2. Analyse og fortolkning - Fortolkning af display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b="1" dirty="0"/>
              <a:t>Tolke displayet: Hvad viser analysen? </a:t>
            </a:r>
          </a:p>
          <a:p>
            <a:r>
              <a:rPr lang="da-DK" dirty="0"/>
              <a:t>Stil spørgsmål til displayet. Ofte anvendte analyseteknikker er:</a:t>
            </a:r>
          </a:p>
          <a:p>
            <a:pPr lvl="1"/>
            <a:r>
              <a:rPr lang="da-DK" dirty="0"/>
              <a:t>Gruppere interviewsvar</a:t>
            </a:r>
          </a:p>
          <a:p>
            <a:pPr lvl="1"/>
            <a:r>
              <a:rPr lang="da-DK" dirty="0"/>
              <a:t>Identificere mønstre eller temaer</a:t>
            </a:r>
          </a:p>
          <a:p>
            <a:pPr lvl="1"/>
            <a:r>
              <a:rPr lang="da-DK" dirty="0"/>
              <a:t>Sammenligne mellem interviewpersoner; forskelle og ligheder</a:t>
            </a:r>
          </a:p>
          <a:p>
            <a:pPr lvl="1"/>
            <a:r>
              <a:rPr lang="da-DK" dirty="0"/>
              <a:t>Undersøge årsagssammenhænge: identificere relationer: ”Fordi”. ”Derfor”. ”Pga.”</a:t>
            </a:r>
          </a:p>
          <a:p>
            <a:r>
              <a:rPr lang="da-DK" dirty="0"/>
              <a:t>Krav om brug af faglighed</a:t>
            </a:r>
          </a:p>
          <a:p>
            <a:pPr lvl="1"/>
            <a:r>
              <a:rPr lang="da-DK" dirty="0"/>
              <a:t>Dvs. fortolke hvad interviewpersonen siger i lyset af jeres faglige viden</a:t>
            </a:r>
          </a:p>
          <a:p>
            <a:pPr lvl="1"/>
            <a:r>
              <a:rPr lang="da-DK" dirty="0"/>
              <a:t>Rosa, Giddens, Bauman, </a:t>
            </a:r>
            <a:r>
              <a:rPr lang="da-DK" dirty="0" err="1"/>
              <a:t>Honneth</a:t>
            </a:r>
            <a:endParaRPr lang="da-DK" dirty="0"/>
          </a:p>
          <a:p>
            <a:r>
              <a:rPr lang="da-DK" dirty="0"/>
              <a:t>Sammenfatte analyseresultater i konklusionskolonne</a:t>
            </a:r>
          </a:p>
          <a:p>
            <a:pPr lvl="1"/>
            <a:r>
              <a:rPr lang="da-DK" dirty="0"/>
              <a:t>Dvs. hvad har I fundet ud af om trivsel?</a:t>
            </a:r>
          </a:p>
        </p:txBody>
      </p:sp>
    </p:spTree>
    <p:extLst>
      <p:ext uri="{BB962C8B-B14F-4D97-AF65-F5344CB8AC3E}">
        <p14:creationId xmlns:p14="http://schemas.microsoft.com/office/powerpoint/2010/main" val="1998781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3. Kvalitetsvurdering og formidling – hvad skal med i mundtlig oplæg for klassen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dirty="0"/>
              <a:t>Kvalitetssikring: Husk at forholde jer til </a:t>
            </a:r>
            <a:r>
              <a:rPr lang="da-DK" b="1" dirty="0"/>
              <a:t>kvaliteten</a:t>
            </a:r>
            <a:r>
              <a:rPr lang="da-DK" dirty="0"/>
              <a:t> af jeres interviewguide og udførte interviews. Det er godt at kunne kritisere og rette egen undersøgelse.</a:t>
            </a:r>
          </a:p>
          <a:p>
            <a:endParaRPr lang="da-DK" dirty="0"/>
          </a:p>
          <a:p>
            <a:r>
              <a:rPr lang="da-DK" b="1" dirty="0"/>
              <a:t>Validitet: </a:t>
            </a:r>
            <a:r>
              <a:rPr lang="da-DK" dirty="0"/>
              <a:t>Er der overensstemmelse mellem de teoretiske/analytiske begreber og vores mål (problemformuleringen)? Fik I målt/svar på det I gerne ville måle/have svar på? Hvorfor/hvorfor ikke? 	</a:t>
            </a:r>
          </a:p>
          <a:p>
            <a:endParaRPr lang="da-DK" dirty="0"/>
          </a:p>
          <a:p>
            <a:r>
              <a:rPr lang="da-DK" b="1" dirty="0"/>
              <a:t>Reliabilitet:</a:t>
            </a:r>
            <a:r>
              <a:rPr lang="da-DK" dirty="0"/>
              <a:t> Er vores data og koder pålidelige? Har vi påvirket vores interviewperson under interviewet? Er vores koder præcist definerede og relevante? 	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	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16195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Krav til jeres præsentation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I skal forberede en PowerPoint som indeholder:</a:t>
            </a:r>
          </a:p>
          <a:p>
            <a:pPr lvl="1"/>
            <a:r>
              <a:rPr lang="da-DK" dirty="0"/>
              <a:t>Kort om projektarbejdet lektion 1</a:t>
            </a:r>
          </a:p>
          <a:p>
            <a:pPr lvl="1"/>
            <a:r>
              <a:rPr lang="da-DK" dirty="0"/>
              <a:t>Lidt længere om projektarbejdet lektion 2</a:t>
            </a:r>
          </a:p>
          <a:p>
            <a:pPr lvl="1"/>
            <a:r>
              <a:rPr lang="da-DK" dirty="0"/>
              <a:t>Mest om interview:</a:t>
            </a:r>
          </a:p>
          <a:p>
            <a:pPr lvl="2"/>
            <a:r>
              <a:rPr lang="da-DK" dirty="0"/>
              <a:t>En præsentation af jeres problemstilling</a:t>
            </a:r>
          </a:p>
          <a:p>
            <a:pPr lvl="2"/>
            <a:r>
              <a:rPr lang="da-DK" dirty="0"/>
              <a:t>Jeres metodeovervejelser om jeres problemformulering og udarbejdelse af interviewguide</a:t>
            </a:r>
          </a:p>
          <a:p>
            <a:pPr lvl="2"/>
            <a:r>
              <a:rPr lang="da-DK" dirty="0"/>
              <a:t>Billede af jeres analytiske display</a:t>
            </a:r>
          </a:p>
          <a:p>
            <a:pPr lvl="2"/>
            <a:r>
              <a:rPr lang="da-DK" dirty="0"/>
              <a:t>Eksempler på analyse af display</a:t>
            </a:r>
          </a:p>
          <a:p>
            <a:pPr lvl="2"/>
            <a:r>
              <a:rPr lang="da-DK" dirty="0"/>
              <a:t>Eksempler på brug af faglighed i analysen af display</a:t>
            </a:r>
          </a:p>
          <a:p>
            <a:pPr lvl="2"/>
            <a:r>
              <a:rPr lang="da-DK" dirty="0"/>
              <a:t>Formidling af analyseresultater</a:t>
            </a:r>
          </a:p>
          <a:p>
            <a:pPr lvl="2"/>
            <a:r>
              <a:rPr lang="da-DK" dirty="0"/>
              <a:t>Kvalitetssikringsovervejelser (også gerne kritik af hvad I kunne have gjort bedre)</a:t>
            </a:r>
          </a:p>
          <a:p>
            <a:pPr lvl="1"/>
            <a:r>
              <a:rPr lang="da-DK" dirty="0"/>
              <a:t>Samlet konklusion</a:t>
            </a:r>
          </a:p>
          <a:p>
            <a:pPr marL="0" indent="0">
              <a:buNone/>
            </a:pPr>
            <a:r>
              <a:rPr lang="da-DK" dirty="0"/>
              <a:t>Husk at ALLE i gruppen skal sige noget!</a:t>
            </a:r>
          </a:p>
        </p:txBody>
      </p:sp>
    </p:spTree>
    <p:extLst>
      <p:ext uri="{BB962C8B-B14F-4D97-AF65-F5344CB8AC3E}">
        <p14:creationId xmlns:p14="http://schemas.microsoft.com/office/powerpoint/2010/main" val="2635120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0F067EC178BC94FB05610F532BA5FB6" ma:contentTypeVersion="10" ma:contentTypeDescription="Opret et nyt dokument." ma:contentTypeScope="" ma:versionID="6f23694d5cfcb4851c6eef8b51edec74">
  <xsd:schema xmlns:xsd="http://www.w3.org/2001/XMLSchema" xmlns:xs="http://www.w3.org/2001/XMLSchema" xmlns:p="http://schemas.microsoft.com/office/2006/metadata/properties" xmlns:ns2="2a9518a8-5897-4d5a-9450-9e7829d95c99" xmlns:ns3="8ae900b7-c8be-44ce-bbec-1f9a7d62c487" targetNamespace="http://schemas.microsoft.com/office/2006/metadata/properties" ma:root="true" ma:fieldsID="a5e8160d24585cff00948cab845f8bcd" ns2:_="" ns3:_="">
    <xsd:import namespace="2a9518a8-5897-4d5a-9450-9e7829d95c99"/>
    <xsd:import namespace="8ae900b7-c8be-44ce-bbec-1f9a7d62c4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9518a8-5897-4d5a-9450-9e7829d95c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e900b7-c8be-44ce-bbec-1f9a7d62c487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0A57877-5AF6-4E06-A0BB-5E472EABA6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72E946-A997-483B-B024-1DF22E5C71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a9518a8-5897-4d5a-9450-9e7829d95c99"/>
    <ds:schemaRef ds:uri="8ae900b7-c8be-44ce-bbec-1f9a7d62c4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9811BB9-FA23-4D42-9800-BFBB77853C80}">
  <ds:schemaRefs>
    <ds:schemaRef ds:uri="http://schemas.microsoft.com/office/2006/documentManagement/types"/>
    <ds:schemaRef ds:uri="8ae900b7-c8be-44ce-bbec-1f9a7d62c487"/>
    <ds:schemaRef ds:uri="http://purl.org/dc/elements/1.1/"/>
    <ds:schemaRef ds:uri="http://schemas.microsoft.com/office/2006/metadata/properties"/>
    <ds:schemaRef ds:uri="http://purl.org/dc/terms/"/>
    <ds:schemaRef ds:uri="2a9518a8-5897-4d5a-9450-9e7829d95c99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7428</TotalTime>
  <Words>587</Words>
  <Application>Microsoft Macintosh PowerPoint</Application>
  <PresentationFormat>Widescreen</PresentationFormat>
  <Paragraphs>111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Introduktion til kodning og display</vt:lpstr>
      <vt:lpstr>Tre analytiske trin i kvalitativ indholdsanalyse </vt:lpstr>
      <vt:lpstr>1. Kodning</vt:lpstr>
      <vt:lpstr>2. Analyse og fortolkning = Display</vt:lpstr>
      <vt:lpstr>2. Analyse og fortolkning - Konstruktion af display</vt:lpstr>
      <vt:lpstr>2. Analyse og fortolkning - Fortolkning af display</vt:lpstr>
      <vt:lpstr>3. Kvalitetsvurdering og formidling – hvad skal med i mundtlig oplæg for klassen</vt:lpstr>
      <vt:lpstr>Krav til jeres præsentation</vt:lpstr>
    </vt:vector>
  </TitlesOfParts>
  <Company>ITS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 til kodning og display</dc:title>
  <dc:creator>Ditte Kirstine Nørtoft Nielsen (DN | AKAT)</dc:creator>
  <cp:lastModifiedBy>Mads Malthe Rifbjerg Søvndal MRS</cp:lastModifiedBy>
  <cp:revision>38</cp:revision>
  <dcterms:created xsi:type="dcterms:W3CDTF">2020-03-31T08:35:58Z</dcterms:created>
  <dcterms:modified xsi:type="dcterms:W3CDTF">2025-04-30T12:50:45Z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0x010100D0F067EC178BC94FB05610F532BA5FB6</vt:lpwstr>
  </property>
</Properties>
</file>