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fatter og dato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Forfatter og dato</a:t>
            </a:r>
          </a:p>
        </p:txBody>
      </p:sp>
      <p:sp>
        <p:nvSpPr>
          <p:cNvPr id="12" name="Titel på præsentation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Titel på præsentation</a:t>
            </a:r>
          </a:p>
        </p:txBody>
      </p:sp>
      <p:sp>
        <p:nvSpPr>
          <p:cNvPr id="13" name="Brødtekst, niveau et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Undertitel på præsentation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itel på præsentation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Titel på præsentation</a:t>
            </a:r>
          </a:p>
        </p:txBody>
      </p:sp>
      <p:sp>
        <p:nvSpPr>
          <p:cNvPr id="23" name="Forfatter og dato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Forfatter og dato</a:t>
            </a:r>
          </a:p>
        </p:txBody>
      </p:sp>
      <p:sp>
        <p:nvSpPr>
          <p:cNvPr id="24" name="Brødtekst, niveau et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Undertitel på præsentation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foto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Titel på lysbilled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Titel på lysbillede</a:t>
            </a:r>
          </a:p>
        </p:txBody>
      </p:sp>
      <p:sp>
        <p:nvSpPr>
          <p:cNvPr id="34" name="Brødtekst, niveau et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Undertitel på lysbillede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Lysbillednumm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el på lysbilled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 på lysbillede</a:t>
            </a:r>
          </a:p>
        </p:txBody>
      </p:sp>
      <p:sp>
        <p:nvSpPr>
          <p:cNvPr id="43" name="Undertitel på lysbilled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Undertitel på lysbillede</a:t>
            </a:r>
          </a:p>
        </p:txBody>
      </p:sp>
      <p:sp>
        <p:nvSpPr>
          <p:cNvPr id="44" name="Brødtekst, niveau et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Punktopstillet tekst på lysbillede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rødtekst, niveau et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Punktopstillet tekst på lysbillede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Undertitel på lysbilled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Undertitel på lysbillede</a:t>
            </a:r>
          </a:p>
        </p:txBody>
      </p:sp>
      <p:sp>
        <p:nvSpPr>
          <p:cNvPr id="61" name="Brødtekst, niveau et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Punktopstillet tekst på lysbillede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Titel på lysbilled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Titel på lysbillede</a:t>
            </a:r>
          </a:p>
        </p:txBody>
      </p:sp>
      <p:sp>
        <p:nvSpPr>
          <p:cNvPr id="64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k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el på afsnit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Titel på afsnit</a:t>
            </a:r>
          </a:p>
        </p:txBody>
      </p:sp>
      <p:sp>
        <p:nvSpPr>
          <p:cNvPr id="72" name="Lysbillednumm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el på lysbilled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Titel på lysbillede</a:t>
            </a:r>
          </a:p>
        </p:txBody>
      </p:sp>
      <p:sp>
        <p:nvSpPr>
          <p:cNvPr id="80" name="Undertitel på lysbilled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Undertitel på lysbillede</a:t>
            </a:r>
          </a:p>
        </p:txBody>
      </p:sp>
      <p:sp>
        <p:nvSpPr>
          <p:cNvPr id="81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agsor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el på dagsorden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Titel på dagsorden</a:t>
            </a:r>
          </a:p>
        </p:txBody>
      </p:sp>
      <p:sp>
        <p:nvSpPr>
          <p:cNvPr id="89" name="Undertitel på dagsorden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Undertitel på dagsorden</a:t>
            </a:r>
          </a:p>
        </p:txBody>
      </p:sp>
      <p:sp>
        <p:nvSpPr>
          <p:cNvPr id="90" name="Brødtekst, niveau et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Emner på dagsorden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Udm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rødtekst, niveau et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Udmelding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akta – stor stør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rødtekst, niveau et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100 %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Info om fakta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Info om fakta</a:t>
            </a:r>
          </a:p>
        </p:txBody>
      </p:sp>
      <p:sp>
        <p:nvSpPr>
          <p:cNvPr id="108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lskrivelse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Tilskrivelse</a:t>
            </a:r>
          </a:p>
        </p:txBody>
      </p:sp>
      <p:sp>
        <p:nvSpPr>
          <p:cNvPr id="116" name="Brødtekst, niveau et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“Vigtigt citat”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illed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illed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illed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illed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på lysbilled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Titel på lysbillede</a:t>
            </a:r>
          </a:p>
        </p:txBody>
      </p:sp>
      <p:sp>
        <p:nvSpPr>
          <p:cNvPr id="3" name="Brødtekst, niveau et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Punktopstillet tekst på lysbillede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Lysbillednumm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Billede" descr="Billede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8032" r="0" b="22020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52" name="Seneca"/>
          <p:cNvSpPr txBox="1"/>
          <p:nvPr>
            <p:ph type="title"/>
          </p:nvPr>
        </p:nvSpPr>
        <p:spPr>
          <a:xfrm>
            <a:off x="1206500" y="9913380"/>
            <a:ext cx="6080990" cy="1859520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Seneca</a:t>
            </a:r>
          </a:p>
        </p:txBody>
      </p:sp>
      <p:sp>
        <p:nvSpPr>
          <p:cNvPr id="153" name="Forfatter og dato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4" name="Stoisk filosofi og humanisme"/>
          <p:cNvSpPr txBox="1"/>
          <p:nvPr>
            <p:ph type="body" sz="quarter" idx="1"/>
          </p:nvPr>
        </p:nvSpPr>
        <p:spPr>
          <a:xfrm>
            <a:off x="1206500" y="11609910"/>
            <a:ext cx="10336012" cy="1116952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Stoisk filosofi og humanisme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- en historisk introduktion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- en historisk introduktion</a:t>
            </a:r>
          </a:p>
        </p:txBody>
      </p:sp>
      <p:sp>
        <p:nvSpPr>
          <p:cNvPr id="157" name="Filosofien opstod i 300-tallet f.Kr. i Athen (Hellenistisk tid)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Filosofien opstod i 300-tallet f.Kr. i Athen (Hellenistisk tid)</a:t>
            </a:r>
          </a:p>
          <a:p>
            <a:pPr/>
            <a:r>
              <a:t>Opkaldt efter “stoaen” - en overdækket søjlegang på torvet i Athen (“agora”).</a:t>
            </a:r>
          </a:p>
          <a:p>
            <a:pPr/>
            <a:r>
              <a:t>Den mest kendte tidlige stoiker er Zenon (billedet) - men ingen af hverken hans eller de tidlige stoikeres skrifter har overlevet.</a:t>
            </a:r>
          </a:p>
        </p:txBody>
      </p:sp>
      <p:sp>
        <p:nvSpPr>
          <p:cNvPr id="158" name="Stoisk filosof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Stoisk filosofi</a:t>
            </a:r>
          </a:p>
        </p:txBody>
      </p:sp>
      <p:pic>
        <p:nvPicPr>
          <p:cNvPr id="159" name="Billede" descr="Bille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0244" y="0"/>
            <a:ext cx="929111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4 f.Kr. - 65 e.Kr.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4 f.Kr. - 65 e.Kr.</a:t>
            </a:r>
          </a:p>
        </p:txBody>
      </p:sp>
      <p:sp>
        <p:nvSpPr>
          <p:cNvPr id="162" name="Født i Corduba i den romerske provins Hispania.…"/>
          <p:cNvSpPr txBox="1"/>
          <p:nvPr>
            <p:ph type="body" sz="half" idx="1"/>
          </p:nvPr>
        </p:nvSpPr>
        <p:spPr>
          <a:xfrm>
            <a:off x="1206500" y="3556694"/>
            <a:ext cx="9779000" cy="8948440"/>
          </a:xfrm>
          <a:prstGeom prst="rect">
            <a:avLst/>
          </a:prstGeom>
        </p:spPr>
        <p:txBody>
          <a:bodyPr/>
          <a:lstStyle/>
          <a:p>
            <a:pPr marL="591312" indent="-591312" defTabSz="2365188">
              <a:spcBef>
                <a:spcPts val="4300"/>
              </a:spcBef>
              <a:defRPr sz="4656"/>
            </a:pPr>
            <a:r>
              <a:t>Født i Corduba i den romerske provins Hispania.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t>Virkede som advokat i Rom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t>Blev i 49 e.Kr. privatlærer for kejser Claudius adoptivsøn Lucius Domitius Ahaenobarbus (Nero).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t>Forblev Neros rådgiver (og </a:t>
            </a:r>
            <a:r>
              <a:rPr i="1"/>
              <a:t>de facto</a:t>
            </a:r>
            <a:r>
              <a:t> kejser) fra 54-62 e.Kr.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t>Nero tvang Seneca til selvmord i 65 e.Kr.</a:t>
            </a:r>
          </a:p>
        </p:txBody>
      </p:sp>
      <p:pic>
        <p:nvPicPr>
          <p:cNvPr id="163" name="Billede" descr="Billede"/>
          <p:cNvPicPr>
            <a:picLocks noChangeAspect="1"/>
          </p:cNvPicPr>
          <p:nvPr>
            <p:ph type="pic" idx="22"/>
          </p:nvPr>
        </p:nvPicPr>
        <p:blipFill>
          <a:blip r:embed="rId2">
            <a:extLst/>
          </a:blip>
          <a:srcRect l="0" t="0" r="0" b="16916"/>
          <a:stretch>
            <a:fillRect/>
          </a:stretch>
        </p:blipFill>
        <p:spPr>
          <a:xfrm>
            <a:off x="12192000" y="1263848"/>
            <a:ext cx="10916874" cy="11188205"/>
          </a:xfrm>
          <a:prstGeom prst="rect">
            <a:avLst/>
          </a:prstGeom>
        </p:spPr>
      </p:pic>
      <p:sp>
        <p:nvSpPr>
          <p:cNvPr id="164" name="Lucius Annaeus Senec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975054">
              <a:defRPr spc="-137" sz="6885"/>
            </a:lvl1pPr>
          </a:lstStyle>
          <a:p>
            <a:pPr/>
            <a:r>
              <a:t>Lucius Annaeus Seneca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Et brevkursus i stoicisme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Et brevkursus i stoicisme</a:t>
            </a:r>
          </a:p>
        </p:txBody>
      </p:sp>
      <p:sp>
        <p:nvSpPr>
          <p:cNvPr id="167" name="Seneca skrev i løbet af sit liv 124 kendte breve til sin gode ven Lucilius.…"/>
          <p:cNvSpPr txBox="1"/>
          <p:nvPr>
            <p:ph type="body" sz="half" idx="1"/>
          </p:nvPr>
        </p:nvSpPr>
        <p:spPr>
          <a:xfrm>
            <a:off x="1206500" y="3803470"/>
            <a:ext cx="9779000" cy="8701664"/>
          </a:xfrm>
          <a:prstGeom prst="rect">
            <a:avLst/>
          </a:prstGeom>
        </p:spPr>
        <p:txBody>
          <a:bodyPr/>
          <a:lstStyle/>
          <a:p>
            <a:pPr marL="579119" indent="-579119" defTabSz="2316421">
              <a:spcBef>
                <a:spcPts val="4200"/>
              </a:spcBef>
              <a:defRPr sz="4560"/>
            </a:pPr>
            <a:r>
              <a:t>Seneca skrev i løbet af sit liv 124 kendte breve til sin gode ven Lucilius.</a:t>
            </a:r>
          </a:p>
          <a:p>
            <a:pPr marL="579119" indent="-579119" defTabSz="2316421">
              <a:spcBef>
                <a:spcPts val="4200"/>
              </a:spcBef>
              <a:defRPr sz="4560"/>
            </a:pPr>
            <a:r>
              <a:t>Brevene var fra starten skrevet med udgivelse for øje.</a:t>
            </a:r>
          </a:p>
          <a:p>
            <a:pPr marL="579119" indent="-579119" defTabSz="2316421">
              <a:spcBef>
                <a:spcPts val="4200"/>
              </a:spcBef>
              <a:defRPr sz="4560"/>
            </a:pPr>
            <a:r>
              <a:t>I sine breve giver Seneca nyttige råd til, hvordan man lever stoisk - ofte med udgangspunkt i hverdagen.</a:t>
            </a:r>
          </a:p>
          <a:p>
            <a:pPr marL="579119" indent="-579119" defTabSz="2316421">
              <a:spcBef>
                <a:spcPts val="4200"/>
              </a:spcBef>
              <a:defRPr sz="4560"/>
            </a:pPr>
            <a:r>
              <a:t>Det 47. brev er kendt som “Slavebrevet”. </a:t>
            </a:r>
          </a:p>
        </p:txBody>
      </p:sp>
      <p:sp>
        <p:nvSpPr>
          <p:cNvPr id="168" name="Brevene til Lucili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Brevene til Lucilius</a:t>
            </a:r>
          </a:p>
        </p:txBody>
      </p:sp>
      <p:pic>
        <p:nvPicPr>
          <p:cNvPr id="169" name="Billede" descr="Bille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919254" y="2507168"/>
            <a:ext cx="11453090" cy="87016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