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sldIdLst>
    <p:sldId id="260" r:id="rId2"/>
    <p:sldId id="257" r:id="rId3"/>
    <p:sldId id="256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58BF-C5E1-4B52-BD8A-FD1AD5779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D51F7-3CC3-4BB7-8291-B1789482E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20447-D6C7-43E1-AE88-1FB66CC9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2/27/24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7B6-E7FC-473A-8D5F-0E6B838E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AF4E0-FDDB-42B9-862C-7BBC501C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6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6C8-0B4F-4655-A630-0B1D2540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8B888-85E0-4D92-903E-C3FE7E870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8916-250B-4232-BD7D-571FDE79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2/27/24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8BFB4-647C-4104-B6D4-3346051C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A73F-2BE8-4370-AE90-58F4CE5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56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446D-9FAC-4157-A41A-51675C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93" y="1709738"/>
            <a:ext cx="10617157" cy="27588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F8D4A-8F93-4399-9546-64F286400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93" y="4589463"/>
            <a:ext cx="1061715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2FD4-BF96-470C-8247-20DFAE1C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2/27/24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5A2D-86C4-4467-BAB8-E9ED004D2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A4D-D9B2-4C82-95E4-B86F9F5F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72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B3AA-8C30-429E-B934-AF122043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834E-691F-4728-88F5-A0C469669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7240" y="1825625"/>
            <a:ext cx="52425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76374-880F-4E25-9F88-79E3C1AB1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9BD69-B509-4FCE-95A8-ED03FFC8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2/27/24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C287B-AE5B-490B-BF81-A50D7A2E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C2246-303C-4A29-B6EA-E62CEDE6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28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FE79-D5BE-43E8-B6C5-2675B7F4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57814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D3A07-BA51-4113-902E-830A887D2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03903"/>
            <a:ext cx="522033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320A9-E274-4E1B-B02D-9A3F510A1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240" y="2737063"/>
            <a:ext cx="5220335" cy="34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80D3A-C2A8-4B78-B7E2-4908C74B1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390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D84DD-9460-4B08-86AD-27486A940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37063"/>
            <a:ext cx="5183188" cy="34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B0B7F8-282C-4210-AE7D-F35228BA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2/27/24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E343A9-1067-4DCF-BACC-1F7F38050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84E471-04DB-4DB5-8CC5-16B3FC88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424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87C0-272E-4E50-A316-78079B2B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6C1C9-1F69-432A-858C-D828B56E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2/27/24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D9A1B-D149-4B97-B161-3D7C9ADB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3722F-8C88-4E54-8CD6-12D31A05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36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1B4EE-6DFC-45F3-9174-D913EB57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2/27/24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7F7DC-6DDE-4337-AD27-BBE7D542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58EA9-3AC4-421E-B133-1FA7757D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80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35BB-74CC-43E9-B71F-A5C05D17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ADC9E-7845-4DB1-87E3-6FBFB2B0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925A8-2A07-43B9-B549-061F36849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2226364"/>
            <a:ext cx="3994785" cy="364262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A9037-0564-43A1-8156-1D9932E1F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2/27/24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F0D40-D0E1-49C9-BE47-91BBC50AB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129BD-890D-412E-9805-D29F4A0D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3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ADB4-BA7B-42C2-9C6C-58B2763F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020" y="457200"/>
            <a:ext cx="405400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19B58-B546-4E6B-BE00-3D1D64DA8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A0AB8-41A9-4548-9B83-3EFF79A00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8020" y="2250218"/>
            <a:ext cx="4054006" cy="361876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B33ED-A015-4992-A004-33D41CFFA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2/27/24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29CDA-E85F-47D1-83B7-02A50DEB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9625F-5352-4136-8AC4-F8899D00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10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922F-6166-4009-A42D-027DC718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791CF-167D-446D-9F99-6976C986E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CA422-E040-4DE1-9DA5-C8D37C11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2/27/24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13B0B-60E7-494E-91CB-055BC269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C554-7C1B-4D8F-9B6B-04492656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39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66EF0-6ED8-49A7-BDAD-E20A143FA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CE9CD-90A9-44BA-B293-0662E077D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7240" y="365125"/>
            <a:ext cx="779526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7DAE0-05C4-460B-B96D-BD183ED0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2/27/24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3CA93-55C9-4AA3-89A0-55490F74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FD820-FF26-4325-816F-310C30F80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31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D62DB5A-5AA0-4E7E-94AB-AD20F02CA8DF}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086ECE-EF43-4B07-9DD0-59679471A067}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3A74F-6169-4D30-A245-B46D738B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2" y="365125"/>
            <a:ext cx="106375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77E64-7A05-44DA-81FA-6EF4806BB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2" y="1825625"/>
            <a:ext cx="1063751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5EC6-E331-4312-AC12-56D55F7D2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2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3657AA7F-BE72-4467-897E-7A302F46504F}" type="datetimeFigureOut">
              <a:rPr lang="en-US" smtClean="0"/>
              <a:pPr/>
              <a:t>2/27/24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7FC5D-92B2-4B4D-8111-6EDEF2806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8268"/>
            <a:ext cx="41148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A104D-C777-4A6E-8A43-F94028E5E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156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3747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02" r:id="rId7"/>
    <p:sldLayoutId id="2147483703" r:id="rId8"/>
    <p:sldLayoutId id="2147483701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svg"/><Relationship Id="rId2" Type="http://schemas.openxmlformats.org/officeDocument/2006/relationships/hyperlink" Target="https://www.youtube.com/watch?v=IigtaeP2B6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A80A97F9-87C9-4710-B480-406EA55C9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6D6F0AC2-F229-46DE-A0A2-5CB386CE9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DCCE1A-1B8D-C35C-2B90-305BD9DB9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77240"/>
            <a:ext cx="3948953" cy="1812537"/>
          </a:xfrm>
        </p:spPr>
        <p:txBody>
          <a:bodyPr anchor="b">
            <a:normAutofit/>
          </a:bodyPr>
          <a:lstStyle/>
          <a:p>
            <a:r>
              <a:rPr lang="da-DK" sz="4100" dirty="0"/>
              <a:t>Augustus og den romerske provins…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677A74-EE27-7A75-218B-A8D41EB87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2786743"/>
            <a:ext cx="3948953" cy="3390220"/>
          </a:xfrm>
        </p:spPr>
        <p:txBody>
          <a:bodyPr anchor="t">
            <a:normAutofit/>
          </a:bodyPr>
          <a:lstStyle/>
          <a:p>
            <a:endParaRPr lang="da-DK" dirty="0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6988DF46-BB01-4433-86D4-321BC88CE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24167" y="476600"/>
            <a:ext cx="5888959" cy="59063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Romerriget og den hellenistiske kultur | Kirkens historie I-II">
            <a:extLst>
              <a:ext uri="{FF2B5EF4-FFF2-40B4-BE49-F238E27FC236}">
                <a16:creationId xmlns:a16="http://schemas.microsoft.com/office/drawing/2014/main" id="{70065510-1C35-4623-9520-40C1E8AEC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3072" y="493987"/>
            <a:ext cx="4505053" cy="588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05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9">
            <a:extLst>
              <a:ext uri="{FF2B5EF4-FFF2-40B4-BE49-F238E27FC236}">
                <a16:creationId xmlns:a16="http://schemas.microsoft.com/office/drawing/2014/main" id="{A80A97F9-87C9-4710-B480-406EA55C9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Rectangle 11">
            <a:extLst>
              <a:ext uri="{FF2B5EF4-FFF2-40B4-BE49-F238E27FC236}">
                <a16:creationId xmlns:a16="http://schemas.microsoft.com/office/drawing/2014/main" id="{6D6F0AC2-F229-46DE-A0A2-5CB386CE9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58B15D5-FF01-34C0-7913-CDF3F86BE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77240"/>
            <a:ext cx="4114800" cy="212312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4100" dirty="0"/>
            </a:br>
            <a:r>
              <a:rPr lang="en-US" sz="2000" dirty="0"/>
              <a:t>10 min:</a:t>
            </a:r>
            <a:br>
              <a:rPr lang="en-US" sz="4100" dirty="0"/>
            </a:br>
            <a:r>
              <a:rPr lang="en-US" sz="4100" dirty="0"/>
              <a:t>Nu </a:t>
            </a:r>
            <a:r>
              <a:rPr lang="en-US" sz="4100" dirty="0" err="1"/>
              <a:t>skal</a:t>
            </a:r>
            <a:r>
              <a:rPr lang="en-US" sz="4100" dirty="0"/>
              <a:t> </a:t>
            </a:r>
            <a:r>
              <a:rPr lang="en-US" sz="4100" dirty="0" err="1"/>
              <a:t>i</a:t>
            </a:r>
            <a:r>
              <a:rPr lang="en-US" sz="4100" dirty="0"/>
              <a:t> </a:t>
            </a:r>
            <a:r>
              <a:rPr lang="en-US" sz="4100" dirty="0" err="1"/>
              <a:t>lytte</a:t>
            </a:r>
            <a:r>
              <a:rPr lang="en-US" sz="4100" dirty="0"/>
              <a:t> </a:t>
            </a:r>
            <a:r>
              <a:rPr lang="en-US" sz="4100" dirty="0" err="1"/>
              <a:t>til</a:t>
            </a:r>
            <a:r>
              <a:rPr lang="en-US" sz="4100" dirty="0"/>
              <a:t> </a:t>
            </a:r>
            <a:r>
              <a:rPr lang="en-US" sz="4100" dirty="0" err="1"/>
              <a:t>historiker</a:t>
            </a:r>
            <a:r>
              <a:rPr lang="en-US" sz="4100" dirty="0"/>
              <a:t> Jesper Carlsen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12C2708B-5226-0DF2-6DCD-02058468067E}"/>
              </a:ext>
            </a:extLst>
          </p:cNvPr>
          <p:cNvSpPr txBox="1"/>
          <p:nvPr/>
        </p:nvSpPr>
        <p:spPr>
          <a:xfrm>
            <a:off x="777240" y="2786743"/>
            <a:ext cx="4114800" cy="33902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/>
              <a:t>Svar på følgende: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/>
              <a:t>Hvorfor er Kejser Augustus så magtfuld ifølge Carlsen?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/>
              <a:t>Hvorfor lider Augustus ikke samme voldsomme dødsfaldskæbne som mange andre romerske kejsere?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/>
              <a:t>Hvorfor blev han ikke kaldt monark?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en-US" sz="2000"/>
          </a:p>
        </p:txBody>
      </p:sp>
      <p:sp>
        <p:nvSpPr>
          <p:cNvPr id="30" name="Rectangle 13">
            <a:extLst>
              <a:ext uri="{FF2B5EF4-FFF2-40B4-BE49-F238E27FC236}">
                <a16:creationId xmlns:a16="http://schemas.microsoft.com/office/drawing/2014/main" id="{B561DE1A-F39F-46D4-BA9A-9DAB77A48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2199" y="0"/>
            <a:ext cx="6859801" cy="3429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Jesper Carlsen om Kejserdæmmet">
            <a:hlinkClick r:id="" action="ppaction://media"/>
            <a:extLst>
              <a:ext uri="{FF2B5EF4-FFF2-40B4-BE49-F238E27FC236}">
                <a16:creationId xmlns:a16="http://schemas.microsoft.com/office/drawing/2014/main" id="{40DFBD45-4C8E-CEA4-4D51-BCEE3D2D3EE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37788" y="288899"/>
            <a:ext cx="5848620" cy="2851203"/>
          </a:xfrm>
          <a:prstGeom prst="rect">
            <a:avLst/>
          </a:prstGeom>
        </p:spPr>
      </p:pic>
      <p:sp>
        <p:nvSpPr>
          <p:cNvPr id="31" name="Rectangle 15">
            <a:extLst>
              <a:ext uri="{FF2B5EF4-FFF2-40B4-BE49-F238E27FC236}">
                <a16:creationId xmlns:a16="http://schemas.microsoft.com/office/drawing/2014/main" id="{C6105A24-81C0-4B45-99A5-311F3B74A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2199" y="3427200"/>
            <a:ext cx="3430800" cy="34308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Graphic 17">
            <a:extLst>
              <a:ext uri="{FF2B5EF4-FFF2-40B4-BE49-F238E27FC236}">
                <a16:creationId xmlns:a16="http://schemas.microsoft.com/office/drawing/2014/main" id="{3C851273-7FAC-413A-B5CA-083F7AECD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33999" y="3427200"/>
            <a:ext cx="3429000" cy="3429000"/>
          </a:xfrm>
          <a:prstGeom prst="rect">
            <a:avLst/>
          </a:prstGeom>
        </p:spPr>
      </p:pic>
      <p:sp>
        <p:nvSpPr>
          <p:cNvPr id="33" name="Rectangle 19">
            <a:extLst>
              <a:ext uri="{FF2B5EF4-FFF2-40B4-BE49-F238E27FC236}">
                <a16:creationId xmlns:a16="http://schemas.microsoft.com/office/drawing/2014/main" id="{C3B21356-601F-4761-B3FB-16E3D4A5C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1200" y="3427200"/>
            <a:ext cx="34308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Graphic 21">
            <a:extLst>
              <a:ext uri="{FF2B5EF4-FFF2-40B4-BE49-F238E27FC236}">
                <a16:creationId xmlns:a16="http://schemas.microsoft.com/office/drawing/2014/main" id="{004EF464-0C9E-4D7E-B8B3-865285819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7754" y="342720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20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D04CF648-5CB3-49E4-BE34-8A0598901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669E559C-09DA-4586-86C9-F3C05D9A0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A00977-D1F5-EAD7-6326-746CEA398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0" y="1122363"/>
            <a:ext cx="4116035" cy="2387600"/>
          </a:xfrm>
        </p:spPr>
        <p:txBody>
          <a:bodyPr>
            <a:normAutofit fontScale="90000"/>
          </a:bodyPr>
          <a:lstStyle/>
          <a:p>
            <a:pPr algn="l"/>
            <a:r>
              <a:rPr lang="da-DK" sz="2000" dirty="0"/>
              <a:t>10 min:</a:t>
            </a:r>
            <a:br>
              <a:rPr lang="da-DK" sz="3800" dirty="0"/>
            </a:br>
            <a:r>
              <a:rPr lang="da-DK" sz="3800" dirty="0"/>
              <a:t>Lav en liste over fordele og ulemper ved at være en romersk provins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84F3ADA-D48F-6B6C-56DC-E5D7428AD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0" y="3602038"/>
            <a:ext cx="4116035" cy="1655762"/>
          </a:xfrm>
        </p:spPr>
        <p:txBody>
          <a:bodyPr>
            <a:normAutofit/>
          </a:bodyPr>
          <a:lstStyle/>
          <a:p>
            <a:pPr algn="l"/>
            <a:r>
              <a:rPr lang="da-DK" sz="1700" dirty="0"/>
              <a:t>Se derefter: </a:t>
            </a:r>
            <a:r>
              <a:rPr lang="da-DK" sz="1700" dirty="0">
                <a:hlinkClick r:id="rId2"/>
              </a:rPr>
              <a:t>https://www.youtube.com/watch?v=IigtaeP2B6k</a:t>
            </a:r>
            <a:endParaRPr lang="da-DK" sz="1700" dirty="0"/>
          </a:p>
          <a:p>
            <a:pPr algn="l"/>
            <a:r>
              <a:rPr lang="da-DK" sz="1700" dirty="0"/>
              <a:t>og sammenlign jeres liste med den som dukker op i </a:t>
            </a:r>
            <a:r>
              <a:rPr lang="da-DK" sz="1700" dirty="0" err="1"/>
              <a:t>filmenuddraget</a:t>
            </a:r>
            <a:r>
              <a:rPr lang="da-DK" sz="1700" dirty="0"/>
              <a:t> fra </a:t>
            </a:r>
            <a:r>
              <a:rPr lang="da-DK" sz="1700" i="1" dirty="0"/>
              <a:t>Life of Brian</a:t>
            </a:r>
            <a:endParaRPr lang="da-DK" sz="1700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87AA7ECE-DB5E-48B2-9EF4-7EEAF123B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2198" y="0"/>
            <a:ext cx="6859801" cy="3429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Romerriget - Se kort over udvikling og provinser - lex.dk">
            <a:extLst>
              <a:ext uri="{FF2B5EF4-FFF2-40B4-BE49-F238E27FC236}">
                <a16:creationId xmlns:a16="http://schemas.microsoft.com/office/drawing/2014/main" id="{6F5FA1A2-FD63-1267-169E-8422C2D201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6" r="15192" b="-1"/>
          <a:stretch/>
        </p:blipFill>
        <p:spPr bwMode="auto">
          <a:xfrm>
            <a:off x="5327444" y="10"/>
            <a:ext cx="6859801" cy="342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454F422E-435A-4694-BE6E-B4968E798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2199" y="3427200"/>
            <a:ext cx="3430800" cy="34308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8ADE9F60-E2BA-44E6-8C5B-A51B19292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1200" y="3427200"/>
            <a:ext cx="34308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1" name="Graphic 1040">
            <a:extLst>
              <a:ext uri="{FF2B5EF4-FFF2-40B4-BE49-F238E27FC236}">
                <a16:creationId xmlns:a16="http://schemas.microsoft.com/office/drawing/2014/main" id="{02430862-1B4A-470B-8AD3-780215B67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7754" y="3429000"/>
            <a:ext cx="3429000" cy="3429000"/>
          </a:xfrm>
          <a:prstGeom prst="rect">
            <a:avLst/>
          </a:prstGeom>
        </p:spPr>
      </p:pic>
      <p:pic>
        <p:nvPicPr>
          <p:cNvPr id="1043" name="Graphic 1042">
            <a:extLst>
              <a:ext uri="{FF2B5EF4-FFF2-40B4-BE49-F238E27FC236}">
                <a16:creationId xmlns:a16="http://schemas.microsoft.com/office/drawing/2014/main" id="{B168F1C9-4999-4AA2-A916-26FD96868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48260" y="342900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783518"/>
      </p:ext>
    </p:extLst>
  </p:cSld>
  <p:clrMapOvr>
    <a:masterClrMapping/>
  </p:clrMapOvr>
</p:sld>
</file>

<file path=ppt/theme/theme1.xml><?xml version="1.0" encoding="utf-8"?>
<a:theme xmlns:a="http://schemas.openxmlformats.org/drawingml/2006/main" name="CelebrationVTI">
  <a:themeElements>
    <a:clrScheme name="Custom 25">
      <a:dk1>
        <a:sysClr val="windowText" lastClr="000000"/>
      </a:dk1>
      <a:lt1>
        <a:sysClr val="window" lastClr="FFFFFF"/>
      </a:lt1>
      <a:dk2>
        <a:srgbClr val="420023"/>
      </a:dk2>
      <a:lt2>
        <a:srgbClr val="FDFBF9"/>
      </a:lt2>
      <a:accent1>
        <a:srgbClr val="91274F"/>
      </a:accent1>
      <a:accent2>
        <a:srgbClr val="97446E"/>
      </a:accent2>
      <a:accent3>
        <a:srgbClr val="24BEEE"/>
      </a:accent3>
      <a:accent4>
        <a:srgbClr val="A52B3A"/>
      </a:accent4>
      <a:accent5>
        <a:srgbClr val="F39E29"/>
      </a:accent5>
      <a:accent6>
        <a:srgbClr val="E87450"/>
      </a:accent6>
      <a:hlink>
        <a:srgbClr val="F55D5D"/>
      </a:hlink>
      <a:folHlink>
        <a:srgbClr val="EA3A60"/>
      </a:folHlink>
    </a:clrScheme>
    <a:fontScheme name="Custom 10">
      <a:majorFont>
        <a:latin typeface="Gill Sans Nov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brationVTI" id="{BAD6E4D6-FB5F-472A-BAD2-154760D77BE0}" vid="{59D360FE-6438-46F1-A5A6-11415132A23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100</Words>
  <Application>Microsoft Macintosh PowerPoint</Application>
  <PresentationFormat>Widescreen</PresentationFormat>
  <Paragraphs>9</Paragraphs>
  <Slides>3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Gill Sans Nova</vt:lpstr>
      <vt:lpstr>CelebrationVTI</vt:lpstr>
      <vt:lpstr>Augustus og den romerske provins…</vt:lpstr>
      <vt:lpstr> 10 min: Nu skal i lytte til historiker Jesper Carlsen</vt:lpstr>
      <vt:lpstr>10 min: Lav en liste over fordele og ulemper ved at være en romersk provins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Esben Lindgren Krogsgaard</dc:creator>
  <cp:lastModifiedBy>Esben Lindgren Krogsgaard</cp:lastModifiedBy>
  <cp:revision>9</cp:revision>
  <dcterms:created xsi:type="dcterms:W3CDTF">2023-05-08T11:49:43Z</dcterms:created>
  <dcterms:modified xsi:type="dcterms:W3CDTF">2024-02-27T08:04:42Z</dcterms:modified>
</cp:coreProperties>
</file>