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5" r:id="rId3"/>
    <p:sldId id="266" r:id="rId4"/>
    <p:sldId id="279" r:id="rId5"/>
    <p:sldId id="263" r:id="rId6"/>
    <p:sldId id="273" r:id="rId7"/>
    <p:sldId id="280" r:id="rId8"/>
    <p:sldId id="278" r:id="rId9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539"/>
  </p:normalViewPr>
  <p:slideViewPr>
    <p:cSldViewPr>
      <p:cViewPr varScale="1">
        <p:scale>
          <a:sx n="113" d="100"/>
          <a:sy n="113" d="100"/>
        </p:scale>
        <p:origin x="192" y="2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0A6C44-8982-4D31-B090-3FEFC5698298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DF8228-035D-43B0-AE87-B088712F41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7633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F8228-035D-43B0-AE87-B088712F41CB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2980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Hercules Farnese (den </a:t>
            </a:r>
            <a:r>
              <a:rPr lang="da-DK" dirty="0" err="1"/>
              <a:t>farnesiske</a:t>
            </a:r>
            <a:r>
              <a:rPr lang="da-DK" dirty="0"/>
              <a:t> Hercules). Romersk marmorkopi efter græsk bronzeoriginal fra slutningen af 4. årh. f.Kr. Højde 317 cm. Museo </a:t>
            </a:r>
            <a:r>
              <a:rPr lang="da-DK" dirty="0" err="1"/>
              <a:t>Archeologico</a:t>
            </a:r>
            <a:r>
              <a:rPr lang="da-DK" dirty="0"/>
              <a:t> Nazionale, Napoli, Italien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582D3C-0CDE-2C48-AB3A-83E559E2DB98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2393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Afrodite </a:t>
            </a:r>
            <a:r>
              <a:rPr lang="da-DK" dirty="0" err="1"/>
              <a:t>Kallipygos</a:t>
            </a:r>
            <a:r>
              <a:rPr lang="da-DK" dirty="0"/>
              <a:t> (Afrodite</a:t>
            </a:r>
            <a:r>
              <a:rPr lang="da-DK" baseline="0" dirty="0"/>
              <a:t> med den smukke bagdel), højde 160 cm, Museo Nazionale </a:t>
            </a:r>
            <a:r>
              <a:rPr lang="da-DK" baseline="0" dirty="0" err="1"/>
              <a:t>Archeologico</a:t>
            </a:r>
            <a:r>
              <a:rPr lang="da-DK" baseline="0" dirty="0"/>
              <a:t> di Napoli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82D3C-0CDE-2C48-AB3A-83E559E2DB98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1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Fordrukken gammel kone med vindunk, højde:</a:t>
            </a:r>
            <a:r>
              <a:rPr lang="da-DK" baseline="0" dirty="0"/>
              <a:t> 92 cm,</a:t>
            </a:r>
            <a:r>
              <a:rPr lang="da-DK" dirty="0"/>
              <a:t> </a:t>
            </a:r>
            <a:r>
              <a:rPr lang="da-DK" dirty="0" err="1"/>
              <a:t>Glyptotheket</a:t>
            </a:r>
            <a:r>
              <a:rPr lang="da-DK" dirty="0"/>
              <a:t> i München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82D3C-0CDE-2C48-AB3A-83E559E2DB98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5656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5056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5469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932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4046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0785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3009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997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6877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1828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0561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540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EDC69-51DE-477B-ADF5-76C99886785B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223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Hellenistisk tid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Ca. 323-31 f.Kr.</a:t>
            </a:r>
          </a:p>
        </p:txBody>
      </p:sp>
    </p:spTree>
    <p:extLst>
      <p:ext uri="{BB962C8B-B14F-4D97-AF65-F5344CB8AC3E}">
        <p14:creationId xmlns:p14="http://schemas.microsoft.com/office/powerpoint/2010/main" val="4140890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Hellenistisk kunst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200" dirty="0"/>
              <a:t>Kunst: videreførelse af senklassisk stil men med en række tydelige tendenser:</a:t>
            </a:r>
          </a:p>
          <a:p>
            <a:pPr lvl="1"/>
            <a:r>
              <a:rPr lang="da-DK" sz="1800" dirty="0"/>
              <a:t>Barok -&gt;</a:t>
            </a:r>
          </a:p>
          <a:p>
            <a:pPr lvl="2"/>
            <a:r>
              <a:rPr lang="da-DK" sz="1400" dirty="0"/>
              <a:t>Store svulmende muskler</a:t>
            </a:r>
          </a:p>
          <a:p>
            <a:pPr lvl="2"/>
            <a:r>
              <a:rPr lang="da-DK" sz="1400" dirty="0"/>
              <a:t>Fokus på </a:t>
            </a:r>
            <a:r>
              <a:rPr lang="da-DK" sz="1400" dirty="0" err="1"/>
              <a:t>pathos</a:t>
            </a:r>
            <a:r>
              <a:rPr lang="da-DK" sz="1400" dirty="0"/>
              <a:t> (følelser)</a:t>
            </a:r>
          </a:p>
          <a:p>
            <a:pPr lvl="2"/>
            <a:r>
              <a:rPr lang="da-DK" sz="1400" dirty="0"/>
              <a:t>Stor dynamik</a:t>
            </a:r>
          </a:p>
          <a:p>
            <a:pPr lvl="2"/>
            <a:r>
              <a:rPr lang="da-DK" sz="1400" dirty="0"/>
              <a:t>Ofte i overstørrelse</a:t>
            </a:r>
          </a:p>
          <a:p>
            <a:pPr lvl="1"/>
            <a:r>
              <a:rPr lang="da-DK" sz="1800" dirty="0"/>
              <a:t>Rokoko</a:t>
            </a:r>
          </a:p>
          <a:p>
            <a:pPr lvl="1"/>
            <a:r>
              <a:rPr lang="da-DK" sz="1800" dirty="0"/>
              <a:t>(Genre)realisme</a:t>
            </a:r>
          </a:p>
          <a:p>
            <a:pPr marL="457200" lvl="1" indent="0">
              <a:buNone/>
            </a:pPr>
            <a:endParaRPr lang="da-DK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060848"/>
            <a:ext cx="4824536" cy="4663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0311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9351" y="274638"/>
            <a:ext cx="7391067" cy="516932"/>
          </a:xfrm>
          <a:ln>
            <a:solidFill>
              <a:srgbClr val="000000"/>
            </a:solidFill>
          </a:ln>
        </p:spPr>
        <p:txBody>
          <a:bodyPr>
            <a:normAutofit fontScale="90000"/>
          </a:bodyPr>
          <a:lstStyle/>
          <a:p>
            <a:r>
              <a:rPr lang="da-DK" dirty="0"/>
              <a:t>Hercules Farnese</a:t>
            </a:r>
          </a:p>
        </p:txBody>
      </p:sp>
      <p:pic>
        <p:nvPicPr>
          <p:cNvPr id="5" name="Herakles_Farnese_MAN_Napoli_Inv6001_n01.jpg" descr="Herakles_Farnese_MAN_Napoli_Inv6001_n01.jpg">
            <a:extLst>
              <a:ext uri="{FF2B5EF4-FFF2-40B4-BE49-F238E27FC236}">
                <a16:creationId xmlns:a16="http://schemas.microsoft.com/office/drawing/2014/main" id="{11945AA0-CBED-9A48-BB90-085A89CA3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351" y="914400"/>
            <a:ext cx="3333953" cy="5834418"/>
          </a:xfrm>
          <a:prstGeom prst="rect">
            <a:avLst/>
          </a:prstGeom>
          <a:ln w="12700"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</p:pic>
      <p:pic>
        <p:nvPicPr>
          <p:cNvPr id="6" name="Billede 5" descr="Et billede, der indeholder bygning, skulptur, atlas, sten&#10;&#10;Automatisk genereret beskrivelse">
            <a:extLst>
              <a:ext uri="{FF2B5EF4-FFF2-40B4-BE49-F238E27FC236}">
                <a16:creationId xmlns:a16="http://schemas.microsoft.com/office/drawing/2014/main" id="{87CC52CC-B63E-2A43-8A87-99F1FF0E51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493" y="2077575"/>
            <a:ext cx="4602139" cy="303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852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Rokoko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200" dirty="0"/>
              <a:t>Fokus på:</a:t>
            </a:r>
          </a:p>
          <a:p>
            <a:pPr lvl="1"/>
            <a:r>
              <a:rPr lang="da-DK" sz="1800" dirty="0"/>
              <a:t>Det sanselige</a:t>
            </a:r>
          </a:p>
          <a:p>
            <a:pPr lvl="1"/>
            <a:r>
              <a:rPr lang="da-DK" sz="1800" dirty="0"/>
              <a:t>Det idylliske </a:t>
            </a:r>
          </a:p>
          <a:p>
            <a:pPr lvl="1"/>
            <a:r>
              <a:rPr lang="da-DK" sz="1800" dirty="0"/>
              <a:t>Det erotiske</a:t>
            </a:r>
          </a:p>
          <a:p>
            <a:pPr lvl="1"/>
            <a:r>
              <a:rPr lang="da-DK" sz="1800" dirty="0"/>
              <a:t>Det yndefulde (feminine)</a:t>
            </a:r>
          </a:p>
          <a:p>
            <a:pPr lvl="1"/>
            <a:r>
              <a:rPr lang="da-DK" sz="1800" dirty="0"/>
              <a:t>Det elegante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1F49C55-6E38-A6ED-BCE5-2DFC18653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83142"/>
            <a:ext cx="3312368" cy="5576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8139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4615" y="274638"/>
            <a:ext cx="7775377" cy="768663"/>
          </a:xfrm>
          <a:ln>
            <a:solidFill>
              <a:srgbClr val="000000"/>
            </a:solidFill>
          </a:ln>
        </p:spPr>
        <p:txBody>
          <a:bodyPr/>
          <a:lstStyle/>
          <a:p>
            <a:r>
              <a:rPr lang="da-DK" dirty="0"/>
              <a:t>Afrodite </a:t>
            </a:r>
            <a:r>
              <a:rPr lang="da-DK" dirty="0" err="1"/>
              <a:t>Kallipygos</a:t>
            </a:r>
            <a:endParaRPr lang="da-DK" dirty="0"/>
          </a:p>
        </p:txBody>
      </p:sp>
      <p:pic>
        <p:nvPicPr>
          <p:cNvPr id="5" name="Billede 4" descr="aphro-1428D77C62C312B8C4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003" y="1156703"/>
            <a:ext cx="5533743" cy="566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561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(Genre)Realisme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200" dirty="0"/>
              <a:t>Ikke længere kun smukke unge mænd (og kvinder), men hverdagssituationer portrætteres - alt lige fra dværge til fulde kællinger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9A1303E-CD65-065B-7E16-4EFFA8141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314" y="2370658"/>
            <a:ext cx="2815371" cy="4487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6987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4615" y="274638"/>
            <a:ext cx="7934132" cy="689280"/>
          </a:xfrm>
          <a:ln>
            <a:solidFill>
              <a:srgbClr val="000000"/>
            </a:solidFill>
          </a:ln>
        </p:spPr>
        <p:txBody>
          <a:bodyPr>
            <a:normAutofit fontScale="90000"/>
          </a:bodyPr>
          <a:lstStyle/>
          <a:p>
            <a:r>
              <a:rPr lang="da-DK" dirty="0"/>
              <a:t>Fordrukken gammel kone</a:t>
            </a:r>
          </a:p>
        </p:txBody>
      </p:sp>
      <p:pic>
        <p:nvPicPr>
          <p:cNvPr id="4" name="Billede 3" descr="800px-Old_drunkard_Glyptothek_Munich_437_n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15" y="963918"/>
            <a:ext cx="3610463" cy="5894081"/>
          </a:xfrm>
          <a:prstGeom prst="rect">
            <a:avLst/>
          </a:prstGeom>
        </p:spPr>
      </p:pic>
      <p:pic>
        <p:nvPicPr>
          <p:cNvPr id="5" name="Billede 4" descr="img-813574f8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141" y="1054640"/>
            <a:ext cx="4286605" cy="571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7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Hellenistiske </a:t>
            </a:r>
            <a:r>
              <a:rPr lang="da-DK" dirty="0"/>
              <a:t>stiltræk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200" dirty="0"/>
              <a:t>Videreførelse af senklassisk stil, men i undergenrerne barok, rokoko </a:t>
            </a:r>
            <a:r>
              <a:rPr lang="da-DK" sz="2200"/>
              <a:t>og genrerealisme.</a:t>
            </a:r>
            <a:endParaRPr lang="da-DK" sz="2200" dirty="0"/>
          </a:p>
          <a:p>
            <a:r>
              <a:rPr lang="da-DK" sz="2200" dirty="0"/>
              <a:t>Skulpturen kan nu udtrykke dramatik, sanselighed, erotik, smerte, eftertanke, stolthed eller karikatur – større ansigtsmimik end tidligere.</a:t>
            </a:r>
          </a:p>
          <a:p>
            <a:r>
              <a:rPr lang="da-DK" sz="2200" dirty="0"/>
              <a:t>Mere eksperimenterende </a:t>
            </a:r>
            <a:r>
              <a:rPr lang="da-DK" sz="2200" dirty="0" err="1"/>
              <a:t>standmotiver</a:t>
            </a:r>
            <a:r>
              <a:rPr lang="da-DK" sz="2200" dirty="0"/>
              <a:t> og positurer – skulpturer kan blandt andet både ligge og sidde ned.</a:t>
            </a:r>
          </a:p>
          <a:p>
            <a:r>
              <a:rPr lang="da-DK" sz="2200" dirty="0"/>
              <a:t>Motivrepertoiret udvides til også at inddrage hverdagsmotiver </a:t>
            </a:r>
          </a:p>
          <a:p>
            <a:r>
              <a:rPr lang="da-DK" sz="2200" dirty="0"/>
              <a:t>Både kvinder og mænd kan gengives nøgne </a:t>
            </a:r>
          </a:p>
          <a:p>
            <a:r>
              <a:rPr lang="da-DK" sz="2200" dirty="0"/>
              <a:t>Skulpturen er ofte udtryk for en realistisk naturalisme </a:t>
            </a:r>
          </a:p>
          <a:p>
            <a:r>
              <a:rPr lang="da-DK" sz="2200" dirty="0"/>
              <a:t>Kunstnerne er ofte kendte </a:t>
            </a:r>
          </a:p>
          <a:p>
            <a:endParaRPr lang="da-DK" sz="2200" dirty="0"/>
          </a:p>
        </p:txBody>
      </p:sp>
    </p:spTree>
    <p:extLst>
      <p:ext uri="{BB962C8B-B14F-4D97-AF65-F5344CB8AC3E}">
        <p14:creationId xmlns:p14="http://schemas.microsoft.com/office/powerpoint/2010/main" val="1956632869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245</Words>
  <Application>Microsoft Macintosh PowerPoint</Application>
  <PresentationFormat>Skærmshow (4:3)</PresentationFormat>
  <Paragraphs>38</Paragraphs>
  <Slides>8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1" baseType="lpstr">
      <vt:lpstr>Arial</vt:lpstr>
      <vt:lpstr>Calibri</vt:lpstr>
      <vt:lpstr>Kontortema</vt:lpstr>
      <vt:lpstr>Hellenistisk tid</vt:lpstr>
      <vt:lpstr>Hellenistisk kunst</vt:lpstr>
      <vt:lpstr>Hercules Farnese</vt:lpstr>
      <vt:lpstr>Rokoko</vt:lpstr>
      <vt:lpstr>Afrodite Kallipygos</vt:lpstr>
      <vt:lpstr>(Genre)Realisme</vt:lpstr>
      <vt:lpstr>Fordrukken gammel kone</vt:lpstr>
      <vt:lpstr>Hellenistiske stiltræk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Hellenistisk tid</dc:title>
  <dc:creator>Lærer</dc:creator>
  <cp:lastModifiedBy>Esben Harboe Odgaard EHO</cp:lastModifiedBy>
  <cp:revision>31</cp:revision>
  <dcterms:created xsi:type="dcterms:W3CDTF">2012-03-23T08:31:22Z</dcterms:created>
  <dcterms:modified xsi:type="dcterms:W3CDTF">2025-01-30T10:27:00Z</dcterms:modified>
</cp:coreProperties>
</file>