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93" r:id="rId3"/>
    <p:sldId id="294" r:id="rId4"/>
    <p:sldId id="295" r:id="rId5"/>
    <p:sldId id="268" r:id="rId6"/>
    <p:sldId id="285" r:id="rId7"/>
    <p:sldId id="286" r:id="rId8"/>
    <p:sldId id="287" r:id="rId9"/>
    <p:sldId id="288" r:id="rId10"/>
    <p:sldId id="292" r:id="rId11"/>
    <p:sldId id="291" r:id="rId1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940"/>
  </p:normalViewPr>
  <p:slideViewPr>
    <p:cSldViewPr snapToGrid="0">
      <p:cViewPr varScale="1">
        <p:scale>
          <a:sx n="121" d="100"/>
          <a:sy n="121" d="100"/>
        </p:scale>
        <p:origin x="20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3AE027-5197-C842-85F0-65A3BB9D2103}" type="datetimeFigureOut">
              <a:rPr lang="da-DK" smtClean="0"/>
              <a:t>29.01.2025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8A009-18A3-3243-B6F4-A9A68FC84390}" type="slidenum">
              <a:rPr lang="da-DK" smtClean="0"/>
              <a:t>‹nr.›</a:t>
            </a:fld>
            <a:endParaRPr lang="da-DK"/>
          </a:p>
        </p:txBody>
      </p:sp>
    </p:spTree>
    <p:extLst>
      <p:ext uri="{BB962C8B-B14F-4D97-AF65-F5344CB8AC3E}">
        <p14:creationId xmlns:p14="http://schemas.microsoft.com/office/powerpoint/2010/main" val="3817435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Hvorfor har Arktis fået en større betydning for dansk udenrigs- og sikkerhedspolitik?</a:t>
            </a:r>
          </a:p>
        </p:txBody>
      </p:sp>
      <p:sp>
        <p:nvSpPr>
          <p:cNvPr id="4" name="Pladsholder til slidenummer 3"/>
          <p:cNvSpPr>
            <a:spLocks noGrp="1"/>
          </p:cNvSpPr>
          <p:nvPr>
            <p:ph type="sldNum" sz="quarter" idx="5"/>
          </p:nvPr>
        </p:nvSpPr>
        <p:spPr/>
        <p:txBody>
          <a:bodyPr/>
          <a:lstStyle/>
          <a:p>
            <a:fld id="{099F1518-B52F-B849-8FB2-22D11BA79736}" type="slidenum">
              <a:rPr lang="da-DK" smtClean="0"/>
              <a:t>5</a:t>
            </a:fld>
            <a:endParaRPr lang="da-DK"/>
          </a:p>
        </p:txBody>
      </p:sp>
    </p:spTree>
    <p:extLst>
      <p:ext uri="{BB962C8B-B14F-4D97-AF65-F5344CB8AC3E}">
        <p14:creationId xmlns:p14="http://schemas.microsoft.com/office/powerpoint/2010/main" val="832512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95D638-0288-7390-382E-417B094B73E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F9DCC720-37CE-4793-3871-42C87F0CE0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60F8A5C-595E-2CA5-46E8-4F9C1FE79397}"/>
              </a:ext>
            </a:extLst>
          </p:cNvPr>
          <p:cNvSpPr>
            <a:spLocks noGrp="1"/>
          </p:cNvSpPr>
          <p:nvPr>
            <p:ph type="dt" sz="half" idx="10"/>
          </p:nvPr>
        </p:nvSpPr>
        <p:spPr/>
        <p:txBody>
          <a:bodyPr/>
          <a:lstStyle/>
          <a:p>
            <a:fld id="{5D6AA0D0-D7E1-394B-9A90-1FCA22CC1676}" type="datetimeFigureOut">
              <a:rPr lang="da-DK" smtClean="0"/>
              <a:t>29.01.2025</a:t>
            </a:fld>
            <a:endParaRPr lang="da-DK"/>
          </a:p>
        </p:txBody>
      </p:sp>
      <p:sp>
        <p:nvSpPr>
          <p:cNvPr id="5" name="Pladsholder til sidefod 4">
            <a:extLst>
              <a:ext uri="{FF2B5EF4-FFF2-40B4-BE49-F238E27FC236}">
                <a16:creationId xmlns:a16="http://schemas.microsoft.com/office/drawing/2014/main" id="{32F720C6-876A-C69D-FF42-753E5B2D15E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2D28540-6F5F-A352-7008-804C5F02DB1E}"/>
              </a:ext>
            </a:extLst>
          </p:cNvPr>
          <p:cNvSpPr>
            <a:spLocks noGrp="1"/>
          </p:cNvSpPr>
          <p:nvPr>
            <p:ph type="sldNum" sz="quarter" idx="12"/>
          </p:nvPr>
        </p:nvSpPr>
        <p:spPr/>
        <p:txBody>
          <a:bodyPr/>
          <a:lstStyle/>
          <a:p>
            <a:fld id="{7D958486-8B93-4147-853A-C0B0855EE1E2}" type="slidenum">
              <a:rPr lang="da-DK" smtClean="0"/>
              <a:t>‹nr.›</a:t>
            </a:fld>
            <a:endParaRPr lang="da-DK"/>
          </a:p>
        </p:txBody>
      </p:sp>
    </p:spTree>
    <p:extLst>
      <p:ext uri="{BB962C8B-B14F-4D97-AF65-F5344CB8AC3E}">
        <p14:creationId xmlns:p14="http://schemas.microsoft.com/office/powerpoint/2010/main" val="775499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34C127-2F00-4901-BC2E-EECB7A83764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2A9F81C-A456-86E8-A45C-CA40AC53D22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91140FD-E278-DF31-5258-9D29D3926EC7}"/>
              </a:ext>
            </a:extLst>
          </p:cNvPr>
          <p:cNvSpPr>
            <a:spLocks noGrp="1"/>
          </p:cNvSpPr>
          <p:nvPr>
            <p:ph type="dt" sz="half" idx="10"/>
          </p:nvPr>
        </p:nvSpPr>
        <p:spPr/>
        <p:txBody>
          <a:bodyPr/>
          <a:lstStyle/>
          <a:p>
            <a:fld id="{5D6AA0D0-D7E1-394B-9A90-1FCA22CC1676}" type="datetimeFigureOut">
              <a:rPr lang="da-DK" smtClean="0"/>
              <a:t>29.01.2025</a:t>
            </a:fld>
            <a:endParaRPr lang="da-DK"/>
          </a:p>
        </p:txBody>
      </p:sp>
      <p:sp>
        <p:nvSpPr>
          <p:cNvPr id="5" name="Pladsholder til sidefod 4">
            <a:extLst>
              <a:ext uri="{FF2B5EF4-FFF2-40B4-BE49-F238E27FC236}">
                <a16:creationId xmlns:a16="http://schemas.microsoft.com/office/drawing/2014/main" id="{DED86C19-6DDA-9325-07B9-940BFEE3D48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CD71AF7-3686-D7B3-2327-CED7577EC2B8}"/>
              </a:ext>
            </a:extLst>
          </p:cNvPr>
          <p:cNvSpPr>
            <a:spLocks noGrp="1"/>
          </p:cNvSpPr>
          <p:nvPr>
            <p:ph type="sldNum" sz="quarter" idx="12"/>
          </p:nvPr>
        </p:nvSpPr>
        <p:spPr/>
        <p:txBody>
          <a:bodyPr/>
          <a:lstStyle/>
          <a:p>
            <a:fld id="{7D958486-8B93-4147-853A-C0B0855EE1E2}" type="slidenum">
              <a:rPr lang="da-DK" smtClean="0"/>
              <a:t>‹nr.›</a:t>
            </a:fld>
            <a:endParaRPr lang="da-DK"/>
          </a:p>
        </p:txBody>
      </p:sp>
    </p:spTree>
    <p:extLst>
      <p:ext uri="{BB962C8B-B14F-4D97-AF65-F5344CB8AC3E}">
        <p14:creationId xmlns:p14="http://schemas.microsoft.com/office/powerpoint/2010/main" val="1634721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A2E0CB-B01F-829F-8256-77FAE9EBF3F3}"/>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DF5A351D-2CA5-6D18-AF30-55CAF7B0CC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EA6BD59B-93FB-DD28-BB29-CDB8B3F567A2}"/>
              </a:ext>
            </a:extLst>
          </p:cNvPr>
          <p:cNvSpPr>
            <a:spLocks noGrp="1"/>
          </p:cNvSpPr>
          <p:nvPr>
            <p:ph type="dt" sz="half" idx="10"/>
          </p:nvPr>
        </p:nvSpPr>
        <p:spPr/>
        <p:txBody>
          <a:bodyPr/>
          <a:lstStyle/>
          <a:p>
            <a:fld id="{5D6AA0D0-D7E1-394B-9A90-1FCA22CC1676}" type="datetimeFigureOut">
              <a:rPr lang="da-DK" smtClean="0"/>
              <a:t>29.01.2025</a:t>
            </a:fld>
            <a:endParaRPr lang="da-DK"/>
          </a:p>
        </p:txBody>
      </p:sp>
      <p:sp>
        <p:nvSpPr>
          <p:cNvPr id="5" name="Pladsholder til sidefod 4">
            <a:extLst>
              <a:ext uri="{FF2B5EF4-FFF2-40B4-BE49-F238E27FC236}">
                <a16:creationId xmlns:a16="http://schemas.microsoft.com/office/drawing/2014/main" id="{EF8F20A3-155C-1662-02E6-85EC5992F5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463F4F0-77D9-AACB-86B0-0A5E5A00ECE7}"/>
              </a:ext>
            </a:extLst>
          </p:cNvPr>
          <p:cNvSpPr>
            <a:spLocks noGrp="1"/>
          </p:cNvSpPr>
          <p:nvPr>
            <p:ph type="sldNum" sz="quarter" idx="12"/>
          </p:nvPr>
        </p:nvSpPr>
        <p:spPr/>
        <p:txBody>
          <a:bodyPr/>
          <a:lstStyle/>
          <a:p>
            <a:fld id="{7D958486-8B93-4147-853A-C0B0855EE1E2}" type="slidenum">
              <a:rPr lang="da-DK" smtClean="0"/>
              <a:t>‹nr.›</a:t>
            </a:fld>
            <a:endParaRPr lang="da-DK"/>
          </a:p>
        </p:txBody>
      </p:sp>
    </p:spTree>
    <p:extLst>
      <p:ext uri="{BB962C8B-B14F-4D97-AF65-F5344CB8AC3E}">
        <p14:creationId xmlns:p14="http://schemas.microsoft.com/office/powerpoint/2010/main" val="3227508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4278A9-2951-B876-F98B-77D53BDB093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8C6F1C9-A9F1-ACD9-CD13-19ACB8A8A344}"/>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17BE1533-1A56-24A6-264D-9BDC796948DA}"/>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2B16EC0-6ED3-259F-3FFF-A4787D36F455}"/>
              </a:ext>
            </a:extLst>
          </p:cNvPr>
          <p:cNvSpPr>
            <a:spLocks noGrp="1"/>
          </p:cNvSpPr>
          <p:nvPr>
            <p:ph type="dt" sz="half" idx="10"/>
          </p:nvPr>
        </p:nvSpPr>
        <p:spPr/>
        <p:txBody>
          <a:bodyPr/>
          <a:lstStyle/>
          <a:p>
            <a:fld id="{5D6AA0D0-D7E1-394B-9A90-1FCA22CC1676}" type="datetimeFigureOut">
              <a:rPr lang="da-DK" smtClean="0"/>
              <a:t>29.01.2025</a:t>
            </a:fld>
            <a:endParaRPr lang="da-DK"/>
          </a:p>
        </p:txBody>
      </p:sp>
      <p:sp>
        <p:nvSpPr>
          <p:cNvPr id="6" name="Pladsholder til sidefod 5">
            <a:extLst>
              <a:ext uri="{FF2B5EF4-FFF2-40B4-BE49-F238E27FC236}">
                <a16:creationId xmlns:a16="http://schemas.microsoft.com/office/drawing/2014/main" id="{A46E29CF-E3EF-923E-B765-B6B7AC367C2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0BADFC3-D9A7-3301-59B3-EE8370F278F3}"/>
              </a:ext>
            </a:extLst>
          </p:cNvPr>
          <p:cNvSpPr>
            <a:spLocks noGrp="1"/>
          </p:cNvSpPr>
          <p:nvPr>
            <p:ph type="sldNum" sz="quarter" idx="12"/>
          </p:nvPr>
        </p:nvSpPr>
        <p:spPr/>
        <p:txBody>
          <a:bodyPr/>
          <a:lstStyle/>
          <a:p>
            <a:fld id="{7D958486-8B93-4147-853A-C0B0855EE1E2}" type="slidenum">
              <a:rPr lang="da-DK" smtClean="0"/>
              <a:t>‹nr.›</a:t>
            </a:fld>
            <a:endParaRPr lang="da-DK"/>
          </a:p>
        </p:txBody>
      </p:sp>
    </p:spTree>
    <p:extLst>
      <p:ext uri="{BB962C8B-B14F-4D97-AF65-F5344CB8AC3E}">
        <p14:creationId xmlns:p14="http://schemas.microsoft.com/office/powerpoint/2010/main" val="2718192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4073F0-721D-9914-338E-C33226A2BF6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877FCBD-71EF-697F-58D8-8BFEB25B8B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750B38DD-CE8B-E9CF-0DB1-A8509C3AC5E6}"/>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497FB52B-9CA8-D6FE-B50D-EE928525E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40053774-3F51-D6A8-3D34-F62D97827E9B}"/>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5305839D-D22A-2665-001F-91DA9D4A3941}"/>
              </a:ext>
            </a:extLst>
          </p:cNvPr>
          <p:cNvSpPr>
            <a:spLocks noGrp="1"/>
          </p:cNvSpPr>
          <p:nvPr>
            <p:ph type="dt" sz="half" idx="10"/>
          </p:nvPr>
        </p:nvSpPr>
        <p:spPr/>
        <p:txBody>
          <a:bodyPr/>
          <a:lstStyle/>
          <a:p>
            <a:fld id="{5D6AA0D0-D7E1-394B-9A90-1FCA22CC1676}" type="datetimeFigureOut">
              <a:rPr lang="da-DK" smtClean="0"/>
              <a:t>29.01.2025</a:t>
            </a:fld>
            <a:endParaRPr lang="da-DK"/>
          </a:p>
        </p:txBody>
      </p:sp>
      <p:sp>
        <p:nvSpPr>
          <p:cNvPr id="8" name="Pladsholder til sidefod 7">
            <a:extLst>
              <a:ext uri="{FF2B5EF4-FFF2-40B4-BE49-F238E27FC236}">
                <a16:creationId xmlns:a16="http://schemas.microsoft.com/office/drawing/2014/main" id="{1E027A9B-4E6A-5B1D-1CD4-636A3003136C}"/>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8556A52E-70F8-32E7-7AA0-D52F5C10E754}"/>
              </a:ext>
            </a:extLst>
          </p:cNvPr>
          <p:cNvSpPr>
            <a:spLocks noGrp="1"/>
          </p:cNvSpPr>
          <p:nvPr>
            <p:ph type="sldNum" sz="quarter" idx="12"/>
          </p:nvPr>
        </p:nvSpPr>
        <p:spPr/>
        <p:txBody>
          <a:bodyPr/>
          <a:lstStyle/>
          <a:p>
            <a:fld id="{7D958486-8B93-4147-853A-C0B0855EE1E2}" type="slidenum">
              <a:rPr lang="da-DK" smtClean="0"/>
              <a:t>‹nr.›</a:t>
            </a:fld>
            <a:endParaRPr lang="da-DK"/>
          </a:p>
        </p:txBody>
      </p:sp>
    </p:spTree>
    <p:extLst>
      <p:ext uri="{BB962C8B-B14F-4D97-AF65-F5344CB8AC3E}">
        <p14:creationId xmlns:p14="http://schemas.microsoft.com/office/powerpoint/2010/main" val="3142486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FF463A-29D2-6149-32A8-438CE1D4A28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8DFFC540-0A6C-64D1-C848-32CB4B07793A}"/>
              </a:ext>
            </a:extLst>
          </p:cNvPr>
          <p:cNvSpPr>
            <a:spLocks noGrp="1"/>
          </p:cNvSpPr>
          <p:nvPr>
            <p:ph type="dt" sz="half" idx="10"/>
          </p:nvPr>
        </p:nvSpPr>
        <p:spPr/>
        <p:txBody>
          <a:bodyPr/>
          <a:lstStyle/>
          <a:p>
            <a:fld id="{5D6AA0D0-D7E1-394B-9A90-1FCA22CC1676}" type="datetimeFigureOut">
              <a:rPr lang="da-DK" smtClean="0"/>
              <a:t>29.01.2025</a:t>
            </a:fld>
            <a:endParaRPr lang="da-DK"/>
          </a:p>
        </p:txBody>
      </p:sp>
      <p:sp>
        <p:nvSpPr>
          <p:cNvPr id="4" name="Pladsholder til sidefod 3">
            <a:extLst>
              <a:ext uri="{FF2B5EF4-FFF2-40B4-BE49-F238E27FC236}">
                <a16:creationId xmlns:a16="http://schemas.microsoft.com/office/drawing/2014/main" id="{3315FA48-7B2F-9826-B161-E60B08C76A7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DD37B521-6634-97DC-E3F2-A2295E5C0038}"/>
              </a:ext>
            </a:extLst>
          </p:cNvPr>
          <p:cNvSpPr>
            <a:spLocks noGrp="1"/>
          </p:cNvSpPr>
          <p:nvPr>
            <p:ph type="sldNum" sz="quarter" idx="12"/>
          </p:nvPr>
        </p:nvSpPr>
        <p:spPr/>
        <p:txBody>
          <a:bodyPr/>
          <a:lstStyle/>
          <a:p>
            <a:fld id="{7D958486-8B93-4147-853A-C0B0855EE1E2}" type="slidenum">
              <a:rPr lang="da-DK" smtClean="0"/>
              <a:t>‹nr.›</a:t>
            </a:fld>
            <a:endParaRPr lang="da-DK"/>
          </a:p>
        </p:txBody>
      </p:sp>
    </p:spTree>
    <p:extLst>
      <p:ext uri="{BB962C8B-B14F-4D97-AF65-F5344CB8AC3E}">
        <p14:creationId xmlns:p14="http://schemas.microsoft.com/office/powerpoint/2010/main" val="2105439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0C069E6-9F13-D531-EF05-F8F8CB58B5DD}"/>
              </a:ext>
            </a:extLst>
          </p:cNvPr>
          <p:cNvSpPr>
            <a:spLocks noGrp="1"/>
          </p:cNvSpPr>
          <p:nvPr>
            <p:ph type="dt" sz="half" idx="10"/>
          </p:nvPr>
        </p:nvSpPr>
        <p:spPr/>
        <p:txBody>
          <a:bodyPr/>
          <a:lstStyle/>
          <a:p>
            <a:fld id="{5D6AA0D0-D7E1-394B-9A90-1FCA22CC1676}" type="datetimeFigureOut">
              <a:rPr lang="da-DK" smtClean="0"/>
              <a:t>29.01.2025</a:t>
            </a:fld>
            <a:endParaRPr lang="da-DK"/>
          </a:p>
        </p:txBody>
      </p:sp>
      <p:sp>
        <p:nvSpPr>
          <p:cNvPr id="3" name="Pladsholder til sidefod 2">
            <a:extLst>
              <a:ext uri="{FF2B5EF4-FFF2-40B4-BE49-F238E27FC236}">
                <a16:creationId xmlns:a16="http://schemas.microsoft.com/office/drawing/2014/main" id="{74320542-0DF6-4DD6-79B5-D2996A3334D8}"/>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8B688A3-5824-FEC3-F48D-CC8BFEA0B7A2}"/>
              </a:ext>
            </a:extLst>
          </p:cNvPr>
          <p:cNvSpPr>
            <a:spLocks noGrp="1"/>
          </p:cNvSpPr>
          <p:nvPr>
            <p:ph type="sldNum" sz="quarter" idx="12"/>
          </p:nvPr>
        </p:nvSpPr>
        <p:spPr/>
        <p:txBody>
          <a:bodyPr/>
          <a:lstStyle/>
          <a:p>
            <a:fld id="{7D958486-8B93-4147-853A-C0B0855EE1E2}" type="slidenum">
              <a:rPr lang="da-DK" smtClean="0"/>
              <a:t>‹nr.›</a:t>
            </a:fld>
            <a:endParaRPr lang="da-DK"/>
          </a:p>
        </p:txBody>
      </p:sp>
    </p:spTree>
    <p:extLst>
      <p:ext uri="{BB962C8B-B14F-4D97-AF65-F5344CB8AC3E}">
        <p14:creationId xmlns:p14="http://schemas.microsoft.com/office/powerpoint/2010/main" val="842541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B0BC68-56A9-6F05-1D58-B508D1B94F5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C701EA03-6F3C-A34E-F3D6-AB97513BFE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7026C6CF-42D6-7F66-911E-81A86B1DFC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55E4E88-6436-E4DB-604A-55F14456DF02}"/>
              </a:ext>
            </a:extLst>
          </p:cNvPr>
          <p:cNvSpPr>
            <a:spLocks noGrp="1"/>
          </p:cNvSpPr>
          <p:nvPr>
            <p:ph type="dt" sz="half" idx="10"/>
          </p:nvPr>
        </p:nvSpPr>
        <p:spPr/>
        <p:txBody>
          <a:bodyPr/>
          <a:lstStyle/>
          <a:p>
            <a:fld id="{5D6AA0D0-D7E1-394B-9A90-1FCA22CC1676}" type="datetimeFigureOut">
              <a:rPr lang="da-DK" smtClean="0"/>
              <a:t>29.01.2025</a:t>
            </a:fld>
            <a:endParaRPr lang="da-DK"/>
          </a:p>
        </p:txBody>
      </p:sp>
      <p:sp>
        <p:nvSpPr>
          <p:cNvPr id="6" name="Pladsholder til sidefod 5">
            <a:extLst>
              <a:ext uri="{FF2B5EF4-FFF2-40B4-BE49-F238E27FC236}">
                <a16:creationId xmlns:a16="http://schemas.microsoft.com/office/drawing/2014/main" id="{A1B21EC8-851C-5ED1-C1AD-AD3A98596CE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BF6D2C9-6772-B05A-AB67-A3A6D2474EF4}"/>
              </a:ext>
            </a:extLst>
          </p:cNvPr>
          <p:cNvSpPr>
            <a:spLocks noGrp="1"/>
          </p:cNvSpPr>
          <p:nvPr>
            <p:ph type="sldNum" sz="quarter" idx="12"/>
          </p:nvPr>
        </p:nvSpPr>
        <p:spPr/>
        <p:txBody>
          <a:bodyPr/>
          <a:lstStyle/>
          <a:p>
            <a:fld id="{7D958486-8B93-4147-853A-C0B0855EE1E2}" type="slidenum">
              <a:rPr lang="da-DK" smtClean="0"/>
              <a:t>‹nr.›</a:t>
            </a:fld>
            <a:endParaRPr lang="da-DK"/>
          </a:p>
        </p:txBody>
      </p:sp>
    </p:spTree>
    <p:extLst>
      <p:ext uri="{BB962C8B-B14F-4D97-AF65-F5344CB8AC3E}">
        <p14:creationId xmlns:p14="http://schemas.microsoft.com/office/powerpoint/2010/main" val="1639883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DE8D21-685B-0347-C635-F01F8F5715E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F80D717-D57E-AECB-D68C-D8C54FBD0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09BE05C-6AC2-6B8C-5A36-0D7DE9EC54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A22A17B-820B-DDAC-DB08-12BD37D32458}"/>
              </a:ext>
            </a:extLst>
          </p:cNvPr>
          <p:cNvSpPr>
            <a:spLocks noGrp="1"/>
          </p:cNvSpPr>
          <p:nvPr>
            <p:ph type="dt" sz="half" idx="10"/>
          </p:nvPr>
        </p:nvSpPr>
        <p:spPr/>
        <p:txBody>
          <a:bodyPr/>
          <a:lstStyle/>
          <a:p>
            <a:fld id="{5D6AA0D0-D7E1-394B-9A90-1FCA22CC1676}" type="datetimeFigureOut">
              <a:rPr lang="da-DK" smtClean="0"/>
              <a:t>29.01.2025</a:t>
            </a:fld>
            <a:endParaRPr lang="da-DK"/>
          </a:p>
        </p:txBody>
      </p:sp>
      <p:sp>
        <p:nvSpPr>
          <p:cNvPr id="6" name="Pladsholder til sidefod 5">
            <a:extLst>
              <a:ext uri="{FF2B5EF4-FFF2-40B4-BE49-F238E27FC236}">
                <a16:creationId xmlns:a16="http://schemas.microsoft.com/office/drawing/2014/main" id="{E38D6676-FB58-3B4C-6EF9-B25E6312405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8B5A949-5CE0-549A-EB56-054217051124}"/>
              </a:ext>
            </a:extLst>
          </p:cNvPr>
          <p:cNvSpPr>
            <a:spLocks noGrp="1"/>
          </p:cNvSpPr>
          <p:nvPr>
            <p:ph type="sldNum" sz="quarter" idx="12"/>
          </p:nvPr>
        </p:nvSpPr>
        <p:spPr/>
        <p:txBody>
          <a:bodyPr/>
          <a:lstStyle/>
          <a:p>
            <a:fld id="{7D958486-8B93-4147-853A-C0B0855EE1E2}" type="slidenum">
              <a:rPr lang="da-DK" smtClean="0"/>
              <a:t>‹nr.›</a:t>
            </a:fld>
            <a:endParaRPr lang="da-DK"/>
          </a:p>
        </p:txBody>
      </p:sp>
    </p:spTree>
    <p:extLst>
      <p:ext uri="{BB962C8B-B14F-4D97-AF65-F5344CB8AC3E}">
        <p14:creationId xmlns:p14="http://schemas.microsoft.com/office/powerpoint/2010/main" val="3656356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6440D8-281E-3D33-19E9-B16FC95E675A}"/>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18A5D9CA-C028-9E94-21CF-C5D1C6F651B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0D3D997-51C9-4419-3F03-15171DEF6413}"/>
              </a:ext>
            </a:extLst>
          </p:cNvPr>
          <p:cNvSpPr>
            <a:spLocks noGrp="1"/>
          </p:cNvSpPr>
          <p:nvPr>
            <p:ph type="dt" sz="half" idx="10"/>
          </p:nvPr>
        </p:nvSpPr>
        <p:spPr/>
        <p:txBody>
          <a:bodyPr/>
          <a:lstStyle/>
          <a:p>
            <a:fld id="{5D6AA0D0-D7E1-394B-9A90-1FCA22CC1676}" type="datetimeFigureOut">
              <a:rPr lang="da-DK" smtClean="0"/>
              <a:t>29.01.2025</a:t>
            </a:fld>
            <a:endParaRPr lang="da-DK"/>
          </a:p>
        </p:txBody>
      </p:sp>
      <p:sp>
        <p:nvSpPr>
          <p:cNvPr id="5" name="Pladsholder til sidefod 4">
            <a:extLst>
              <a:ext uri="{FF2B5EF4-FFF2-40B4-BE49-F238E27FC236}">
                <a16:creationId xmlns:a16="http://schemas.microsoft.com/office/drawing/2014/main" id="{78182D82-8128-B879-BAF4-7E8632E3BC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3DCDD86-3070-D533-60B5-7F14CE85A445}"/>
              </a:ext>
            </a:extLst>
          </p:cNvPr>
          <p:cNvSpPr>
            <a:spLocks noGrp="1"/>
          </p:cNvSpPr>
          <p:nvPr>
            <p:ph type="sldNum" sz="quarter" idx="12"/>
          </p:nvPr>
        </p:nvSpPr>
        <p:spPr/>
        <p:txBody>
          <a:bodyPr/>
          <a:lstStyle/>
          <a:p>
            <a:fld id="{7D958486-8B93-4147-853A-C0B0855EE1E2}" type="slidenum">
              <a:rPr lang="da-DK" smtClean="0"/>
              <a:t>‹nr.›</a:t>
            </a:fld>
            <a:endParaRPr lang="da-DK"/>
          </a:p>
        </p:txBody>
      </p:sp>
    </p:spTree>
    <p:extLst>
      <p:ext uri="{BB962C8B-B14F-4D97-AF65-F5344CB8AC3E}">
        <p14:creationId xmlns:p14="http://schemas.microsoft.com/office/powerpoint/2010/main" val="2449458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2D6595F-0D01-1C83-F10F-334C6795A8ED}"/>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537FEEA-CA3F-7685-8858-A820D8BB77A8}"/>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EADF35B-9573-5D4D-38AF-73B31C129638}"/>
              </a:ext>
            </a:extLst>
          </p:cNvPr>
          <p:cNvSpPr>
            <a:spLocks noGrp="1"/>
          </p:cNvSpPr>
          <p:nvPr>
            <p:ph type="dt" sz="half" idx="10"/>
          </p:nvPr>
        </p:nvSpPr>
        <p:spPr/>
        <p:txBody>
          <a:bodyPr/>
          <a:lstStyle/>
          <a:p>
            <a:fld id="{5D6AA0D0-D7E1-394B-9A90-1FCA22CC1676}" type="datetimeFigureOut">
              <a:rPr lang="da-DK" smtClean="0"/>
              <a:t>29.01.2025</a:t>
            </a:fld>
            <a:endParaRPr lang="da-DK"/>
          </a:p>
        </p:txBody>
      </p:sp>
      <p:sp>
        <p:nvSpPr>
          <p:cNvPr id="5" name="Pladsholder til sidefod 4">
            <a:extLst>
              <a:ext uri="{FF2B5EF4-FFF2-40B4-BE49-F238E27FC236}">
                <a16:creationId xmlns:a16="http://schemas.microsoft.com/office/drawing/2014/main" id="{BA62A0BA-1250-F875-E2CD-B6FD7A88259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3A44B39-C19A-A4D3-682B-5CA1A6AD05F4}"/>
              </a:ext>
            </a:extLst>
          </p:cNvPr>
          <p:cNvSpPr>
            <a:spLocks noGrp="1"/>
          </p:cNvSpPr>
          <p:nvPr>
            <p:ph type="sldNum" sz="quarter" idx="12"/>
          </p:nvPr>
        </p:nvSpPr>
        <p:spPr/>
        <p:txBody>
          <a:bodyPr/>
          <a:lstStyle/>
          <a:p>
            <a:fld id="{7D958486-8B93-4147-853A-C0B0855EE1E2}" type="slidenum">
              <a:rPr lang="da-DK" smtClean="0"/>
              <a:t>‹nr.›</a:t>
            </a:fld>
            <a:endParaRPr lang="da-DK"/>
          </a:p>
        </p:txBody>
      </p:sp>
    </p:spTree>
    <p:extLst>
      <p:ext uri="{BB962C8B-B14F-4D97-AF65-F5344CB8AC3E}">
        <p14:creationId xmlns:p14="http://schemas.microsoft.com/office/powerpoint/2010/main" val="1411903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4D5E996A-7F06-5542-191D-1FB3F54F7D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C6A7114-1E4E-8087-A401-0537989F9B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0B20DC6-1907-63E6-447A-22B7DE7B17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6AA0D0-D7E1-394B-9A90-1FCA22CC1676}" type="datetimeFigureOut">
              <a:rPr lang="da-DK" smtClean="0"/>
              <a:t>29.01.2025</a:t>
            </a:fld>
            <a:endParaRPr lang="da-DK"/>
          </a:p>
        </p:txBody>
      </p:sp>
      <p:sp>
        <p:nvSpPr>
          <p:cNvPr id="5" name="Pladsholder til sidefod 4">
            <a:extLst>
              <a:ext uri="{FF2B5EF4-FFF2-40B4-BE49-F238E27FC236}">
                <a16:creationId xmlns:a16="http://schemas.microsoft.com/office/drawing/2014/main" id="{7392F20D-30E6-E043-71C1-E832975716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0A85BF33-0791-53D0-0006-D961E13E20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58486-8B93-4147-853A-C0B0855EE1E2}" type="slidenum">
              <a:rPr lang="da-DK" smtClean="0"/>
              <a:t>‹nr.›</a:t>
            </a:fld>
            <a:endParaRPr lang="da-DK"/>
          </a:p>
        </p:txBody>
      </p:sp>
    </p:spTree>
    <p:extLst>
      <p:ext uri="{BB962C8B-B14F-4D97-AF65-F5344CB8AC3E}">
        <p14:creationId xmlns:p14="http://schemas.microsoft.com/office/powerpoint/2010/main" val="1964303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hyperlink" Target="https://nyheder.tv2.dk/video/2025-01-07-trump-afviser-ikke-at-bruge-militaer-magt-636677846911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hyperlink" Target="https://www.youtube.com/watch?v=qt8DR5w6otI"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rktisk kommando">
            <a:extLst>
              <a:ext uri="{FF2B5EF4-FFF2-40B4-BE49-F238E27FC236}">
                <a16:creationId xmlns:a16="http://schemas.microsoft.com/office/drawing/2014/main" id="{59922CB8-ED98-052C-293C-1DA94FDFA004}"/>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t="11412" b="4319"/>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62DF8BB1-C48A-2BC9-7688-B58770FBD0B9}"/>
              </a:ext>
            </a:extLst>
          </p:cNvPr>
          <p:cNvSpPr>
            <a:spLocks noGrp="1"/>
          </p:cNvSpPr>
          <p:nvPr>
            <p:ph type="ctrTitle"/>
          </p:nvPr>
        </p:nvSpPr>
        <p:spPr>
          <a:xfrm>
            <a:off x="1524000" y="1122362"/>
            <a:ext cx="9144000" cy="2900518"/>
          </a:xfrm>
        </p:spPr>
        <p:txBody>
          <a:bodyPr>
            <a:normAutofit/>
          </a:bodyPr>
          <a:lstStyle/>
          <a:p>
            <a:r>
              <a:rPr lang="da-DK">
                <a:solidFill>
                  <a:srgbClr val="FFFFFF"/>
                </a:solidFill>
              </a:rPr>
              <a:t>Arktis</a:t>
            </a:r>
          </a:p>
        </p:txBody>
      </p:sp>
      <p:sp>
        <p:nvSpPr>
          <p:cNvPr id="3" name="Undertitel 2">
            <a:extLst>
              <a:ext uri="{FF2B5EF4-FFF2-40B4-BE49-F238E27FC236}">
                <a16:creationId xmlns:a16="http://schemas.microsoft.com/office/drawing/2014/main" id="{6709853B-6DE3-D1DD-FA77-B16132AF6789}"/>
              </a:ext>
            </a:extLst>
          </p:cNvPr>
          <p:cNvSpPr>
            <a:spLocks noGrp="1"/>
          </p:cNvSpPr>
          <p:nvPr>
            <p:ph type="subTitle" idx="1"/>
          </p:nvPr>
        </p:nvSpPr>
        <p:spPr>
          <a:xfrm>
            <a:off x="1524000" y="4159404"/>
            <a:ext cx="9144000" cy="1098395"/>
          </a:xfrm>
        </p:spPr>
        <p:txBody>
          <a:bodyPr>
            <a:normAutofit/>
          </a:bodyPr>
          <a:lstStyle/>
          <a:p>
            <a:r>
              <a:rPr lang="da-DK" sz="1700">
                <a:solidFill>
                  <a:srgbClr val="FFFFFF"/>
                </a:solidFill>
              </a:rPr>
              <a:t>Præsentation om Arktis</a:t>
            </a:r>
          </a:p>
          <a:p>
            <a:r>
              <a:rPr lang="da-DK" sz="1700">
                <a:solidFill>
                  <a:srgbClr val="FFFFFF"/>
                </a:solidFill>
              </a:rPr>
              <a:t>Parøvelse</a:t>
            </a:r>
          </a:p>
          <a:p>
            <a:r>
              <a:rPr lang="da-DK" sz="1700">
                <a:solidFill>
                  <a:srgbClr val="FFFFFF"/>
                </a:solidFill>
              </a:rPr>
              <a:t>Opsamling</a:t>
            </a:r>
          </a:p>
        </p:txBody>
      </p:sp>
    </p:spTree>
    <p:extLst>
      <p:ext uri="{BB962C8B-B14F-4D97-AF65-F5344CB8AC3E}">
        <p14:creationId xmlns:p14="http://schemas.microsoft.com/office/powerpoint/2010/main" val="348375079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0BCC1A-41CB-71D5-DD7E-26FE956B9D0A}"/>
              </a:ext>
            </a:extLst>
          </p:cNvPr>
          <p:cNvSpPr>
            <a:spLocks noGrp="1"/>
          </p:cNvSpPr>
          <p:nvPr>
            <p:ph type="title"/>
          </p:nvPr>
        </p:nvSpPr>
        <p:spPr/>
        <p:txBody>
          <a:bodyPr/>
          <a:lstStyle/>
          <a:p>
            <a:r>
              <a:rPr lang="da-DK" dirty="0"/>
              <a:t>Magtspillet omkring Arktis – ”gammelt” dilemma men med nyt liv </a:t>
            </a:r>
          </a:p>
        </p:txBody>
      </p:sp>
      <p:sp>
        <p:nvSpPr>
          <p:cNvPr id="4" name="Tekstfelt 3">
            <a:extLst>
              <a:ext uri="{FF2B5EF4-FFF2-40B4-BE49-F238E27FC236}">
                <a16:creationId xmlns:a16="http://schemas.microsoft.com/office/drawing/2014/main" id="{F5911D8D-1D5E-A28C-EFB2-1A4060BE2E00}"/>
              </a:ext>
            </a:extLst>
          </p:cNvPr>
          <p:cNvSpPr txBox="1"/>
          <p:nvPr/>
        </p:nvSpPr>
        <p:spPr>
          <a:xfrm>
            <a:off x="966952" y="2133600"/>
            <a:ext cx="2235292" cy="369332"/>
          </a:xfrm>
          <a:prstGeom prst="rect">
            <a:avLst/>
          </a:prstGeom>
          <a:noFill/>
        </p:spPr>
        <p:txBody>
          <a:bodyPr wrap="none" rtlCol="0">
            <a:spAutoFit/>
          </a:bodyPr>
          <a:lstStyle/>
          <a:p>
            <a:r>
              <a:rPr lang="da-DK" dirty="0"/>
              <a:t>Hvad har ændret sig? </a:t>
            </a:r>
          </a:p>
        </p:txBody>
      </p:sp>
      <p:pic>
        <p:nvPicPr>
          <p:cNvPr id="1026" name="Picture 2" descr="We are gonna drill, baby, drill.&quot; - GIPHY Clips">
            <a:extLst>
              <a:ext uri="{FF2B5EF4-FFF2-40B4-BE49-F238E27FC236}">
                <a16:creationId xmlns:a16="http://schemas.microsoft.com/office/drawing/2014/main" id="{072FE906-FF74-1163-0DC0-05E7D1EB64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2427" y="2502932"/>
            <a:ext cx="6096000" cy="3454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ce melting GIF - Find &amp; Share on GIPHY">
            <a:extLst>
              <a:ext uri="{FF2B5EF4-FFF2-40B4-BE49-F238E27FC236}">
                <a16:creationId xmlns:a16="http://schemas.microsoft.com/office/drawing/2014/main" id="{CD9A6FC5-6A2C-7E88-C2D6-899764CC2A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052" y="2505560"/>
            <a:ext cx="5751384" cy="3235153"/>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295EE1E8-EA5A-EF79-E32E-E03AA4CEA5C2}"/>
              </a:ext>
            </a:extLst>
          </p:cNvPr>
          <p:cNvSpPr txBox="1"/>
          <p:nvPr/>
        </p:nvSpPr>
        <p:spPr>
          <a:xfrm>
            <a:off x="2596055" y="6123245"/>
            <a:ext cx="6096000" cy="646331"/>
          </a:xfrm>
          <a:prstGeom prst="rect">
            <a:avLst/>
          </a:prstGeom>
          <a:noFill/>
        </p:spPr>
        <p:txBody>
          <a:bodyPr wrap="square">
            <a:spAutoFit/>
          </a:bodyPr>
          <a:lstStyle/>
          <a:p>
            <a:r>
              <a:rPr lang="da-DK" dirty="0">
                <a:hlinkClick r:id="rId4"/>
              </a:rPr>
              <a:t>https://nyheder.tv2.dk/video/2025-01-07-trump-afviser-ikke-at-bruge-militaer-magt-6366778469112</a:t>
            </a:r>
            <a:r>
              <a:rPr lang="da-DK" dirty="0"/>
              <a:t> </a:t>
            </a:r>
          </a:p>
        </p:txBody>
      </p:sp>
    </p:spTree>
    <p:extLst>
      <p:ext uri="{BB962C8B-B14F-4D97-AF65-F5344CB8AC3E}">
        <p14:creationId xmlns:p14="http://schemas.microsoft.com/office/powerpoint/2010/main" val="4129093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550657-E49B-F2BF-CFF8-FDB49DA3EC17}"/>
              </a:ext>
            </a:extLst>
          </p:cNvPr>
          <p:cNvSpPr>
            <a:spLocks noGrp="1"/>
          </p:cNvSpPr>
          <p:nvPr>
            <p:ph type="title"/>
          </p:nvPr>
        </p:nvSpPr>
        <p:spPr>
          <a:xfrm>
            <a:off x="152400" y="222705"/>
            <a:ext cx="5834063" cy="1325563"/>
          </a:xfrm>
        </p:spPr>
        <p:txBody>
          <a:bodyPr/>
          <a:lstStyle/>
          <a:p>
            <a:r>
              <a:rPr lang="da-DK" dirty="0"/>
              <a:t>Hvad har det skabt af reaktioner i DK? </a:t>
            </a:r>
          </a:p>
        </p:txBody>
      </p:sp>
      <p:pic>
        <p:nvPicPr>
          <p:cNvPr id="2050" name="Picture 2" descr="Foto: Mads Claus Rasmussen/Ritzau Scanpix">
            <a:extLst>
              <a:ext uri="{FF2B5EF4-FFF2-40B4-BE49-F238E27FC236}">
                <a16:creationId xmlns:a16="http://schemas.microsoft.com/office/drawing/2014/main" id="{568ED6FF-A47A-3868-3400-44ED0D032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350107"/>
            <a:ext cx="6772275" cy="4507893"/>
          </a:xfrm>
          <a:prstGeom prst="rect">
            <a:avLst/>
          </a:prstGeom>
          <a:noFill/>
          <a:extLst>
            <a:ext uri="{909E8E84-426E-40DD-AFC4-6F175D3DCCD1}">
              <a14:hiddenFill xmlns:a14="http://schemas.microsoft.com/office/drawing/2010/main">
                <a:solidFill>
                  <a:srgbClr val="FFFFFF"/>
                </a:solidFill>
              </a14:hiddenFill>
            </a:ext>
          </a:extLst>
        </p:spPr>
      </p:pic>
      <p:pic>
        <p:nvPicPr>
          <p:cNvPr id="7" name="Billede 6" descr="Et billede, der indeholder Ansigt, tøj, person, smil&#10;&#10;Automatisk genereret beskrivelse">
            <a:extLst>
              <a:ext uri="{FF2B5EF4-FFF2-40B4-BE49-F238E27FC236}">
                <a16:creationId xmlns:a16="http://schemas.microsoft.com/office/drawing/2014/main" id="{94E0CEF8-6672-3EB7-2E17-57751B87AC7F}"/>
              </a:ext>
            </a:extLst>
          </p:cNvPr>
          <p:cNvPicPr>
            <a:picLocks noChangeAspect="1"/>
          </p:cNvPicPr>
          <p:nvPr/>
        </p:nvPicPr>
        <p:blipFill>
          <a:blip r:embed="rId3"/>
          <a:stretch>
            <a:fillRect/>
          </a:stretch>
        </p:blipFill>
        <p:spPr>
          <a:xfrm>
            <a:off x="6465317" y="1832544"/>
            <a:ext cx="5726683" cy="5025456"/>
          </a:xfrm>
          <a:prstGeom prst="rect">
            <a:avLst/>
          </a:prstGeom>
        </p:spPr>
      </p:pic>
      <p:pic>
        <p:nvPicPr>
          <p:cNvPr id="5" name="Billede 4" descr="Et billede, der indeholder tekst, skærmbillede, Font/skrifttype, nummer/tal&#10;&#10;Automatisk genereret beskrivelse">
            <a:extLst>
              <a:ext uri="{FF2B5EF4-FFF2-40B4-BE49-F238E27FC236}">
                <a16:creationId xmlns:a16="http://schemas.microsoft.com/office/drawing/2014/main" id="{FA4BE425-AF8F-F4E0-855C-9BFD5E4A8C64}"/>
              </a:ext>
            </a:extLst>
          </p:cNvPr>
          <p:cNvPicPr>
            <a:picLocks noChangeAspect="1"/>
          </p:cNvPicPr>
          <p:nvPr/>
        </p:nvPicPr>
        <p:blipFill>
          <a:blip r:embed="rId4"/>
          <a:stretch>
            <a:fillRect/>
          </a:stretch>
        </p:blipFill>
        <p:spPr>
          <a:xfrm>
            <a:off x="2448074" y="477592"/>
            <a:ext cx="7514929" cy="5902815"/>
          </a:xfrm>
          <a:prstGeom prst="rect">
            <a:avLst/>
          </a:prstGeom>
        </p:spPr>
      </p:pic>
    </p:spTree>
    <p:extLst>
      <p:ext uri="{BB962C8B-B14F-4D97-AF65-F5344CB8AC3E}">
        <p14:creationId xmlns:p14="http://schemas.microsoft.com/office/powerpoint/2010/main" val="17619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567817-E25B-68CD-9306-DB8330BD9C5B}"/>
              </a:ext>
            </a:extLst>
          </p:cNvPr>
          <p:cNvSpPr>
            <a:spLocks noGrp="1"/>
          </p:cNvSpPr>
          <p:nvPr>
            <p:ph type="title"/>
          </p:nvPr>
        </p:nvSpPr>
        <p:spPr/>
        <p:txBody>
          <a:bodyPr/>
          <a:lstStyle/>
          <a:p>
            <a:r>
              <a:rPr lang="da-DK" dirty="0"/>
              <a:t>Lad os så på hvad konflikten går ud…</a:t>
            </a:r>
          </a:p>
        </p:txBody>
      </p:sp>
      <p:sp>
        <p:nvSpPr>
          <p:cNvPr id="3" name="Pladsholder til indhold 2">
            <a:extLst>
              <a:ext uri="{FF2B5EF4-FFF2-40B4-BE49-F238E27FC236}">
                <a16:creationId xmlns:a16="http://schemas.microsoft.com/office/drawing/2014/main" id="{7F9F0B51-BA98-CDB3-DF6B-9CE74899088F}"/>
              </a:ext>
            </a:extLst>
          </p:cNvPr>
          <p:cNvSpPr>
            <a:spLocks noGrp="1"/>
          </p:cNvSpPr>
          <p:nvPr>
            <p:ph idx="1"/>
          </p:nvPr>
        </p:nvSpPr>
        <p:spPr/>
        <p:txBody>
          <a:bodyPr/>
          <a:lstStyle/>
          <a:p>
            <a:r>
              <a:rPr lang="da-DK" dirty="0"/>
              <a:t>I denne lektion: baggrund omkring Arktis og de forskellige landes interesser </a:t>
            </a:r>
          </a:p>
          <a:p>
            <a:r>
              <a:rPr lang="da-DK" dirty="0"/>
              <a:t>I næste lektion: rollespil hvor I skal sætte jer ind i ét af landene og forsøge at forsvare landets interesser</a:t>
            </a:r>
          </a:p>
        </p:txBody>
      </p:sp>
    </p:spTree>
    <p:extLst>
      <p:ext uri="{BB962C8B-B14F-4D97-AF65-F5344CB8AC3E}">
        <p14:creationId xmlns:p14="http://schemas.microsoft.com/office/powerpoint/2010/main" val="2975970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25C39-1A34-3743-B63E-4B4B3D9C4C02}"/>
              </a:ext>
            </a:extLst>
          </p:cNvPr>
          <p:cNvSpPr>
            <a:spLocks noGrp="1"/>
          </p:cNvSpPr>
          <p:nvPr>
            <p:ph type="title"/>
          </p:nvPr>
        </p:nvSpPr>
        <p:spPr/>
        <p:txBody>
          <a:bodyPr/>
          <a:lstStyle/>
          <a:p>
            <a:r>
              <a:rPr lang="da-DK" dirty="0"/>
              <a:t>Arktis – et nyt fokuspunkt i udenrigspolitikken</a:t>
            </a:r>
          </a:p>
        </p:txBody>
      </p:sp>
      <p:sp>
        <p:nvSpPr>
          <p:cNvPr id="4" name="Pladsholder til indhold 3">
            <a:extLst>
              <a:ext uri="{FF2B5EF4-FFF2-40B4-BE49-F238E27FC236}">
                <a16:creationId xmlns:a16="http://schemas.microsoft.com/office/drawing/2014/main" id="{9357266D-26EE-C047-A12C-9779AEB8A71F}"/>
              </a:ext>
            </a:extLst>
          </p:cNvPr>
          <p:cNvSpPr>
            <a:spLocks noGrp="1"/>
          </p:cNvSpPr>
          <p:nvPr>
            <p:ph sz="half" idx="1"/>
          </p:nvPr>
        </p:nvSpPr>
        <p:spPr>
          <a:xfrm>
            <a:off x="421341" y="1825625"/>
            <a:ext cx="5765830" cy="4351338"/>
          </a:xfrm>
        </p:spPr>
        <p:txBody>
          <a:bodyPr>
            <a:normAutofit fontScale="62500" lnSpcReduction="20000"/>
          </a:bodyPr>
          <a:lstStyle/>
          <a:p>
            <a:r>
              <a:rPr lang="da-DK" sz="2900" dirty="0"/>
              <a:t>Danmark er gennem rigsfællesskabet med Grønland en del af det arktiske område</a:t>
            </a:r>
          </a:p>
          <a:p>
            <a:r>
              <a:rPr lang="da-DK" sz="2900" dirty="0"/>
              <a:t>Klimaforandringer åbner for nye sejlruter mellem Atlanterhavet og Stillehavet samt for udvinding af naturressourcer </a:t>
            </a:r>
            <a:r>
              <a:rPr lang="da-DK" sz="2900" dirty="0">
                <a:sym typeface="Wingdings" pitchFamily="2" charset="2"/>
              </a:rPr>
              <a:t> øgede økonomiske og geopolitiske interesser</a:t>
            </a:r>
          </a:p>
          <a:p>
            <a:r>
              <a:rPr lang="da-DK" sz="2900" dirty="0">
                <a:sym typeface="Wingdings" pitchFamily="2" charset="2"/>
              </a:rPr>
              <a:t>Fem staters landterritorium strækker sig ind i Arktis (USA, Canada, Rusland, Norge og Danmark) </a:t>
            </a:r>
          </a:p>
          <a:p>
            <a:r>
              <a:rPr lang="da-DK" sz="2900" dirty="0">
                <a:sym typeface="Wingdings" pitchFamily="2" charset="2"/>
              </a:rPr>
              <a:t>Danmark og Rusland har overlappende krav på dele af Arktis</a:t>
            </a:r>
          </a:p>
          <a:p>
            <a:r>
              <a:rPr lang="da-DK" sz="2900" dirty="0">
                <a:sym typeface="Wingdings" pitchFamily="2" charset="2"/>
              </a:rPr>
              <a:t>De fem stater (samt Island, Finland og Sverige, der alle har søterritorium i området) mødes i Arktis Råd, som udgør en ramme for forhandlingerne mellem stater, der har interesse i området</a:t>
            </a:r>
          </a:p>
          <a:p>
            <a:r>
              <a:rPr lang="da-DK" sz="2900" dirty="0">
                <a:sym typeface="Wingdings" pitchFamily="2" charset="2"/>
              </a:rPr>
              <a:t>Landene i Arktis Råd har med ”</a:t>
            </a:r>
            <a:r>
              <a:rPr lang="da-DK" sz="2900" dirty="0" err="1">
                <a:sym typeface="Wingdings" pitchFamily="2" charset="2"/>
              </a:rPr>
              <a:t>Illulisat</a:t>
            </a:r>
            <a:r>
              <a:rPr lang="da-DK" sz="2900" dirty="0">
                <a:sym typeface="Wingdings" pitchFamily="2" charset="2"/>
              </a:rPr>
              <a:t>-erklæringen” fra 2008 indgået et aftale om, at alle uoverensstemmelser i området skal løses fredeligt og i overensstemmelse med internationale konventioner. </a:t>
            </a:r>
            <a:endParaRPr lang="da-DK" sz="2900" dirty="0"/>
          </a:p>
          <a:p>
            <a:pPr marL="0" indent="0">
              <a:buNone/>
            </a:pPr>
            <a:endParaRPr lang="da-DK" dirty="0"/>
          </a:p>
        </p:txBody>
      </p:sp>
      <p:pic>
        <p:nvPicPr>
          <p:cNvPr id="1026" name="Picture 2">
            <a:extLst>
              <a:ext uri="{FF2B5EF4-FFF2-40B4-BE49-F238E27FC236}">
                <a16:creationId xmlns:a16="http://schemas.microsoft.com/office/drawing/2014/main" id="{A7A4EA08-53B1-0747-A674-E203F1C18A9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426170" y="1478224"/>
            <a:ext cx="5765830" cy="5368187"/>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9C8A19DF-6018-02C3-45EE-F379FB2E009B}"/>
              </a:ext>
            </a:extLst>
          </p:cNvPr>
          <p:cNvSpPr txBox="1"/>
          <p:nvPr/>
        </p:nvSpPr>
        <p:spPr>
          <a:xfrm>
            <a:off x="725214" y="6176963"/>
            <a:ext cx="6096000" cy="369332"/>
          </a:xfrm>
          <a:prstGeom prst="rect">
            <a:avLst/>
          </a:prstGeom>
          <a:noFill/>
        </p:spPr>
        <p:txBody>
          <a:bodyPr wrap="square">
            <a:spAutoFit/>
          </a:bodyPr>
          <a:lstStyle/>
          <a:p>
            <a:r>
              <a:rPr lang="da-DK" dirty="0">
                <a:hlinkClick r:id="rId4"/>
              </a:rPr>
              <a:t>https://www.youtube.com/watch?v=qt8DR5w6otI</a:t>
            </a:r>
            <a:r>
              <a:rPr lang="da-DK" dirty="0"/>
              <a:t> </a:t>
            </a:r>
          </a:p>
        </p:txBody>
      </p:sp>
    </p:spTree>
    <p:extLst>
      <p:ext uri="{BB962C8B-B14F-4D97-AF65-F5344CB8AC3E}">
        <p14:creationId xmlns:p14="http://schemas.microsoft.com/office/powerpoint/2010/main" val="315003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6B33EAB-CCA0-B751-307A-A967D93D2E5E}"/>
              </a:ext>
            </a:extLst>
          </p:cNvPr>
          <p:cNvSpPr>
            <a:spLocks noGrp="1"/>
          </p:cNvSpPr>
          <p:nvPr>
            <p:ph type="title"/>
          </p:nvPr>
        </p:nvSpPr>
        <p:spPr/>
        <p:txBody>
          <a:bodyPr/>
          <a:lstStyle/>
          <a:p>
            <a:r>
              <a:rPr lang="da-DK" dirty="0"/>
              <a:t>Arktis betydning for Rusland ifølge Forsvarets Efterretningstjenestes trusselsvurdering</a:t>
            </a:r>
          </a:p>
        </p:txBody>
      </p:sp>
      <p:sp>
        <p:nvSpPr>
          <p:cNvPr id="6" name="Pladsholder til indhold 5">
            <a:extLst>
              <a:ext uri="{FF2B5EF4-FFF2-40B4-BE49-F238E27FC236}">
                <a16:creationId xmlns:a16="http://schemas.microsoft.com/office/drawing/2014/main" id="{4628AECC-133E-FFDA-1104-6CC631A1B7B9}"/>
              </a:ext>
            </a:extLst>
          </p:cNvPr>
          <p:cNvSpPr>
            <a:spLocks noGrp="1"/>
          </p:cNvSpPr>
          <p:nvPr>
            <p:ph idx="1"/>
          </p:nvPr>
        </p:nvSpPr>
        <p:spPr/>
        <p:txBody>
          <a:bodyPr>
            <a:normAutofit fontScale="92500" lnSpcReduction="10000"/>
          </a:bodyPr>
          <a:lstStyle/>
          <a:p>
            <a:r>
              <a:rPr lang="da-DK" dirty="0"/>
              <a:t>Arktis er et vigtigt område og har høj prioritet for Rusland pga. </a:t>
            </a:r>
            <a:r>
              <a:rPr lang="da-DK" dirty="0">
                <a:effectLst/>
              </a:rPr>
              <a:t>regionens geopolitiske, økonomiske og militærstrategiske betydning for Rusland</a:t>
            </a:r>
          </a:p>
          <a:p>
            <a:r>
              <a:rPr lang="da-DK" dirty="0"/>
              <a:t>Rusland har to overordnede udenrigspolitisk mål i Arktis: 1) Beskyttelse mod trusler Nordfra fra USA og NATO (sikkerhedspolitiske mål) 2) Naturressourcer og handelsruter (udenrigsøkonomiske mål)</a:t>
            </a:r>
          </a:p>
          <a:p>
            <a:r>
              <a:rPr lang="da-DK" dirty="0">
                <a:effectLst/>
              </a:rPr>
              <a:t>R</a:t>
            </a:r>
            <a:r>
              <a:rPr lang="da-DK" dirty="0"/>
              <a:t>usland er interesseret i at bevare Arktis som et lavspændingsområde, men det forudsætter set fra Rusland, at Rusland er militært overlegne i regionen.</a:t>
            </a:r>
          </a:p>
          <a:p>
            <a:r>
              <a:rPr lang="da-DK" dirty="0">
                <a:effectLst/>
              </a:rPr>
              <a:t>Krigen i Ukraine, NATO-medlemskabet til Finland (og formentlig Sverige) samt det forværrede forhold til Vesten kan påvirke Ruslands vurdering af truslerne i regionen og behovet for modsvar mod truslerne.</a:t>
            </a:r>
          </a:p>
          <a:p>
            <a:endParaRPr lang="da-DK" dirty="0">
              <a:effectLst/>
            </a:endParaRPr>
          </a:p>
          <a:p>
            <a:endParaRPr lang="da-DK" dirty="0"/>
          </a:p>
        </p:txBody>
      </p:sp>
    </p:spTree>
    <p:extLst>
      <p:ext uri="{BB962C8B-B14F-4D97-AF65-F5344CB8AC3E}">
        <p14:creationId xmlns:p14="http://schemas.microsoft.com/office/powerpoint/2010/main" val="1826299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23231E-FF02-87E9-0AF5-9022FF1F8CC5}"/>
              </a:ext>
            </a:extLst>
          </p:cNvPr>
          <p:cNvSpPr>
            <a:spLocks noGrp="1"/>
          </p:cNvSpPr>
          <p:nvPr>
            <p:ph type="title"/>
          </p:nvPr>
        </p:nvSpPr>
        <p:spPr/>
        <p:txBody>
          <a:bodyPr/>
          <a:lstStyle/>
          <a:p>
            <a:r>
              <a:rPr lang="da-DK" dirty="0"/>
              <a:t>Ruslands dilemma</a:t>
            </a:r>
          </a:p>
        </p:txBody>
      </p:sp>
      <p:sp>
        <p:nvSpPr>
          <p:cNvPr id="3" name="Pladsholder til indhold 2">
            <a:extLst>
              <a:ext uri="{FF2B5EF4-FFF2-40B4-BE49-F238E27FC236}">
                <a16:creationId xmlns:a16="http://schemas.microsoft.com/office/drawing/2014/main" id="{FDB825AE-2EFD-7C2F-A992-8338B6823814}"/>
              </a:ext>
            </a:extLst>
          </p:cNvPr>
          <p:cNvSpPr>
            <a:spLocks noGrp="1"/>
          </p:cNvSpPr>
          <p:nvPr>
            <p:ph idx="1"/>
          </p:nvPr>
        </p:nvSpPr>
        <p:spPr/>
        <p:txBody>
          <a:bodyPr/>
          <a:lstStyle/>
          <a:p>
            <a:r>
              <a:rPr lang="da-DK" dirty="0"/>
              <a:t>Rusland skal vælge imellem en strategi, der enten satser på at bevare regionen som lavspændingsområde, og hvor man undgår et våbenkapløb med Vesten som følge af oprustning og sikkerhedsdilemmaet eller en strategi, hvor man befæster sin militære styrkeposition (hvilket indebærer et sikkerhedsdilemma og risiko for oprustningsspiral i forhold til Vesten). </a:t>
            </a:r>
          </a:p>
          <a:p>
            <a:r>
              <a:rPr lang="da-DK" dirty="0"/>
              <a:t>Hvis Rusland vælger en mere aggressiv og selvhævdende kurs frem for samarbejde i Arktis Råd øges risikoen for konfliktsituationer, og Rusland vil i så fald agere mere uforudsigeligt.</a:t>
            </a:r>
          </a:p>
        </p:txBody>
      </p:sp>
    </p:spTree>
    <p:extLst>
      <p:ext uri="{BB962C8B-B14F-4D97-AF65-F5344CB8AC3E}">
        <p14:creationId xmlns:p14="http://schemas.microsoft.com/office/powerpoint/2010/main" val="1348622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425BA6-0825-33DD-F775-4758C33186AB}"/>
              </a:ext>
            </a:extLst>
          </p:cNvPr>
          <p:cNvSpPr>
            <a:spLocks noGrp="1"/>
          </p:cNvSpPr>
          <p:nvPr>
            <p:ph type="title"/>
          </p:nvPr>
        </p:nvSpPr>
        <p:spPr/>
        <p:txBody>
          <a:bodyPr/>
          <a:lstStyle/>
          <a:p>
            <a:r>
              <a:rPr lang="da-DK" dirty="0"/>
              <a:t>Ruslands midler</a:t>
            </a:r>
          </a:p>
        </p:txBody>
      </p:sp>
      <p:sp>
        <p:nvSpPr>
          <p:cNvPr id="3" name="Pladsholder til indhold 2">
            <a:extLst>
              <a:ext uri="{FF2B5EF4-FFF2-40B4-BE49-F238E27FC236}">
                <a16:creationId xmlns:a16="http://schemas.microsoft.com/office/drawing/2014/main" id="{7A5E167E-43CD-0724-BBF1-A9345F9CCDBC}"/>
              </a:ext>
            </a:extLst>
          </p:cNvPr>
          <p:cNvSpPr>
            <a:spLocks noGrp="1"/>
          </p:cNvSpPr>
          <p:nvPr>
            <p:ph idx="1"/>
          </p:nvPr>
        </p:nvSpPr>
        <p:spPr/>
        <p:txBody>
          <a:bodyPr/>
          <a:lstStyle/>
          <a:p>
            <a:r>
              <a:rPr lang="da-DK" dirty="0"/>
              <a:t>Rusland forsøger at bevare sin militære styrkeposition i regionen, men en udbygning af ressourcerne begrænses af af de ressourcer Rusland skal bruge på krigen i Ukraine.</a:t>
            </a:r>
          </a:p>
        </p:txBody>
      </p:sp>
      <p:pic>
        <p:nvPicPr>
          <p:cNvPr id="5" name="Billede 4" descr="Et billede, der indeholder tekst, skærmbillede&#10;&#10;Automatisk genereret beskrivelse">
            <a:extLst>
              <a:ext uri="{FF2B5EF4-FFF2-40B4-BE49-F238E27FC236}">
                <a16:creationId xmlns:a16="http://schemas.microsoft.com/office/drawing/2014/main" id="{3622B64B-82D4-47A7-D12C-315417A80408}"/>
              </a:ext>
            </a:extLst>
          </p:cNvPr>
          <p:cNvPicPr>
            <a:picLocks noChangeAspect="1"/>
          </p:cNvPicPr>
          <p:nvPr/>
        </p:nvPicPr>
        <p:blipFill>
          <a:blip r:embed="rId2"/>
          <a:stretch>
            <a:fillRect/>
          </a:stretch>
        </p:blipFill>
        <p:spPr>
          <a:xfrm>
            <a:off x="8696325" y="3429000"/>
            <a:ext cx="2881313" cy="2909672"/>
          </a:xfrm>
          <a:prstGeom prst="rect">
            <a:avLst/>
          </a:prstGeom>
        </p:spPr>
      </p:pic>
      <p:pic>
        <p:nvPicPr>
          <p:cNvPr id="7" name="Billede 6" descr="Et billede, der indeholder tekst, skærmbillede, Font/skrifttype, design&#10;&#10;Automatisk genereret beskrivelse">
            <a:extLst>
              <a:ext uri="{FF2B5EF4-FFF2-40B4-BE49-F238E27FC236}">
                <a16:creationId xmlns:a16="http://schemas.microsoft.com/office/drawing/2014/main" id="{918E2D50-4BB3-9783-81BC-D4AE048AA588}"/>
              </a:ext>
            </a:extLst>
          </p:cNvPr>
          <p:cNvPicPr>
            <a:picLocks noChangeAspect="1"/>
          </p:cNvPicPr>
          <p:nvPr/>
        </p:nvPicPr>
        <p:blipFill>
          <a:blip r:embed="rId3"/>
          <a:stretch>
            <a:fillRect/>
          </a:stretch>
        </p:blipFill>
        <p:spPr>
          <a:xfrm>
            <a:off x="4456906" y="3480214"/>
            <a:ext cx="3886200" cy="2755900"/>
          </a:xfrm>
          <a:prstGeom prst="rect">
            <a:avLst/>
          </a:prstGeom>
        </p:spPr>
      </p:pic>
      <p:pic>
        <p:nvPicPr>
          <p:cNvPr id="9" name="Billede 8" descr="Et billede, der indeholder tekst, skærmbillede, brev, design&#10;&#10;Automatisk genereret beskrivelse">
            <a:extLst>
              <a:ext uri="{FF2B5EF4-FFF2-40B4-BE49-F238E27FC236}">
                <a16:creationId xmlns:a16="http://schemas.microsoft.com/office/drawing/2014/main" id="{D1F957FA-9619-8E31-1808-82F9EA7B0CD1}"/>
              </a:ext>
            </a:extLst>
          </p:cNvPr>
          <p:cNvPicPr>
            <a:picLocks noChangeAspect="1"/>
          </p:cNvPicPr>
          <p:nvPr/>
        </p:nvPicPr>
        <p:blipFill>
          <a:blip r:embed="rId4"/>
          <a:stretch>
            <a:fillRect/>
          </a:stretch>
        </p:blipFill>
        <p:spPr>
          <a:xfrm>
            <a:off x="614362" y="3090616"/>
            <a:ext cx="3489325" cy="3402259"/>
          </a:xfrm>
          <a:prstGeom prst="rect">
            <a:avLst/>
          </a:prstGeom>
        </p:spPr>
      </p:pic>
      <p:pic>
        <p:nvPicPr>
          <p:cNvPr id="11" name="Billede 10" descr="Et billede, der indeholder tekst, skærmbillede, design&#10;&#10;Automatisk genereret beskrivelse">
            <a:extLst>
              <a:ext uri="{FF2B5EF4-FFF2-40B4-BE49-F238E27FC236}">
                <a16:creationId xmlns:a16="http://schemas.microsoft.com/office/drawing/2014/main" id="{44331D25-5964-7A9A-8729-BD88097EACC6}"/>
              </a:ext>
            </a:extLst>
          </p:cNvPr>
          <p:cNvPicPr>
            <a:picLocks noChangeAspect="1"/>
          </p:cNvPicPr>
          <p:nvPr/>
        </p:nvPicPr>
        <p:blipFill>
          <a:blip r:embed="rId5"/>
          <a:stretch>
            <a:fillRect/>
          </a:stretch>
        </p:blipFill>
        <p:spPr>
          <a:xfrm>
            <a:off x="6235750" y="132557"/>
            <a:ext cx="2231975" cy="1625600"/>
          </a:xfrm>
          <a:prstGeom prst="rect">
            <a:avLst/>
          </a:prstGeom>
        </p:spPr>
      </p:pic>
      <p:pic>
        <p:nvPicPr>
          <p:cNvPr id="13" name="Billede 12" descr="Et billede, der indeholder tekst, skærmbillede, fyrtårn, design&#10;&#10;Automatisk genereret beskrivelse">
            <a:extLst>
              <a:ext uri="{FF2B5EF4-FFF2-40B4-BE49-F238E27FC236}">
                <a16:creationId xmlns:a16="http://schemas.microsoft.com/office/drawing/2014/main" id="{6EC5D77D-E97D-7774-AACC-1531C7C402C2}"/>
              </a:ext>
            </a:extLst>
          </p:cNvPr>
          <p:cNvPicPr>
            <a:picLocks noChangeAspect="1"/>
          </p:cNvPicPr>
          <p:nvPr/>
        </p:nvPicPr>
        <p:blipFill>
          <a:blip r:embed="rId6"/>
          <a:stretch>
            <a:fillRect/>
          </a:stretch>
        </p:blipFill>
        <p:spPr>
          <a:xfrm>
            <a:off x="9345662" y="88900"/>
            <a:ext cx="2231976" cy="1748121"/>
          </a:xfrm>
          <a:prstGeom prst="rect">
            <a:avLst/>
          </a:prstGeom>
        </p:spPr>
      </p:pic>
    </p:spTree>
    <p:extLst>
      <p:ext uri="{BB962C8B-B14F-4D97-AF65-F5344CB8AC3E}">
        <p14:creationId xmlns:p14="http://schemas.microsoft.com/office/powerpoint/2010/main" val="3701708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44FBC3-E06C-2F45-3269-FA7DD226A00C}"/>
              </a:ext>
            </a:extLst>
          </p:cNvPr>
          <p:cNvSpPr>
            <a:spLocks noGrp="1"/>
          </p:cNvSpPr>
          <p:nvPr>
            <p:ph type="title"/>
          </p:nvPr>
        </p:nvSpPr>
        <p:spPr/>
        <p:txBody>
          <a:bodyPr/>
          <a:lstStyle/>
          <a:p>
            <a:r>
              <a:rPr lang="da-DK" dirty="0"/>
              <a:t>Rusland og Kina</a:t>
            </a:r>
          </a:p>
        </p:txBody>
      </p:sp>
      <p:sp>
        <p:nvSpPr>
          <p:cNvPr id="3" name="Pladsholder til indhold 2">
            <a:extLst>
              <a:ext uri="{FF2B5EF4-FFF2-40B4-BE49-F238E27FC236}">
                <a16:creationId xmlns:a16="http://schemas.microsoft.com/office/drawing/2014/main" id="{45B834A9-C1F2-95AD-394E-211AA075304C}"/>
              </a:ext>
            </a:extLst>
          </p:cNvPr>
          <p:cNvSpPr>
            <a:spLocks noGrp="1"/>
          </p:cNvSpPr>
          <p:nvPr>
            <p:ph idx="1"/>
          </p:nvPr>
        </p:nvSpPr>
        <p:spPr/>
        <p:txBody>
          <a:bodyPr/>
          <a:lstStyle/>
          <a:p>
            <a:r>
              <a:rPr lang="da-DK" dirty="0"/>
              <a:t>Kina har vist interesse i Arktis bl.a. i forhold til udvinding af naturressourcer</a:t>
            </a:r>
          </a:p>
          <a:p>
            <a:r>
              <a:rPr lang="da-DK" dirty="0"/>
              <a:t>Rusland har brug for investeringer og teknologi for at kunne forfølge sin mål i regionen. Dette behov kan lede til et øget samarbejde med Kina, der kan give Kina mere indflydelse i regionen.</a:t>
            </a:r>
          </a:p>
        </p:txBody>
      </p:sp>
    </p:spTree>
    <p:extLst>
      <p:ext uri="{BB962C8B-B14F-4D97-AF65-F5344CB8AC3E}">
        <p14:creationId xmlns:p14="http://schemas.microsoft.com/office/powerpoint/2010/main" val="2470192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B1A737-66E8-4473-85D3-A6721CC12ECC}"/>
              </a:ext>
            </a:extLst>
          </p:cNvPr>
          <p:cNvSpPr>
            <a:spLocks noGrp="1"/>
          </p:cNvSpPr>
          <p:nvPr>
            <p:ph type="title"/>
          </p:nvPr>
        </p:nvSpPr>
        <p:spPr/>
        <p:txBody>
          <a:bodyPr/>
          <a:lstStyle/>
          <a:p>
            <a:r>
              <a:rPr lang="da-DK"/>
              <a:t>Parøvelse</a:t>
            </a:r>
          </a:p>
        </p:txBody>
      </p:sp>
      <p:sp>
        <p:nvSpPr>
          <p:cNvPr id="3" name="Pladsholder til indhold 2">
            <a:extLst>
              <a:ext uri="{FF2B5EF4-FFF2-40B4-BE49-F238E27FC236}">
                <a16:creationId xmlns:a16="http://schemas.microsoft.com/office/drawing/2014/main" id="{554639CF-797A-4B11-9DA9-D24323E6EDE5}"/>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47815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15D19-492E-CC50-9B74-8F59BFA7B75C}"/>
              </a:ext>
            </a:extLst>
          </p:cNvPr>
          <p:cNvSpPr>
            <a:spLocks noGrp="1"/>
          </p:cNvSpPr>
          <p:nvPr>
            <p:ph type="title"/>
          </p:nvPr>
        </p:nvSpPr>
        <p:spPr/>
        <p:txBody>
          <a:bodyPr/>
          <a:lstStyle/>
          <a:p>
            <a:r>
              <a:rPr lang="da-DK" dirty="0"/>
              <a:t>Opsamling </a:t>
            </a:r>
          </a:p>
        </p:txBody>
      </p:sp>
      <p:sp>
        <p:nvSpPr>
          <p:cNvPr id="3" name="Pladsholder til indhold 2">
            <a:extLst>
              <a:ext uri="{FF2B5EF4-FFF2-40B4-BE49-F238E27FC236}">
                <a16:creationId xmlns:a16="http://schemas.microsoft.com/office/drawing/2014/main" id="{46CAE721-AA09-89BD-F388-A6580A8CD0F0}"/>
              </a:ext>
            </a:extLst>
          </p:cNvPr>
          <p:cNvSpPr>
            <a:spLocks noGrp="1"/>
          </p:cNvSpPr>
          <p:nvPr>
            <p:ph idx="1"/>
          </p:nvPr>
        </p:nvSpPr>
        <p:spPr/>
        <p:txBody>
          <a:bodyPr>
            <a:normAutofit fontScale="92500" lnSpcReduction="20000"/>
          </a:bodyPr>
          <a:lstStyle/>
          <a:p>
            <a:pPr marL="0" indent="0">
              <a:buNone/>
            </a:pPr>
            <a:r>
              <a:rPr lang="da-DK" dirty="0">
                <a:effectLst/>
              </a:rPr>
              <a:t>Diskutér hvorvidt </a:t>
            </a:r>
            <a:r>
              <a:rPr lang="da-DK" dirty="0"/>
              <a:t>Danmark kan bevare Arktis som et lavspændingsområde.</a:t>
            </a:r>
            <a:br>
              <a:rPr lang="da-DK" dirty="0"/>
            </a:br>
            <a:endParaRPr lang="da-DK" dirty="0"/>
          </a:p>
          <a:p>
            <a:pPr marL="0" indent="0">
              <a:buNone/>
            </a:pPr>
            <a:r>
              <a:rPr lang="da-DK" dirty="0"/>
              <a:t>Diskutér hvilken politik Danmark skal føre i Arktis.</a:t>
            </a:r>
          </a:p>
          <a:p>
            <a:pPr marL="0" indent="0">
              <a:buNone/>
            </a:pPr>
            <a:endParaRPr lang="da-DK" dirty="0">
              <a:effectLst/>
            </a:endParaRPr>
          </a:p>
          <a:p>
            <a:pPr marL="0" indent="0">
              <a:buNone/>
            </a:pPr>
            <a:r>
              <a:rPr lang="da-DK" dirty="0">
                <a:effectLst/>
              </a:rPr>
              <a:t>Heri skal inddrages viden om?</a:t>
            </a:r>
          </a:p>
          <a:p>
            <a:r>
              <a:rPr lang="da-DK" dirty="0">
                <a:effectLst/>
              </a:rPr>
              <a:t>Viden om sikkerhedspolitiske, udenrigsøkonomiske og idépolitiske mål i udenrigspolitikken</a:t>
            </a:r>
          </a:p>
          <a:p>
            <a:r>
              <a:rPr lang="da-DK" dirty="0">
                <a:effectLst/>
              </a:rPr>
              <a:t>Viden om småstaters muligheder i international politik, herunder determinanter, kapabiliteter og instrumenter</a:t>
            </a:r>
          </a:p>
          <a:p>
            <a:r>
              <a:rPr lang="da-DK" dirty="0"/>
              <a:t>Adaptionsmodellen: Tilpasning, balancepolitik og stressmodtagelighed</a:t>
            </a:r>
          </a:p>
          <a:p>
            <a:r>
              <a:rPr lang="da-DK" dirty="0"/>
              <a:t>Aktivisme.</a:t>
            </a:r>
          </a:p>
        </p:txBody>
      </p:sp>
    </p:spTree>
    <p:extLst>
      <p:ext uri="{BB962C8B-B14F-4D97-AF65-F5344CB8AC3E}">
        <p14:creationId xmlns:p14="http://schemas.microsoft.com/office/powerpoint/2010/main" val="331571861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TotalTime>
  <Words>602</Words>
  <Application>Microsoft Macintosh PowerPoint</Application>
  <PresentationFormat>Widescreen</PresentationFormat>
  <Paragraphs>44</Paragraphs>
  <Slides>11</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11</vt:i4>
      </vt:variant>
    </vt:vector>
  </HeadingPairs>
  <TitlesOfParts>
    <vt:vector size="16" baseType="lpstr">
      <vt:lpstr>Arial</vt:lpstr>
      <vt:lpstr>Calibri</vt:lpstr>
      <vt:lpstr>Calibri Light</vt:lpstr>
      <vt:lpstr>Wingdings</vt:lpstr>
      <vt:lpstr>Office-tema</vt:lpstr>
      <vt:lpstr>Arktis</vt:lpstr>
      <vt:lpstr>Magtspillet omkring Arktis – ”gammelt” dilemma men med nyt liv </vt:lpstr>
      <vt:lpstr>Hvad har det skabt af reaktioner i DK? </vt:lpstr>
      <vt:lpstr>Lad os så på hvad konflikten går ud…</vt:lpstr>
      <vt:lpstr>Arktis – et nyt fokuspunkt i udenrigspolitikken</vt:lpstr>
      <vt:lpstr>Arktis betydning for Rusland ifølge Forsvarets Efterretningstjenestes trusselsvurdering</vt:lpstr>
      <vt:lpstr>Ruslands dilemma</vt:lpstr>
      <vt:lpstr>Ruslands midler</vt:lpstr>
      <vt:lpstr>Rusland og Kina</vt:lpstr>
      <vt:lpstr>Parøvelse</vt:lpstr>
      <vt:lpstr>Opsamling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Arktis</dc:title>
  <dc:creator>Anders Hedegaard Kristiansen</dc:creator>
  <cp:lastModifiedBy>Mads Malthe Rifbjerg Søvndal MRS</cp:lastModifiedBy>
  <cp:revision>10</cp:revision>
  <dcterms:created xsi:type="dcterms:W3CDTF">2023-12-19T22:22:35Z</dcterms:created>
  <dcterms:modified xsi:type="dcterms:W3CDTF">2025-01-29T07:04:44Z</dcterms:modified>
</cp:coreProperties>
</file>