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97" r:id="rId2"/>
    <p:sldId id="269" r:id="rId3"/>
    <p:sldId id="276" r:id="rId4"/>
    <p:sldId id="277" r:id="rId5"/>
    <p:sldId id="278" r:id="rId6"/>
    <p:sldId id="283" r:id="rId7"/>
    <p:sldId id="272" r:id="rId8"/>
    <p:sldId id="348" r:id="rId9"/>
    <p:sldId id="293" r:id="rId10"/>
    <p:sldId id="284" r:id="rId11"/>
    <p:sldId id="328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3"/>
    <p:restoredTop sz="96192"/>
  </p:normalViewPr>
  <p:slideViewPr>
    <p:cSldViewPr snapToGrid="0">
      <p:cViewPr varScale="1">
        <p:scale>
          <a:sx n="112" d="100"/>
          <a:sy n="112" d="100"/>
        </p:scale>
        <p:origin x="224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9238E-A13C-044A-82B1-97DDEDDAD1DE}" type="datetimeFigureOut">
              <a:rPr lang="da-DK" smtClean="0"/>
              <a:t>17.01.2024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F1D21-BA97-8F44-B9F1-14FE312693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8994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BFF36-26FF-544C-8F73-AD23BF0B6104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8029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Aktører og struktur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0BFF36-26FF-544C-8F73-AD23BF0B6104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4479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CF2497-EDDA-1BBB-A30A-1D8DD3493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2F33558-2650-248E-E404-26DC2E4B14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31868A-F20A-2FEE-D5E2-438340DB5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8AC9D-310F-9047-8B30-2AE035785EE1}" type="datetimeFigureOut">
              <a:rPr lang="da-DK" smtClean="0"/>
              <a:t>17.01.2024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81BA60-BD93-9F9F-234D-A9BD0E4FC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4091E5-C9D4-1348-B8A9-058A1889D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5F48E-493F-A843-B70D-C2D891C39E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0731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28C80D-CE0F-37C2-080D-2C7667EB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AE6A3E-2FE7-9A5B-14C7-18D1C27B0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FD12F26-A062-EB44-0EF5-BC8549CB9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8AC9D-310F-9047-8B30-2AE035785EE1}" type="datetimeFigureOut">
              <a:rPr lang="da-DK" smtClean="0"/>
              <a:t>17.01.2024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C65D450-8229-9B55-660C-700595556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92F811-92CA-58C3-0717-560C27EAF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5F48E-493F-A843-B70D-C2D891C39E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643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7665A0-E310-3F91-2ED4-B68D594E5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7E0D74A-F5D7-B6CA-F029-ED169DAD5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3F91BF-5800-67F9-549D-0FC7CB346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8AC9D-310F-9047-8B30-2AE035785EE1}" type="datetimeFigureOut">
              <a:rPr lang="da-DK" smtClean="0"/>
              <a:t>17.01.2024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5711945-1532-C894-2FAC-196734E22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D5D938-4818-C6A4-9D58-F359A9E8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5F48E-493F-A843-B70D-C2D891C39E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5602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EBE9D2-DCF5-2EAD-C227-CF6F93428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390CB6-A131-42AE-D127-11515AC4D9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F6BA2A4-D75E-A548-00D9-1214D3521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047CF84-2145-CD4E-99D1-872DCBD1F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8AC9D-310F-9047-8B30-2AE035785EE1}" type="datetimeFigureOut">
              <a:rPr lang="da-DK" smtClean="0"/>
              <a:t>17.01.2024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166B57-62A7-2BD3-718D-3261B8B27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105B860-4C44-CC51-2EB9-3FDA69731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5F48E-493F-A843-B70D-C2D891C39E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6085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B7A488-2EB4-F86C-7BF0-84DD9B6A7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5FD7E87-7D72-AD64-F7C2-7786F2FCE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555F55A-A510-273E-3D40-CDF9E11FA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35BAFA0-2659-756E-C111-142F312319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624DB14-FD36-BEF6-C33F-7A48D33EE1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8591AB2-74D1-DBCD-C98F-6AEDBEEF3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8AC9D-310F-9047-8B30-2AE035785EE1}" type="datetimeFigureOut">
              <a:rPr lang="da-DK" smtClean="0"/>
              <a:t>17.01.2024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7A62DE7-FF32-8351-8316-1E6C234E6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36BE7FD-E881-D7A8-B834-F26269E00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5F48E-493F-A843-B70D-C2D891C39E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2234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0BE8F8-B75F-C965-DDB9-95D1837B5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52CBC52-A57F-2F2B-9EAE-FE23BE4C1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8AC9D-310F-9047-8B30-2AE035785EE1}" type="datetimeFigureOut">
              <a:rPr lang="da-DK" smtClean="0"/>
              <a:t>17.01.2024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CA04CBD-0535-62FE-B16D-5F1D2BBD5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B0D147E-AA7E-3D1B-D7D0-1897E5A41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5F48E-493F-A843-B70D-C2D891C39E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9335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97CC60B-085A-51EF-4C60-4EB670989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8AC9D-310F-9047-8B30-2AE035785EE1}" type="datetimeFigureOut">
              <a:rPr lang="da-DK" smtClean="0"/>
              <a:t>17.01.2024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9A0A44C-9B2A-F05F-207A-4CC10236E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B11B6D9-4A81-93D8-A06C-6AEA15D1E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5F48E-493F-A843-B70D-C2D891C39E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9069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ECB703-A22C-1A1F-84DD-FC9AA289F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ACE5AA-BB12-0328-EDD1-B31EE6B02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A795277-42F9-6477-FEE6-2E71EB65DB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93C09E-2A4E-9F17-8FB7-93C69F863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8AC9D-310F-9047-8B30-2AE035785EE1}" type="datetimeFigureOut">
              <a:rPr lang="da-DK" smtClean="0"/>
              <a:t>17.01.2024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90CFB92-673C-DF9D-3339-B37167DF8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53EE761-A9CE-87C0-119A-4FBA6AC4E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5F48E-493F-A843-B70D-C2D891C39E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6216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29E556-F4F4-7810-1D43-7071AAA5F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73F2CAF-C780-81D4-254C-AF2F2FE9BC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79AB991-23E6-A99A-20D3-8205ECA06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9D91CAA-73F1-E97B-D5FA-5A6FEB5C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8AC9D-310F-9047-8B30-2AE035785EE1}" type="datetimeFigureOut">
              <a:rPr lang="da-DK" smtClean="0"/>
              <a:t>17.01.2024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5C509A4-B7B5-79CE-DA96-8F1A0C86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BAD9A3B-73D6-DBBB-F6B2-BDE545C21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5F48E-493F-A843-B70D-C2D891C39E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659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D321E6-EAB7-5ED9-03D0-F19847C4B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D10B160-0A93-0DF2-B36E-211386123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7806D1-9C7B-29C5-9332-554A0D009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8AC9D-310F-9047-8B30-2AE035785EE1}" type="datetimeFigureOut">
              <a:rPr lang="da-DK" smtClean="0"/>
              <a:t>17.01.2024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6ADDA3A-018B-2641-6E53-1057F0DDD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DA0EBEC-741F-9C21-EBD9-B364D5A8C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5F48E-493F-A843-B70D-C2D891C39E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757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74995CE-820A-2AF0-A759-0892D3C88F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244BE67-BDF1-787E-AD24-27CCFA8CB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62C56CC-A779-6BAD-4CC9-E69D620D6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8AC9D-310F-9047-8B30-2AE035785EE1}" type="datetimeFigureOut">
              <a:rPr lang="da-DK" smtClean="0"/>
              <a:t>17.01.2024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D81BD8-7D66-F97F-D9CC-6B6920EBA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18F0439-81B0-CBBF-5A7C-06DF6A6AC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5F48E-493F-A843-B70D-C2D891C39E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265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C758583-6AC2-80E8-6B03-85FA7AB53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BFB659F-C18D-DFD0-D5CD-3E28348C9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471AB07-6F18-6900-481F-2A6D9F7943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8AC9D-310F-9047-8B30-2AE035785EE1}" type="datetimeFigureOut">
              <a:rPr lang="da-DK" smtClean="0"/>
              <a:t>17.01.2024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24C933-C2B8-01FF-5350-E1A12D20E4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ABB25B-DEE0-6850-771F-4664047D72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5F48E-493F-A843-B70D-C2D891C39E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1866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Repetition (skift til at forklare hinanden)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buFont typeface="Wingdings" charset="2"/>
              <a:buChar char="ü"/>
            </a:pPr>
            <a:r>
              <a:rPr lang="da-DK" b="1" dirty="0"/>
              <a:t>Hvad er en norm, og hvad er forskellen på henholdsvis formelle og uformelle normer?</a:t>
            </a:r>
          </a:p>
          <a:p>
            <a:pPr>
              <a:lnSpc>
                <a:spcPct val="107000"/>
              </a:lnSpc>
              <a:buFont typeface="Wingdings" charset="2"/>
              <a:buChar char="ü"/>
            </a:pPr>
            <a:r>
              <a:rPr lang="da-DK" b="1" dirty="0"/>
              <a:t>Hvad betyder begrebet sanktion?</a:t>
            </a:r>
          </a:p>
          <a:p>
            <a:pPr>
              <a:lnSpc>
                <a:spcPct val="107000"/>
              </a:lnSpc>
              <a:buFont typeface="Wingdings" charset="2"/>
              <a:buChar char="ü"/>
            </a:pPr>
            <a:r>
              <a:rPr lang="da-DK" b="1" dirty="0"/>
              <a:t>Hvad handler social kontrol om?</a:t>
            </a:r>
          </a:p>
          <a:p>
            <a:pPr>
              <a:lnSpc>
                <a:spcPct val="107000"/>
              </a:lnSpc>
              <a:buFont typeface="Wingdings" charset="2"/>
              <a:buChar char="ü"/>
            </a:pPr>
            <a:r>
              <a:rPr lang="da-DK" b="1" dirty="0"/>
              <a:t>Hvad er en social rolle og hvad vil det sige, når der opstår rollekonflikt?</a:t>
            </a:r>
          </a:p>
          <a:p>
            <a:pPr>
              <a:lnSpc>
                <a:spcPct val="107000"/>
              </a:lnSpc>
              <a:buFont typeface="Wingdings" charset="2"/>
              <a:buChar char="ü"/>
            </a:pPr>
            <a:r>
              <a:rPr lang="da-DK" b="1" dirty="0"/>
              <a:t>Hvad er forskellen på primærgrupper og sekundærgrupper?</a:t>
            </a:r>
          </a:p>
          <a:p>
            <a:pPr>
              <a:lnSpc>
                <a:spcPct val="107000"/>
              </a:lnSpc>
              <a:buFont typeface="Wingdings" charset="2"/>
              <a:buChar char="ü"/>
            </a:pPr>
            <a:r>
              <a:rPr lang="da-DK" b="1" dirty="0"/>
              <a:t>Hvad betyder dobbeltsocialisering?</a:t>
            </a:r>
            <a:endParaRPr lang="da-DK" b="1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</a:pPr>
            <a:endParaRPr lang="da-DK" b="1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</a:pPr>
            <a:endParaRPr lang="da-DK" b="1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</a:pPr>
            <a:endParaRPr lang="da-DK" b="1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</a:pPr>
            <a:endParaRPr lang="da-DK" b="1" dirty="0"/>
          </a:p>
          <a:p>
            <a:pPr>
              <a:lnSpc>
                <a:spcPct val="107000"/>
              </a:lnSpc>
            </a:pPr>
            <a:endParaRPr lang="da-DK" b="1" dirty="0"/>
          </a:p>
          <a:p>
            <a:pPr>
              <a:lnSpc>
                <a:spcPct val="107000"/>
              </a:lnSpc>
            </a:pP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202175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2.lektion: Anthony Giddens og det senmoderne samfund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da-DK" b="1"/>
              <a:t>Lektien til 2.lektion</a:t>
            </a:r>
            <a:r>
              <a:rPr lang="da-DK"/>
              <a:t>: s.65-71 i bogen Luk Samfundet Op </a:t>
            </a:r>
          </a:p>
          <a:p>
            <a:pPr>
              <a:buFontTx/>
              <a:buChar char="-"/>
            </a:pPr>
            <a:r>
              <a:rPr lang="da-DK" dirty="0"/>
              <a:t>Hvad er det ’senmoderne’ samfund?</a:t>
            </a:r>
          </a:p>
          <a:p>
            <a:pPr>
              <a:buFontTx/>
              <a:buChar char="-"/>
            </a:pPr>
            <a:r>
              <a:rPr lang="da-DK" dirty="0"/>
              <a:t>Hvad mener Giddens med følgende begreber</a:t>
            </a:r>
          </a:p>
          <a:p>
            <a:pPr lvl="1">
              <a:buFontTx/>
              <a:buChar char="-"/>
            </a:pPr>
            <a:r>
              <a:rPr lang="da-DK" dirty="0" err="1"/>
              <a:t>aftraditionalisering</a:t>
            </a:r>
            <a:r>
              <a:rPr lang="da-DK" dirty="0"/>
              <a:t>? </a:t>
            </a:r>
          </a:p>
          <a:p>
            <a:pPr lvl="1">
              <a:buFontTx/>
              <a:buChar char="-"/>
            </a:pPr>
            <a:r>
              <a:rPr lang="da-DK" dirty="0"/>
              <a:t>individualisering samt </a:t>
            </a:r>
          </a:p>
          <a:p>
            <a:pPr lvl="1">
              <a:buFontTx/>
              <a:buChar char="-"/>
            </a:pPr>
            <a:r>
              <a:rPr lang="da-DK" dirty="0"/>
              <a:t>adskillelsen af tid og rum’?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Quiz og byt (handout) (Halvdelen har en seddel – du skal opsøge en person uden en seddel)</a:t>
            </a:r>
          </a:p>
        </p:txBody>
      </p:sp>
    </p:spTree>
    <p:extLst>
      <p:ext uri="{BB962C8B-B14F-4D97-AF65-F5344CB8AC3E}">
        <p14:creationId xmlns:p14="http://schemas.microsoft.com/office/powerpoint/2010/main" val="12252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3700"/>
              <a:t>Senmoderne samfund </a:t>
            </a:r>
            <a:r>
              <a:rPr lang="mr-IN" sz="3700"/>
              <a:t>–</a:t>
            </a:r>
            <a:r>
              <a:rPr lang="da-DK" sz="3700"/>
              <a:t> gruppestyrede - kamæleonen</a:t>
            </a:r>
            <a:br>
              <a:rPr lang="da-DK" sz="3700"/>
            </a:br>
            <a:endParaRPr lang="da-DK" sz="370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da-DK" dirty="0"/>
              <a:t>Forandring: Giddens: </a:t>
            </a:r>
            <a:r>
              <a:rPr lang="da-DK" dirty="0" err="1"/>
              <a:t>aftraditionalisering</a:t>
            </a:r>
            <a:r>
              <a:rPr lang="da-DK" dirty="0"/>
              <a:t> og individualisering</a:t>
            </a:r>
          </a:p>
          <a:p>
            <a:r>
              <a:rPr lang="da-DK" dirty="0"/>
              <a:t>Tab af autoritet hos lægen, læreren, politiet </a:t>
            </a:r>
            <a:r>
              <a:rPr lang="mr-IN" dirty="0"/>
              <a:t>–</a:t>
            </a:r>
            <a:r>
              <a:rPr lang="da-DK" dirty="0"/>
              <a:t> hvordan?</a:t>
            </a:r>
          </a:p>
          <a:p>
            <a:r>
              <a:rPr lang="da-DK" dirty="0"/>
              <a:t>Postfaktuelle demokrati </a:t>
            </a:r>
            <a:r>
              <a:rPr lang="mr-IN" dirty="0"/>
              <a:t>–</a:t>
            </a:r>
            <a:r>
              <a:rPr lang="da-DK" dirty="0"/>
              <a:t> hvad er det?</a:t>
            </a:r>
          </a:p>
          <a:p>
            <a:r>
              <a:rPr lang="da-DK" dirty="0"/>
              <a:t>Giddens 3 vigtigste begreber om det senmoderne:</a:t>
            </a:r>
          </a:p>
          <a:p>
            <a:pPr marL="385763" indent="-385763">
              <a:buFont typeface="+mj-lt"/>
              <a:buAutoNum type="arabicPeriod"/>
            </a:pPr>
            <a:r>
              <a:rPr lang="da-DK" dirty="0"/>
              <a:t>Adskillelse af tid og rum</a:t>
            </a:r>
          </a:p>
          <a:p>
            <a:pPr marL="385763" indent="-385763">
              <a:buFont typeface="+mj-lt"/>
              <a:buAutoNum type="arabicPeriod"/>
            </a:pPr>
            <a:r>
              <a:rPr lang="da-DK" dirty="0"/>
              <a:t>Øget refleksivitet</a:t>
            </a:r>
          </a:p>
          <a:p>
            <a:pPr marL="385763" indent="-385763">
              <a:buFont typeface="+mj-lt"/>
              <a:buAutoNum type="arabicPeriod"/>
            </a:pPr>
            <a:r>
              <a:rPr lang="da-DK" dirty="0" err="1"/>
              <a:t>Udlejring</a:t>
            </a:r>
            <a:r>
              <a:rPr lang="da-DK" dirty="0"/>
              <a:t> af de sociale relationer (fra primær socialisering til sekundær socialisering)</a:t>
            </a:r>
          </a:p>
          <a:p>
            <a:pPr marL="385763" indent="-385763">
              <a:buFont typeface="+mj-lt"/>
              <a:buAutoNum type="arabicPeriod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822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Ekspertsystem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bliver afhængige af eksperter og vores samfund er afhængigt af, at vi har tillid til disse eksperter</a:t>
            </a:r>
          </a:p>
          <a:p>
            <a:r>
              <a:rPr lang="da-DK" dirty="0"/>
              <a:t>Giv eksempler på, hvornår du er afhængig af eksperter i din hverdag</a:t>
            </a:r>
          </a:p>
          <a:p>
            <a:r>
              <a:rPr lang="da-DK" dirty="0"/>
              <a:t>Hvad kan bryde denne tillid?</a:t>
            </a:r>
          </a:p>
          <a:p>
            <a:r>
              <a:rPr lang="da-DK" dirty="0"/>
              <a:t>Er det et problem, at vi bliver mere og mere afhængige af eksperter?</a:t>
            </a:r>
          </a:p>
        </p:txBody>
      </p:sp>
    </p:spTree>
    <p:extLst>
      <p:ext uri="{BB962C8B-B14F-4D97-AF65-F5344CB8AC3E}">
        <p14:creationId xmlns:p14="http://schemas.microsoft.com/office/powerpoint/2010/main" val="141571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da-DK" dirty="0"/>
              <a:t>Øgede refleksivitet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/>
          </a:bodyPr>
          <a:lstStyle/>
          <a:p>
            <a:r>
              <a:rPr lang="da-DK" sz="2600"/>
              <a:t>Identitet bliver et projekt</a:t>
            </a:r>
          </a:p>
          <a:p>
            <a:r>
              <a:rPr lang="da-DK" sz="2600"/>
              <a:t>Den måde du spiser på</a:t>
            </a:r>
          </a:p>
          <a:p>
            <a:r>
              <a:rPr lang="da-DK" sz="2600"/>
              <a:t>Musik du lytter til</a:t>
            </a:r>
          </a:p>
          <a:p>
            <a:r>
              <a:rPr lang="da-DK" sz="2600"/>
              <a:t>Dine politiske holdninger</a:t>
            </a:r>
          </a:p>
          <a:p>
            <a:r>
              <a:rPr lang="da-DK" sz="2600"/>
              <a:t>Dit tøj</a:t>
            </a:r>
          </a:p>
          <a:p>
            <a:r>
              <a:rPr lang="da-DK" sz="2600"/>
              <a:t>Det skal alt sammen passe ind i vores egen fortælling om: ”Hvem er jeg?”</a:t>
            </a:r>
          </a:p>
          <a:p>
            <a:r>
              <a:rPr lang="da-DK" sz="2600"/>
              <a:t>Hvordan </a:t>
            </a:r>
            <a:r>
              <a:rPr lang="da-DK" sz="2600" b="1"/>
              <a:t>oplever</a:t>
            </a:r>
            <a:r>
              <a:rPr lang="da-DK" sz="2600"/>
              <a:t> du din skole? Dit køb? Dig selv? </a:t>
            </a:r>
          </a:p>
          <a:p>
            <a:endParaRPr lang="da-DK" sz="26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64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da-DK" dirty="0" err="1"/>
              <a:t>Udlejring</a:t>
            </a:r>
            <a:r>
              <a:rPr lang="da-DK" dirty="0"/>
              <a:t> af sociale relationer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/>
          </a:bodyPr>
          <a:lstStyle/>
          <a:p>
            <a:r>
              <a:rPr lang="da-DK" dirty="0"/>
              <a:t>Kan vi finde på eksempler fra virkeligheden som viser </a:t>
            </a:r>
            <a:r>
              <a:rPr lang="da-DK" dirty="0" err="1"/>
              <a:t>udlejring</a:t>
            </a:r>
            <a:r>
              <a:rPr lang="da-DK" dirty="0"/>
              <a:t> af de sociale relationer?</a:t>
            </a:r>
          </a:p>
          <a:p>
            <a:r>
              <a:rPr lang="da-DK" dirty="0"/>
              <a:t>Eksempel: Hvor mange har gået i børnehave?</a:t>
            </a:r>
          </a:p>
          <a:p>
            <a:r>
              <a:rPr lang="da-DK" dirty="0"/>
              <a:t>Procentregning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DA1F35B-C8F7-4A5A-9339-7DA4D785B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B2D4AD41-40DA-4A81-92F5-B6E3BA1ED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746107">
            <a:off x="8175088" y="45795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Fælles opsummering</a:t>
            </a:r>
          </a:p>
        </p:txBody>
      </p:sp>
      <p:sp>
        <p:nvSpPr>
          <p:cNvPr id="6" name="Undertitel 5"/>
          <p:cNvSpPr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/>
          <a:p>
            <a:pPr>
              <a:buFontTx/>
              <a:buChar char="-"/>
            </a:pPr>
            <a:endParaRPr lang="da-DK"/>
          </a:p>
        </p:txBody>
      </p:sp>
      <p:pic>
        <p:nvPicPr>
          <p:cNvPr id="7" name="Billede 6" descr="tabel 4.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16774" y="1825625"/>
            <a:ext cx="7558451" cy="4189720"/>
          </a:xfrm>
          <a:prstGeom prst="rect">
            <a:avLst/>
          </a:prstGeom>
        </p:spPr>
      </p:pic>
      <p:sp>
        <p:nvSpPr>
          <p:cNvPr id="5" name="Tekstboks 4"/>
          <p:cNvSpPr txBox="1"/>
          <p:nvPr/>
        </p:nvSpPr>
        <p:spPr>
          <a:xfrm>
            <a:off x="2881473" y="5806459"/>
            <a:ext cx="6429053" cy="370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a-DK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Hvad kan vi bruge tallene til? Hvad kan vi </a:t>
            </a:r>
            <a:r>
              <a:rPr lang="da-DK" i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ikke</a:t>
            </a:r>
            <a:r>
              <a:rPr lang="da-DK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bruge tallene til?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124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485B1-390B-6B58-9FF2-3C80B6121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Modsat af hvad vi måske tror: Færre børn pr. voksen de seneste år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ACF0B364-B16F-13AC-3DB5-795FA717A9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564" y="1600201"/>
            <a:ext cx="792487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879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Giddens (fortsat)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413000" y="2097881"/>
            <a:ext cx="3175000" cy="3530600"/>
          </a:xfrm>
          <a:prstGeom prst="rect">
            <a:avLst/>
          </a:prstGeom>
        </p:spPr>
      </p:pic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b="1" dirty="0" err="1"/>
              <a:t>Strukturation</a:t>
            </a:r>
            <a:r>
              <a:rPr lang="da-DK" b="1" dirty="0"/>
              <a:t>:</a:t>
            </a:r>
            <a:r>
              <a:rPr lang="da-DK" dirty="0"/>
              <a:t> </a:t>
            </a:r>
            <a:r>
              <a:rPr lang="da-DK" i="1" dirty="0"/>
              <a:t>Handlinger skaber strukturer og strukturer betinger handlinger</a:t>
            </a:r>
          </a:p>
          <a:p>
            <a:r>
              <a:rPr lang="da-DK" i="1" dirty="0"/>
              <a:t>Forklar lige det?</a:t>
            </a:r>
          </a:p>
          <a:p>
            <a:r>
              <a:rPr lang="da-DK" i="1" dirty="0"/>
              <a:t>Hvorfor bliver nogle mennesker kriminelle?</a:t>
            </a:r>
          </a:p>
        </p:txBody>
      </p:sp>
    </p:spTree>
    <p:extLst>
      <p:ext uri="{BB962C8B-B14F-4D97-AF65-F5344CB8AC3E}">
        <p14:creationId xmlns:p14="http://schemas.microsoft.com/office/powerpoint/2010/main" val="1246173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4600"/>
              <a:t>Forklar disse begreber på en ”snap” til en anden person i klassen: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lvl="0"/>
            <a:r>
              <a:rPr lang="da-DK" sz="2200"/>
              <a:t>Adskillelse af tid og rum</a:t>
            </a:r>
          </a:p>
          <a:p>
            <a:pPr lvl="0"/>
            <a:r>
              <a:rPr lang="da-DK" sz="2200"/>
              <a:t>Øget refleksivitet</a:t>
            </a:r>
          </a:p>
          <a:p>
            <a:pPr lvl="0"/>
            <a:r>
              <a:rPr lang="da-DK" sz="2200"/>
              <a:t>Aftraditionalisering</a:t>
            </a:r>
          </a:p>
          <a:p>
            <a:pPr lvl="0"/>
            <a:r>
              <a:rPr lang="da-DK" sz="2200"/>
              <a:t>Individualisering</a:t>
            </a:r>
          </a:p>
          <a:p>
            <a:pPr lvl="0"/>
            <a:r>
              <a:rPr lang="da-DK" sz="2200"/>
              <a:t>Udlejring af sociale relationer</a:t>
            </a:r>
          </a:p>
          <a:p>
            <a:pPr lvl="0"/>
            <a:r>
              <a:rPr lang="da-DK" sz="2200"/>
              <a:t>Ekspertsystemer</a:t>
            </a:r>
          </a:p>
          <a:p>
            <a:r>
              <a:rPr lang="da-DK" sz="2200"/>
              <a:t>Identitetsdannelse i det senmoderne samfund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r="-2" b="15146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7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F8A866-5B56-AB44-8BCE-4C59ECD64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Evt.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703972-FC82-E247-9638-770F01932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Artikel: Tilliden til videnskaben vakler</a:t>
            </a:r>
          </a:p>
          <a:p>
            <a:r>
              <a:rPr lang="da-DK" dirty="0"/>
              <a:t>Skriv 5 linjer på elevfeedback om de vigtigste pointer </a:t>
            </a:r>
            <a:r>
              <a:rPr lang="da-DK"/>
              <a:t>fra artiklen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13940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437</Words>
  <Application>Microsoft Macintosh PowerPoint</Application>
  <PresentationFormat>Widescreen</PresentationFormat>
  <Paragraphs>66</Paragraphs>
  <Slides>11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Office-tema</vt:lpstr>
      <vt:lpstr>Repetition (skift til at forklare hinanden)</vt:lpstr>
      <vt:lpstr>2.lektion: Anthony Giddens og det senmoderne samfund</vt:lpstr>
      <vt:lpstr>Senmoderne samfund – gruppestyrede - kamæleonen </vt:lpstr>
      <vt:lpstr>Ekspertsystem</vt:lpstr>
      <vt:lpstr>Øgede refleksivitet</vt:lpstr>
      <vt:lpstr>Udlejring af sociale relationer</vt:lpstr>
      <vt:lpstr>Fælles opsummering</vt:lpstr>
      <vt:lpstr>Modsat af hvad vi måske tror: Færre børn pr. voksen de seneste år</vt:lpstr>
      <vt:lpstr>Giddens (fortsat)</vt:lpstr>
      <vt:lpstr>Forklar disse begreber på en ”snap” til en anden person i klassen:</vt:lpstr>
      <vt:lpstr>Evt.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Repetition (skift til at forklare hinanden)</dc:title>
  <dc:creator>Hans Peter Søgård Andersen HP</dc:creator>
  <cp:lastModifiedBy>Hans Peter Søgård Andersen HP</cp:lastModifiedBy>
  <cp:revision>1</cp:revision>
  <dcterms:created xsi:type="dcterms:W3CDTF">2024-01-17T09:05:13Z</dcterms:created>
  <dcterms:modified xsi:type="dcterms:W3CDTF">2024-01-17T09:08:05Z</dcterms:modified>
</cp:coreProperties>
</file>