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1" r:id="rId2"/>
    <p:sldId id="282" r:id="rId3"/>
    <p:sldId id="283" r:id="rId4"/>
    <p:sldId id="284" r:id="rId5"/>
    <p:sldId id="285" r:id="rId6"/>
    <p:sldId id="286" r:id="rId7"/>
    <p:sldId id="287" r:id="rId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4"/>
    <p:restoredTop sz="94681"/>
  </p:normalViewPr>
  <p:slideViewPr>
    <p:cSldViewPr snapToGrid="0">
      <p:cViewPr varScale="1">
        <p:scale>
          <a:sx n="116" d="100"/>
          <a:sy n="116" d="100"/>
        </p:scale>
        <p:origin x="22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CB4BC9-C992-F6FE-E326-76F4CE86C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F59C6F9-A61C-25C3-FD72-99ACA6EF34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18CEFAA-ACEA-93F1-EA75-EAE94007D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7121-085F-6249-B1AC-158CE6E89850}" type="datetimeFigureOut">
              <a:rPr lang="da-DK" smtClean="0"/>
              <a:t>12.12.2024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6FB7A5A-0837-6BDA-D3EF-0AD87EFA9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2C37618-1657-5C3F-5275-5E4D0E289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0DD58-9E5F-E148-9ED3-A677104D17B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8172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35FF22-81B1-2013-6F99-63BCE6952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2F1F146-D245-98B8-883C-88E7A79D3B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6FE5F14-F564-E1A7-9BE9-AD8C27E8C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7121-085F-6249-B1AC-158CE6E89850}" type="datetimeFigureOut">
              <a:rPr lang="da-DK" smtClean="0"/>
              <a:t>12.12.2024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6DB164A-6AB1-B8C6-BAD7-64979BEB0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791D47-3666-EC53-0AAA-1949C9DE7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0DD58-9E5F-E148-9ED3-A677104D17B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66869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677349-46CD-E1A7-8E9E-B6E3C42B3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B8DBA0A-A24E-768F-566B-A537FCBBB4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7433F82-5795-FB72-7C07-C65FAB6EE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7121-085F-6249-B1AC-158CE6E89850}" type="datetimeFigureOut">
              <a:rPr lang="da-DK" smtClean="0"/>
              <a:t>12.12.2024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C027213-97FE-CD7F-A50D-BC4701F3C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577EAF8-9DF0-8E80-20A6-704EA42C7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0DD58-9E5F-E148-9ED3-A677104D17B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60653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691C44-C22F-8799-C25A-31AA91FE9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E6887B2-9F93-3B7D-4874-0A180A157B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79A2D96-E473-751E-5929-277A42490E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81883D1-6E29-8E94-B957-FB87827F9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7121-085F-6249-B1AC-158CE6E89850}" type="datetimeFigureOut">
              <a:rPr lang="da-DK" smtClean="0"/>
              <a:t>12.12.2024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6DDD811-0D7A-F3C0-56BF-D30E91073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1810309-FD1D-9F9A-82CD-0B983A711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0DD58-9E5F-E148-9ED3-A677104D17B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0859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EFD302-B6B4-5238-6B00-228E897CB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9AD68E2-0D42-2009-70B5-81E9280C31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AB0F68B-0410-565F-A665-63A8303A33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2C51F3DE-D0B1-B5B2-2835-0B0B9480B9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3024045C-C824-9A71-F106-8D50484AC5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658044F8-8FD8-5472-FC93-C96CEF0C8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7121-085F-6249-B1AC-158CE6E89850}" type="datetimeFigureOut">
              <a:rPr lang="da-DK" smtClean="0"/>
              <a:t>12.12.2024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48D9D0FD-C4B9-5374-CF9C-8ED1930A3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1B9C876E-A46C-FAEC-90AB-D174EF7C7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0DD58-9E5F-E148-9ED3-A677104D17B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11645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5B540D-71A9-9B2D-F350-11808105A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E64B0670-2B08-0048-CDFC-C17C0B174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7121-085F-6249-B1AC-158CE6E89850}" type="datetimeFigureOut">
              <a:rPr lang="da-DK" smtClean="0"/>
              <a:t>12.12.2024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275E875-3923-10AA-D02E-EE037E5E3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58BAA2C-8FA6-2262-E4C4-94BDE525B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0DD58-9E5F-E148-9ED3-A677104D17B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95393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0001602-9271-3099-3B73-269D07EE3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7121-085F-6249-B1AC-158CE6E89850}" type="datetimeFigureOut">
              <a:rPr lang="da-DK" smtClean="0"/>
              <a:t>12.12.2024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A632627D-EB91-AD8C-414B-0F09DAE14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DACC0A5-A2A2-A5E2-BAEA-7066258E4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0DD58-9E5F-E148-9ED3-A677104D17B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89776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F55BB3-CBCD-F3A7-B212-54B67A81F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A6299EC-8007-326E-664C-52C18799AF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D61E847-29EF-5B68-C8AE-7863FD099E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EDB86CE-7852-C1AD-FEA2-FB7D30E6E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7121-085F-6249-B1AC-158CE6E89850}" type="datetimeFigureOut">
              <a:rPr lang="da-DK" smtClean="0"/>
              <a:t>12.12.2024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D70A075-EFBD-7009-5EAF-B87B22502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EC17D4D-67A3-B185-6B3A-EF958C3C1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0DD58-9E5F-E148-9ED3-A677104D17B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1425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2C694A-6B9D-AE0A-AE24-7C48C0044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8F60FE5B-A216-E88B-C407-AB3172B7C0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025E145-6104-30DC-071A-C257174B5A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BD65E64-FC9D-7CB5-44E1-187657933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7121-085F-6249-B1AC-158CE6E89850}" type="datetimeFigureOut">
              <a:rPr lang="da-DK" smtClean="0"/>
              <a:t>12.12.2024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9FBF56C-425C-0481-4FFC-5E9834418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C335B9E-D706-8BF9-BC29-1580AC810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0DD58-9E5F-E148-9ED3-A677104D17B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20334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F759E2-D1F9-C005-2398-B5727EBF9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A19DB00-B1CF-1349-0F1D-D717F75E8E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BB2EE3F-BB05-2DAD-ECA9-9CD9B1783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7121-085F-6249-B1AC-158CE6E89850}" type="datetimeFigureOut">
              <a:rPr lang="da-DK" smtClean="0"/>
              <a:t>12.12.2024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386B688-BF65-BA86-E259-F3E3AA218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642A32-9B2D-0CBF-1177-0D707D981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0DD58-9E5F-E148-9ED3-A677104D17B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06655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2FFCD970-5AE9-F851-EC7D-110224A712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33DCDCA-B666-21B4-C76C-590AF0B6B9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5CBC0C6-5DDA-73EE-33A0-5240CAB4D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7121-085F-6249-B1AC-158CE6E89850}" type="datetimeFigureOut">
              <a:rPr lang="da-DK" smtClean="0"/>
              <a:t>12.12.2024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35A7E3C-EB2B-1C4F-9A7D-7BA12340B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A32975E-32FC-F3B0-867A-7FC7D46BE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0DD58-9E5F-E148-9ED3-A677104D17B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73856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6E696010-1294-A15F-4D68-7C2D7F496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AACA367-8893-FFF4-691E-3AF2BC6C1B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8894154-AAA6-F899-C632-90CCD4611B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D87121-085F-6249-B1AC-158CE6E89850}" type="datetimeFigureOut">
              <a:rPr lang="da-DK" smtClean="0"/>
              <a:t>12.12.2024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3C5205E-C31E-6796-9ED4-E40AE934A6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8434061-A3E1-1C97-D242-DFFE08AD0E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10DD58-9E5F-E148-9ED3-A677104D17B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74132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estibule of Polyphemus | Villa Romana del Casale">
            <a:extLst>
              <a:ext uri="{FF2B5EF4-FFF2-40B4-BE49-F238E27FC236}">
                <a16:creationId xmlns:a16="http://schemas.microsoft.com/office/drawing/2014/main" id="{CFB13A9F-FF58-2846-556E-7446874D06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14"/>
          <a:stretch/>
        </p:blipFill>
        <p:spPr bwMode="auto">
          <a:xfrm>
            <a:off x="20" y="11"/>
            <a:ext cx="12191980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7312CBD-69ED-580F-3D2C-EE62189945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76091" y="2633933"/>
            <a:ext cx="8039818" cy="1643572"/>
          </a:xfrm>
        </p:spPr>
        <p:txBody>
          <a:bodyPr>
            <a:normAutofit fontScale="90000"/>
          </a:bodyPr>
          <a:lstStyle/>
          <a:p>
            <a:r>
              <a:rPr lang="da-DK" dirty="0">
                <a:solidFill>
                  <a:srgbClr val="FFFFFF"/>
                </a:solidFill>
              </a:rPr>
              <a:t>Homers Odyssé</a:t>
            </a:r>
            <a:br>
              <a:rPr lang="da-DK" dirty="0">
                <a:solidFill>
                  <a:srgbClr val="FFFFFF"/>
                </a:solidFill>
              </a:rPr>
            </a:br>
            <a:r>
              <a:rPr lang="da-DK" dirty="0">
                <a:solidFill>
                  <a:srgbClr val="FFFFFF"/>
                </a:solidFill>
              </a:rPr>
              <a:t>9</a:t>
            </a:r>
            <a:r>
              <a:rPr lang="da-DK" sz="2800" dirty="0">
                <a:solidFill>
                  <a:srgbClr val="FFFFFF"/>
                </a:solidFill>
              </a:rPr>
              <a:t>. sang </a:t>
            </a:r>
            <a:r>
              <a:rPr lang="da-DK" sz="2800" cap="none" dirty="0" err="1">
                <a:solidFill>
                  <a:srgbClr val="FFFFFF"/>
                </a:solidFill>
              </a:rPr>
              <a:t>vv</a:t>
            </a:r>
            <a:r>
              <a:rPr lang="da-DK" sz="2800" cap="none" dirty="0">
                <a:solidFill>
                  <a:srgbClr val="FFFFFF"/>
                </a:solidFill>
              </a:rPr>
              <a:t>. 105-306</a:t>
            </a:r>
            <a:endParaRPr lang="da-DK" dirty="0">
              <a:solidFill>
                <a:srgbClr val="FFFFFF"/>
              </a:solidFill>
            </a:endParaRP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8A166D7-3D7B-CB4A-7711-8CDA7678B6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4807" y="4960455"/>
            <a:ext cx="8442384" cy="1643567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da-DK" dirty="0">
                <a:solidFill>
                  <a:srgbClr val="FFFFFF"/>
                </a:solidFill>
              </a:rPr>
              <a:t>Et lille hængeparti fra sidste gang (homerisk lignelse)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>
                <a:solidFill>
                  <a:srgbClr val="FFFFFF"/>
                </a:solidFill>
              </a:rPr>
              <a:t>7., 8. og (lidt af) 9. sang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>
                <a:solidFill>
                  <a:srgbClr val="FFFFFF"/>
                </a:solidFill>
              </a:rPr>
              <a:t>Kykloperne (og </a:t>
            </a:r>
            <a:r>
              <a:rPr lang="da-DK" dirty="0" err="1">
                <a:solidFill>
                  <a:srgbClr val="FFFFFF"/>
                </a:solidFill>
              </a:rPr>
              <a:t>faiakerne</a:t>
            </a:r>
            <a:r>
              <a:rPr lang="da-DK" dirty="0">
                <a:solidFill>
                  <a:srgbClr val="FFFFFF"/>
                </a:solidFill>
              </a:rPr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 err="1">
                <a:solidFill>
                  <a:srgbClr val="FFFFFF"/>
                </a:solidFill>
              </a:rPr>
              <a:t>Xenía</a:t>
            </a:r>
            <a:r>
              <a:rPr lang="da-DK" dirty="0">
                <a:solidFill>
                  <a:srgbClr val="FFFFFF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013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34E618-6765-37CF-B51C-1224F8826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601CF6-9C0B-E986-2041-D01911838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515816"/>
            <a:ext cx="10134600" cy="1496574"/>
          </a:xfrm>
        </p:spPr>
        <p:txBody>
          <a:bodyPr>
            <a:normAutofit/>
          </a:bodyPr>
          <a:lstStyle/>
          <a:p>
            <a:r>
              <a:rPr lang="da-DK" sz="2800" dirty="0"/>
              <a:t>Et epos-genretræk</a:t>
            </a:r>
            <a:br>
              <a:rPr lang="da-DK" dirty="0"/>
            </a:br>
            <a:r>
              <a:rPr lang="da-DK" sz="3600" dirty="0"/>
              <a:t>Homerisk lignelse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AD15A76-8029-EB48-32A9-2AAD40E3B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0" y="2161903"/>
            <a:ext cx="3355731" cy="4086497"/>
          </a:xfrm>
        </p:spPr>
        <p:txBody>
          <a:bodyPr>
            <a:normAutofit fontScale="77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En homerisk lignelse er en længere sammenligning mellem noget, der foregår i historien (</a:t>
            </a:r>
            <a:r>
              <a:rPr lang="da-DK" i="1" dirty="0"/>
              <a:t>real-planet</a:t>
            </a:r>
            <a:r>
              <a:rPr lang="da-DK" dirty="0"/>
              <a:t>) og noget andet </a:t>
            </a:r>
            <a:r>
              <a:rPr lang="da-DK" i="1" dirty="0"/>
              <a:t>(</a:t>
            </a:r>
            <a:r>
              <a:rPr lang="da-DK" i="1" dirty="0" err="1"/>
              <a:t>billed</a:t>
            </a:r>
            <a:r>
              <a:rPr lang="da-DK" i="1" dirty="0"/>
              <a:t>-planet</a:t>
            </a:r>
            <a:r>
              <a:rPr lang="da-DK" dirty="0"/>
              <a:t>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Sammenligningen følger som regel strukturen </a:t>
            </a:r>
            <a:r>
              <a:rPr lang="da-DK" i="1" dirty="0"/>
              <a:t>realplan – billedplan – realplan.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Lignelserne optræder som regel, når handlingen spidser til.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AB306630-450F-B9DA-0D6B-97B5FB12CCA7}"/>
              </a:ext>
            </a:extLst>
          </p:cNvPr>
          <p:cNvSpPr txBox="1"/>
          <p:nvPr/>
        </p:nvSpPr>
        <p:spPr>
          <a:xfrm>
            <a:off x="5641731" y="799963"/>
            <a:ext cx="5521569" cy="4431983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da-DK" sz="1600" dirty="0">
                <a:effectLst/>
                <a:latin typeface="Georgia" panose="02040502050405020303" pitchFamily="18" charset="0"/>
              </a:rPr>
              <a:t>Et eksempel på en homerisk lignelse:</a:t>
            </a:r>
          </a:p>
          <a:p>
            <a:endParaRPr lang="da-DK" sz="1600" dirty="0">
              <a:effectLst/>
              <a:latin typeface="Georgia" panose="02040502050405020303" pitchFamily="18" charset="0"/>
            </a:endParaRPr>
          </a:p>
          <a:p>
            <a:r>
              <a:rPr lang="da-DK" sz="1600" b="1" dirty="0">
                <a:latin typeface="Georgia" panose="02040502050405020303" pitchFamily="18" charset="0"/>
              </a:rPr>
              <a:t>6.101-109</a:t>
            </a:r>
          </a:p>
          <a:p>
            <a:pPr>
              <a:lnSpc>
                <a:spcPct val="150000"/>
              </a:lnSpc>
            </a:pPr>
            <a:r>
              <a:rPr lang="da-DK" sz="1600" dirty="0">
                <a:effectLst/>
                <a:latin typeface="Georgia" panose="02040502050405020303" pitchFamily="18" charset="0"/>
              </a:rPr>
              <a:t>Det var </a:t>
            </a:r>
            <a:r>
              <a:rPr lang="da-DK" sz="1600" dirty="0" err="1">
                <a:effectLst/>
                <a:latin typeface="Georgia" panose="02040502050405020303" pitchFamily="18" charset="0"/>
              </a:rPr>
              <a:t>Nausikaa</a:t>
            </a:r>
            <a:r>
              <a:rPr lang="da-DK" sz="1600" dirty="0">
                <a:effectLst/>
                <a:latin typeface="Georgia" panose="02040502050405020303" pitchFamily="18" charset="0"/>
              </a:rPr>
              <a:t> selv der styrede sangen og dansen. </a:t>
            </a:r>
          </a:p>
          <a:p>
            <a:pPr>
              <a:lnSpc>
                <a:spcPct val="150000"/>
              </a:lnSpc>
            </a:pPr>
            <a:r>
              <a:rPr lang="da-DK" sz="1600" dirty="0">
                <a:effectLst/>
                <a:latin typeface="Georgia" panose="02040502050405020303" pitchFamily="18" charset="0"/>
              </a:rPr>
              <a:t>Ligesom Artemis </a:t>
            </a:r>
            <a:r>
              <a:rPr lang="da-DK" sz="1600" dirty="0" err="1">
                <a:effectLst/>
                <a:latin typeface="Georgia" panose="02040502050405020303" pitchFamily="18" charset="0"/>
              </a:rPr>
              <a:t>går</a:t>
            </a:r>
            <a:r>
              <a:rPr lang="da-DK" sz="1600" dirty="0">
                <a:effectLst/>
                <a:latin typeface="Georgia" panose="02040502050405020303" pitchFamily="18" charset="0"/>
              </a:rPr>
              <a:t> med sin bue i bjergenes højder,</a:t>
            </a:r>
            <a:br>
              <a:rPr lang="da-DK" sz="1600" dirty="0">
                <a:effectLst/>
                <a:latin typeface="Georgia" panose="02040502050405020303" pitchFamily="18" charset="0"/>
              </a:rPr>
            </a:br>
            <a:r>
              <a:rPr lang="da-DK" sz="1600" dirty="0">
                <a:effectLst/>
                <a:latin typeface="Georgia" panose="02040502050405020303" pitchFamily="18" charset="0"/>
              </a:rPr>
              <a:t>i </a:t>
            </a:r>
            <a:r>
              <a:rPr lang="da-DK" sz="1600" dirty="0" err="1">
                <a:effectLst/>
                <a:latin typeface="Georgia" panose="02040502050405020303" pitchFamily="18" charset="0"/>
              </a:rPr>
              <a:t>Erymanthos</a:t>
            </a:r>
            <a:r>
              <a:rPr lang="da-DK" sz="1600" dirty="0">
                <a:effectLst/>
                <a:latin typeface="Georgia" panose="02040502050405020303" pitchFamily="18" charset="0"/>
              </a:rPr>
              <a:t>’ skov eller over </a:t>
            </a:r>
            <a:r>
              <a:rPr lang="da-DK" sz="1600" dirty="0" err="1">
                <a:effectLst/>
                <a:latin typeface="Georgia" panose="02040502050405020303" pitchFamily="18" charset="0"/>
              </a:rPr>
              <a:t>Taýgetos</a:t>
            </a:r>
            <a:r>
              <a:rPr lang="da-DK" sz="1600" dirty="0">
                <a:effectLst/>
                <a:latin typeface="Georgia" panose="02040502050405020303" pitchFamily="18" charset="0"/>
              </a:rPr>
              <a:t>’ tinder, </a:t>
            </a:r>
            <a:endParaRPr lang="da-DK" sz="1600" dirty="0"/>
          </a:p>
          <a:p>
            <a:pPr>
              <a:lnSpc>
                <a:spcPct val="150000"/>
              </a:lnSpc>
            </a:pPr>
            <a:r>
              <a:rPr lang="da-DK" sz="1600" dirty="0">
                <a:effectLst/>
                <a:latin typeface="Georgia" panose="02040502050405020303" pitchFamily="18" charset="0"/>
              </a:rPr>
              <a:t>glad for sin spændende jagt på hurtige hjorte og vildsvin </a:t>
            </a:r>
          </a:p>
          <a:p>
            <a:pPr>
              <a:lnSpc>
                <a:spcPct val="150000"/>
              </a:lnSpc>
            </a:pPr>
            <a:r>
              <a:rPr lang="da-DK" sz="1600" dirty="0">
                <a:effectLst/>
                <a:latin typeface="Georgia" panose="02040502050405020303" pitchFamily="18" charset="0"/>
              </a:rPr>
              <a:t>alt imens vildnissets nymfer, </a:t>
            </a:r>
            <a:r>
              <a:rPr lang="da-DK" sz="1600" dirty="0" err="1">
                <a:effectLst/>
                <a:latin typeface="Georgia" panose="02040502050405020303" pitchFamily="18" charset="0"/>
              </a:rPr>
              <a:t>Aigiderysterens</a:t>
            </a:r>
            <a:r>
              <a:rPr lang="da-DK" sz="1600" dirty="0">
                <a:effectLst/>
                <a:latin typeface="Georgia" panose="02040502050405020303" pitchFamily="18" charset="0"/>
              </a:rPr>
              <a:t> døtre </a:t>
            </a:r>
            <a:endParaRPr lang="da-DK" sz="1600" dirty="0">
              <a:solidFill>
                <a:srgbClr val="00AF4F"/>
              </a:solidFill>
              <a:latin typeface="Georgia" panose="02040502050405020303" pitchFamily="18" charset="0"/>
            </a:endParaRPr>
          </a:p>
          <a:p>
            <a:pPr>
              <a:lnSpc>
                <a:spcPct val="150000"/>
              </a:lnSpc>
            </a:pPr>
            <a:r>
              <a:rPr lang="da-DK" sz="1600" dirty="0">
                <a:effectLst/>
                <a:latin typeface="Georgia" panose="02040502050405020303" pitchFamily="18" charset="0"/>
              </a:rPr>
              <a:t>springer og danser omkring </a:t>
            </a:r>
            <a:r>
              <a:rPr lang="da-DK" sz="1600" dirty="0" err="1">
                <a:effectLst/>
                <a:latin typeface="Georgia" panose="02040502050405020303" pitchFamily="18" charset="0"/>
              </a:rPr>
              <a:t>sa</a:t>
            </a:r>
            <a:r>
              <a:rPr lang="da-DK" sz="1600" dirty="0">
                <a:effectLst/>
                <a:latin typeface="Georgia" panose="02040502050405020303" pitchFamily="18" charset="0"/>
              </a:rPr>
              <a:t>̊ </a:t>
            </a:r>
            <a:r>
              <a:rPr lang="da-DK" sz="1600" dirty="0" err="1">
                <a:effectLst/>
                <a:latin typeface="Georgia" panose="02040502050405020303" pitchFamily="18" charset="0"/>
              </a:rPr>
              <a:t>Leto</a:t>
            </a:r>
            <a:r>
              <a:rPr lang="da-DK" sz="1600" dirty="0">
                <a:effectLst/>
                <a:latin typeface="Georgia" panose="02040502050405020303" pitchFamily="18" charset="0"/>
              </a:rPr>
              <a:t> glædes af hjertet </a:t>
            </a:r>
          </a:p>
          <a:p>
            <a:pPr>
              <a:lnSpc>
                <a:spcPct val="150000"/>
              </a:lnSpc>
            </a:pPr>
            <a:r>
              <a:rPr lang="da-DK" sz="1600" dirty="0">
                <a:effectLst/>
                <a:latin typeface="Georgia" panose="02040502050405020303" pitchFamily="18" charset="0"/>
              </a:rPr>
              <a:t>over at se hun er højest og skønnest af alle de andre, </a:t>
            </a:r>
            <a:endParaRPr lang="da-DK" sz="1600" dirty="0"/>
          </a:p>
          <a:p>
            <a:pPr>
              <a:lnSpc>
                <a:spcPct val="150000"/>
              </a:lnSpc>
            </a:pPr>
            <a:r>
              <a:rPr lang="da-DK" sz="1600" dirty="0">
                <a:effectLst/>
                <a:latin typeface="Georgia" panose="02040502050405020303" pitchFamily="18" charset="0"/>
              </a:rPr>
              <a:t>let nok at kende i flokken om end de alle er skønne – </a:t>
            </a:r>
          </a:p>
          <a:p>
            <a:pPr>
              <a:lnSpc>
                <a:spcPct val="150000"/>
              </a:lnSpc>
            </a:pPr>
            <a:r>
              <a:rPr lang="da-DK" sz="1600" dirty="0">
                <a:effectLst/>
                <a:latin typeface="Georgia" panose="02040502050405020303" pitchFamily="18" charset="0"/>
              </a:rPr>
              <a:t>lige </a:t>
            </a:r>
            <a:r>
              <a:rPr lang="da-DK" sz="1600" dirty="0" err="1">
                <a:effectLst/>
                <a:latin typeface="Georgia" panose="02040502050405020303" pitchFamily="18" charset="0"/>
              </a:rPr>
              <a:t>sa</a:t>
            </a:r>
            <a:r>
              <a:rPr lang="da-DK" sz="1600" dirty="0">
                <a:effectLst/>
                <a:latin typeface="Georgia" panose="02040502050405020303" pitchFamily="18" charset="0"/>
              </a:rPr>
              <a:t>̊ </a:t>
            </a:r>
            <a:r>
              <a:rPr lang="da-DK" sz="1600" dirty="0" err="1">
                <a:effectLst/>
                <a:latin typeface="Georgia" panose="02040502050405020303" pitchFamily="18" charset="0"/>
              </a:rPr>
              <a:t>strålende</a:t>
            </a:r>
            <a:r>
              <a:rPr lang="da-DK" sz="1600" dirty="0">
                <a:effectLst/>
                <a:latin typeface="Georgia" panose="02040502050405020303" pitchFamily="18" charset="0"/>
              </a:rPr>
              <a:t> smuk var </a:t>
            </a:r>
            <a:r>
              <a:rPr lang="da-DK" sz="1600" dirty="0" err="1">
                <a:effectLst/>
                <a:latin typeface="Georgia" panose="02040502050405020303" pitchFamily="18" charset="0"/>
              </a:rPr>
              <a:t>Nausikaa</a:t>
            </a:r>
            <a:r>
              <a:rPr lang="da-DK" sz="1600" dirty="0">
                <a:effectLst/>
                <a:latin typeface="Georgia" panose="02040502050405020303" pitchFamily="18" charset="0"/>
              </a:rPr>
              <a:t> blandt sine piger. </a:t>
            </a:r>
            <a:endParaRPr lang="da-DK" sz="1600" dirty="0"/>
          </a:p>
          <a:p>
            <a:endParaRPr lang="da-DK" dirty="0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135A96C1-1623-43E0-F380-A849A1D7FCF4}"/>
              </a:ext>
            </a:extLst>
          </p:cNvPr>
          <p:cNvSpPr txBox="1"/>
          <p:nvPr/>
        </p:nvSpPr>
        <p:spPr>
          <a:xfrm>
            <a:off x="5641731" y="5430578"/>
            <a:ext cx="5521569" cy="923330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da-DK" dirty="0"/>
              <a:t>OPGAVE: Analyser den homeriske lignelse i </a:t>
            </a:r>
            <a:r>
              <a:rPr lang="da-DK" dirty="0" err="1"/>
              <a:t>vv</a:t>
            </a:r>
            <a:r>
              <a:rPr lang="da-DK" dirty="0"/>
              <a:t>. 130-136. Hvem sammenlignes med hvad, og hvorfor bruger Homer mon netop denne sammenligning?</a:t>
            </a:r>
          </a:p>
        </p:txBody>
      </p:sp>
    </p:spTree>
    <p:extLst>
      <p:ext uri="{BB962C8B-B14F-4D97-AF65-F5344CB8AC3E}">
        <p14:creationId xmlns:p14="http://schemas.microsoft.com/office/powerpoint/2010/main" val="1940937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8B5687-B639-FCB5-C1E0-FD96B9A54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200"/>
            <a:ext cx="3705225" cy="1148862"/>
          </a:xfrm>
        </p:spPr>
        <p:txBody>
          <a:bodyPr anchor="t"/>
          <a:lstStyle/>
          <a:p>
            <a:r>
              <a:rPr lang="da-DK" sz="2400" dirty="0"/>
              <a:t>Resumé af</a:t>
            </a:r>
            <a:br>
              <a:rPr lang="da-DK" dirty="0"/>
            </a:br>
            <a:r>
              <a:rPr lang="da-DK" sz="3600" dirty="0"/>
              <a:t>7. sang</a:t>
            </a:r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08B8ABA-0BE2-9EA4-30B6-DD5B3D34F2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1562102"/>
            <a:ext cx="3705225" cy="4343398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Odysseus begiver sig alene ind til byen på </a:t>
            </a:r>
            <a:r>
              <a:rPr lang="da-DK" dirty="0" err="1"/>
              <a:t>faiakernes</a:t>
            </a:r>
            <a:r>
              <a:rPr lang="da-DK" dirty="0"/>
              <a:t> ø (</a:t>
            </a:r>
            <a:r>
              <a:rPr lang="da-DK" dirty="0" err="1"/>
              <a:t>Schéria</a:t>
            </a:r>
            <a:r>
              <a:rPr lang="da-DK" dirty="0"/>
              <a:t>), sådan som </a:t>
            </a:r>
            <a:r>
              <a:rPr lang="da-DK" dirty="0" err="1"/>
              <a:t>Nausikaa</a:t>
            </a:r>
            <a:r>
              <a:rPr lang="da-DK" dirty="0"/>
              <a:t> sagde.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På vejen møder han Athene i forklædning, der råder ham til først at henvende sig til dronning </a:t>
            </a:r>
            <a:r>
              <a:rPr lang="da-DK" dirty="0" err="1"/>
              <a:t>Aréte</a:t>
            </a:r>
            <a:r>
              <a:rPr lang="da-DK" dirty="0"/>
              <a:t>. Athene hylder Odysseus i en tåge, så han ikke bliver opdaget, før han ønsker det.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Odysseus bønfalder dronning </a:t>
            </a:r>
            <a:r>
              <a:rPr lang="da-DK" dirty="0" err="1"/>
              <a:t>Aréte</a:t>
            </a:r>
            <a:r>
              <a:rPr lang="da-DK" dirty="0"/>
              <a:t> om hjælp. Hun genkender hans tøj som noget, </a:t>
            </a:r>
            <a:r>
              <a:rPr lang="da-DK" dirty="0" err="1"/>
              <a:t>Nausikaa</a:t>
            </a:r>
            <a:r>
              <a:rPr lang="da-DK" dirty="0"/>
              <a:t> har vævet. Odysseus fortæller om sit møde med </a:t>
            </a:r>
            <a:r>
              <a:rPr lang="da-DK" dirty="0" err="1"/>
              <a:t>Nausikaa</a:t>
            </a:r>
            <a:r>
              <a:rPr lang="da-DK" dirty="0"/>
              <a:t>, og siger, at det var hans idé at gå til dem alene, så </a:t>
            </a:r>
            <a:r>
              <a:rPr lang="da-DK" dirty="0" err="1"/>
              <a:t>Nausikaa</a:t>
            </a:r>
            <a:r>
              <a:rPr lang="da-DK" dirty="0"/>
              <a:t> ikke skal tabe ansigt.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Kong </a:t>
            </a:r>
            <a:r>
              <a:rPr lang="da-DK" dirty="0" err="1"/>
              <a:t>Alkinoos</a:t>
            </a:r>
            <a:r>
              <a:rPr lang="da-DK" dirty="0"/>
              <a:t> og dronning </a:t>
            </a:r>
            <a:r>
              <a:rPr lang="da-DK" dirty="0" err="1"/>
              <a:t>Aréte</a:t>
            </a:r>
            <a:r>
              <a:rPr lang="da-DK" dirty="0"/>
              <a:t> inviterer ham indenfor og indbyder ham til fest dagen efter.</a:t>
            </a:r>
          </a:p>
        </p:txBody>
      </p:sp>
      <p:sp>
        <p:nvSpPr>
          <p:cNvPr id="5" name="AutoShape 2" descr="Odysseus before Alcinous, King of the Phaeacians, painted by August  Malmström (c. 1829-1901) - The Historian's Hut">
            <a:extLst>
              <a:ext uri="{FF2B5EF4-FFF2-40B4-BE49-F238E27FC236}">
                <a16:creationId xmlns:a16="http://schemas.microsoft.com/office/drawing/2014/main" id="{16B58ACB-3E4C-55BE-F539-BEB2EF5F61E8}"/>
              </a:ext>
            </a:extLst>
          </p:cNvPr>
          <p:cNvSpPr>
            <a:spLocks noGrp="1" noChangeAspect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A3E9B766-22F2-697C-E75C-3059949575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3188" y="596899"/>
            <a:ext cx="6350000" cy="530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798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7AE21-2942-E0F7-842D-FE848EFDF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C2905D-238B-52CE-257D-1A0641F82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200"/>
            <a:ext cx="3705225" cy="1148862"/>
          </a:xfrm>
        </p:spPr>
        <p:txBody>
          <a:bodyPr anchor="t"/>
          <a:lstStyle/>
          <a:p>
            <a:r>
              <a:rPr lang="da-DK" sz="2400" dirty="0"/>
              <a:t>Resumé af</a:t>
            </a:r>
            <a:br>
              <a:rPr lang="da-DK" dirty="0"/>
            </a:br>
            <a:r>
              <a:rPr lang="da-DK" sz="3600" dirty="0"/>
              <a:t>8. sang</a:t>
            </a:r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5AF7695-3E99-64A5-F5E0-166CDE1948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1562102"/>
            <a:ext cx="3705225" cy="4343398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Kong </a:t>
            </a:r>
            <a:r>
              <a:rPr lang="da-DK" dirty="0" err="1"/>
              <a:t>Alkínoos</a:t>
            </a:r>
            <a:r>
              <a:rPr lang="da-DK" dirty="0"/>
              <a:t> kalder øens stormænd sammen til rådslagning og fest – godt hjulpet på vej af Athene, der spreder rygtet om den mystiske fremmede på hele øen.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Under festen underholder den blinde </a:t>
            </a:r>
            <a:r>
              <a:rPr lang="da-DK" dirty="0" err="1"/>
              <a:t>rhapsode</a:t>
            </a:r>
            <a:r>
              <a:rPr lang="da-DK" dirty="0"/>
              <a:t> (omrejsende sanger) </a:t>
            </a:r>
            <a:r>
              <a:rPr lang="da-DK" dirty="0" err="1"/>
              <a:t>Demodokos</a:t>
            </a:r>
            <a:r>
              <a:rPr lang="da-DK" dirty="0"/>
              <a:t> først med en fortælling om Odysseus og helten Achilleus og senere med fortællingen om Den Trojanske Hest og Trojas fald.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err="1"/>
              <a:t>Demodokos</a:t>
            </a:r>
            <a:r>
              <a:rPr lang="da-DK" dirty="0"/>
              <a:t>’ fortælling rører Odysseus til tårer, hvorefter </a:t>
            </a:r>
            <a:r>
              <a:rPr lang="da-DK" dirty="0" err="1"/>
              <a:t>Alkínoos</a:t>
            </a:r>
            <a:r>
              <a:rPr lang="da-DK" dirty="0"/>
              <a:t> spørger om hans navn og historie. Odysseus begynder at fortælle…</a:t>
            </a:r>
          </a:p>
        </p:txBody>
      </p:sp>
      <p:sp>
        <p:nvSpPr>
          <p:cNvPr id="5" name="AutoShape 2" descr="Odysseus before Alcinous, King of the Phaeacians, painted by August  Malmström (c. 1829-1901) - The Historian's Hut">
            <a:extLst>
              <a:ext uri="{FF2B5EF4-FFF2-40B4-BE49-F238E27FC236}">
                <a16:creationId xmlns:a16="http://schemas.microsoft.com/office/drawing/2014/main" id="{FC6AA428-6635-5A02-1390-D513D091D1FB}"/>
              </a:ext>
            </a:extLst>
          </p:cNvPr>
          <p:cNvSpPr>
            <a:spLocks noGrp="1" noChangeAspect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 dirty="0"/>
          </a:p>
        </p:txBody>
      </p:sp>
      <p:pic>
        <p:nvPicPr>
          <p:cNvPr id="3074" name="Picture 2" descr="Demodocus (Odyssey character) - Wikipedia">
            <a:extLst>
              <a:ext uri="{FF2B5EF4-FFF2-40B4-BE49-F238E27FC236}">
                <a16:creationId xmlns:a16="http://schemas.microsoft.com/office/drawing/2014/main" id="{D2DF60D3-D2A2-1FE8-82BC-BEE4D53CB7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835" y="1109603"/>
            <a:ext cx="6562905" cy="4681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9143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336B7F-EEA5-4ECB-F962-2BBE9BCC3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CC47F16E-BBE2-5941-4362-BE0A260BFA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025" y="0"/>
            <a:ext cx="10883950" cy="7685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614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9626D-1BA0-A5CC-F00E-BAA61BB38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4DEA83-30AB-77AD-F378-4E728EB95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200"/>
            <a:ext cx="3705225" cy="1148862"/>
          </a:xfrm>
        </p:spPr>
        <p:txBody>
          <a:bodyPr anchor="t"/>
          <a:lstStyle/>
          <a:p>
            <a:r>
              <a:rPr lang="da-DK" sz="2400" dirty="0"/>
              <a:t>Resumé af</a:t>
            </a:r>
            <a:br>
              <a:rPr lang="da-DK" dirty="0"/>
            </a:br>
            <a:r>
              <a:rPr lang="da-DK" sz="3600" dirty="0"/>
              <a:t>9. sang, </a:t>
            </a:r>
            <a:r>
              <a:rPr lang="da-DK" sz="3600" dirty="0" err="1"/>
              <a:t>vv</a:t>
            </a:r>
            <a:r>
              <a:rPr lang="da-DK" sz="3600" dirty="0"/>
              <a:t>. 1-104</a:t>
            </a:r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00A92B5-343B-0ADB-D1DC-0EC54D8C2D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1562102"/>
            <a:ext cx="3705225" cy="4343398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Odysseus præsenterer sig for </a:t>
            </a:r>
            <a:r>
              <a:rPr lang="da-DK" dirty="0" err="1"/>
              <a:t>Alkinoos</a:t>
            </a:r>
            <a:r>
              <a:rPr lang="da-DK" dirty="0"/>
              <a:t> og de andre stormænd (</a:t>
            </a:r>
            <a:r>
              <a:rPr lang="da-DK" dirty="0" err="1"/>
              <a:t>vv</a:t>
            </a:r>
            <a:r>
              <a:rPr lang="da-DK" dirty="0"/>
              <a:t>. 19-28). Herefter følger Odysseus’ egen beretning om sine rejser (NB! Slutter først i 12. sang)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KIKONERNE (</a:t>
            </a:r>
            <a:r>
              <a:rPr lang="da-DK" dirty="0" err="1"/>
              <a:t>vv</a:t>
            </a:r>
            <a:r>
              <a:rPr lang="da-DK" dirty="0"/>
              <a:t>. 37-61). Odysseus sejler fra Troja med 12 skibe og sit mandskab. De ankommer til </a:t>
            </a:r>
            <a:r>
              <a:rPr lang="da-DK" dirty="0" err="1"/>
              <a:t>kikonernes</a:t>
            </a:r>
            <a:r>
              <a:rPr lang="da-DK" dirty="0"/>
              <a:t> land og plyndrer én af deres byer. Odysseus vil skynde sig væk, men hans mænd vil blive og feste. </a:t>
            </a:r>
            <a:r>
              <a:rPr lang="da-DK" dirty="0" err="1"/>
              <a:t>Kikonerne</a:t>
            </a:r>
            <a:r>
              <a:rPr lang="da-DK" dirty="0"/>
              <a:t> angriber og de må flygte med tab af mænd til følge.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LOTOFAGERNE (</a:t>
            </a:r>
            <a:r>
              <a:rPr lang="da-DK" dirty="0" err="1"/>
              <a:t>vv</a:t>
            </a:r>
            <a:r>
              <a:rPr lang="da-DK" dirty="0"/>
              <a:t>. 62-103). En storm blæser Odysseus’ flåde langt væk til </a:t>
            </a:r>
            <a:r>
              <a:rPr lang="da-DK" dirty="0" err="1"/>
              <a:t>Lotofagernes</a:t>
            </a:r>
            <a:r>
              <a:rPr lang="da-DK" dirty="0"/>
              <a:t> land, hvor alle er vegetarer og kun lever af </a:t>
            </a:r>
            <a:r>
              <a:rPr lang="da-DK" dirty="0" err="1"/>
              <a:t>Lotos</a:t>
            </a:r>
            <a:r>
              <a:rPr lang="da-DK" dirty="0"/>
              <a:t> (en frugt). Alle Odysseus’ mænd, der spiser </a:t>
            </a:r>
            <a:r>
              <a:rPr lang="da-DK" dirty="0" err="1"/>
              <a:t>Lotos</a:t>
            </a:r>
            <a:r>
              <a:rPr lang="da-DK" dirty="0"/>
              <a:t> glemmer hvem de er og vil ikke derfra igen, men må tvinges tilbage til skibene. De sejler videre… </a:t>
            </a:r>
          </a:p>
        </p:txBody>
      </p:sp>
      <p:pic>
        <p:nvPicPr>
          <p:cNvPr id="4098" name="Picture 2" descr="Lotus-eaters - Wikipedia">
            <a:extLst>
              <a:ext uri="{FF2B5EF4-FFF2-40B4-BE49-F238E27FC236}">
                <a16:creationId xmlns:a16="http://schemas.microsoft.com/office/drawing/2014/main" id="{50D6DE62-04D2-F763-E334-8D5AB0A542F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188" y="1143286"/>
            <a:ext cx="6172200" cy="4685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2260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626D8C-3E55-C24B-446D-5E828187C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728" y="723901"/>
            <a:ext cx="10134600" cy="753208"/>
          </a:xfrm>
        </p:spPr>
        <p:txBody>
          <a:bodyPr anchor="t"/>
          <a:lstStyle/>
          <a:p>
            <a:r>
              <a:rPr lang="da-DK" dirty="0"/>
              <a:t>Kykloperne (og </a:t>
            </a:r>
            <a:r>
              <a:rPr lang="da-DK" dirty="0" err="1"/>
              <a:t>faiakerne</a:t>
            </a:r>
            <a:r>
              <a:rPr lang="da-DK" dirty="0"/>
              <a:t>)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A3319EC0-2AE9-3E30-9B8B-B646F4E93868}"/>
              </a:ext>
            </a:extLst>
          </p:cNvPr>
          <p:cNvSpPr txBox="1"/>
          <p:nvPr/>
        </p:nvSpPr>
        <p:spPr>
          <a:xfrm>
            <a:off x="644728" y="1477109"/>
            <a:ext cx="4607170" cy="1477328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da-DK" dirty="0"/>
              <a:t>GRUPPEARBEJDE (10 min.):</a:t>
            </a:r>
          </a:p>
          <a:p>
            <a:pPr marL="342900" indent="-342900">
              <a:buFont typeface="+mj-lt"/>
              <a:buAutoNum type="arabicPeriod"/>
            </a:pPr>
            <a:r>
              <a:rPr lang="da-DK" dirty="0"/>
              <a:t>Karakteriser kyklopernes samfund ud fra </a:t>
            </a:r>
            <a:br>
              <a:rPr lang="da-DK" dirty="0"/>
            </a:br>
            <a:r>
              <a:rPr lang="da-DK" dirty="0" err="1"/>
              <a:t>vv</a:t>
            </a:r>
            <a:r>
              <a:rPr lang="da-DK" dirty="0"/>
              <a:t>. 105-141</a:t>
            </a:r>
          </a:p>
          <a:p>
            <a:pPr marL="342900" indent="-342900">
              <a:buFont typeface="+mj-lt"/>
              <a:buAutoNum type="arabicPeriod"/>
            </a:pPr>
            <a:r>
              <a:rPr lang="da-DK" dirty="0"/>
              <a:t>Sammenlign det derefter med </a:t>
            </a:r>
            <a:r>
              <a:rPr lang="da-DK" dirty="0" err="1"/>
              <a:t>faiakernes</a:t>
            </a:r>
            <a:r>
              <a:rPr lang="da-DK" dirty="0"/>
              <a:t> samfund i 6. sang </a:t>
            </a:r>
            <a:r>
              <a:rPr lang="da-DK" dirty="0" err="1"/>
              <a:t>vv</a:t>
            </a:r>
            <a:r>
              <a:rPr lang="da-DK" dirty="0"/>
              <a:t>. 1-12.</a:t>
            </a:r>
          </a:p>
        </p:txBody>
      </p:sp>
      <p:pic>
        <p:nvPicPr>
          <p:cNvPr id="5" name="Picture 2" descr="Pin page">
            <a:extLst>
              <a:ext uri="{FF2B5EF4-FFF2-40B4-BE49-F238E27FC236}">
                <a16:creationId xmlns:a16="http://schemas.microsoft.com/office/drawing/2014/main" id="{1EF2BF75-45B7-EA1E-DBE2-B61125F9D0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028" y="723901"/>
            <a:ext cx="8214987" cy="5163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A9532832-06C2-B5C6-0BA7-BA2941825490}"/>
              </a:ext>
            </a:extLst>
          </p:cNvPr>
          <p:cNvSpPr txBox="1">
            <a:spLocks/>
          </p:cNvSpPr>
          <p:nvPr/>
        </p:nvSpPr>
        <p:spPr>
          <a:xfrm>
            <a:off x="653562" y="3052396"/>
            <a:ext cx="10134600" cy="7532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3200" kern="1200" cap="none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dirty="0" err="1"/>
              <a:t>Xenía</a:t>
            </a:r>
            <a:r>
              <a:rPr lang="da-DK" dirty="0"/>
              <a:t>?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77D35810-8608-1A7A-CDF2-5E091B45E215}"/>
              </a:ext>
            </a:extLst>
          </p:cNvPr>
          <p:cNvSpPr txBox="1"/>
          <p:nvPr/>
        </p:nvSpPr>
        <p:spPr>
          <a:xfrm>
            <a:off x="653562" y="3805604"/>
            <a:ext cx="4607170" cy="1754326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da-DK" dirty="0"/>
              <a:t>GRUPPEARBEJDE (20 min.):</a:t>
            </a:r>
          </a:p>
          <a:p>
            <a:r>
              <a:rPr lang="da-DK" dirty="0"/>
              <a:t>Analysér Odysseus’ møde med kyklopen (</a:t>
            </a:r>
            <a:r>
              <a:rPr lang="da-DK" dirty="0" err="1"/>
              <a:t>Polyfemos</a:t>
            </a:r>
            <a:r>
              <a:rPr lang="da-DK" dirty="0"/>
              <a:t>) i </a:t>
            </a:r>
            <a:r>
              <a:rPr lang="da-DK" dirty="0" err="1"/>
              <a:t>vv</a:t>
            </a:r>
            <a:r>
              <a:rPr lang="da-DK" dirty="0"/>
              <a:t>. 216-306. Hvordan opfører kyklopen sig? Hvordan opfører Odysseus sig? Hvordan bryder de hver for sig </a:t>
            </a:r>
            <a:r>
              <a:rPr lang="da-DK" dirty="0" err="1"/>
              <a:t>xenía</a:t>
            </a:r>
            <a:r>
              <a:rPr lang="da-DK" dirty="0"/>
              <a:t>-reglerne (gæstevenskab).</a:t>
            </a:r>
          </a:p>
        </p:txBody>
      </p:sp>
    </p:spTree>
    <p:extLst>
      <p:ext uri="{BB962C8B-B14F-4D97-AF65-F5344CB8AC3E}">
        <p14:creationId xmlns:p14="http://schemas.microsoft.com/office/powerpoint/2010/main" val="37720005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667</Words>
  <Application>Microsoft Macintosh PowerPoint</Application>
  <PresentationFormat>Widescreen</PresentationFormat>
  <Paragraphs>41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Georgia</vt:lpstr>
      <vt:lpstr>Office-tema</vt:lpstr>
      <vt:lpstr>Homers Odyssé 9. sang vv. 105-306</vt:lpstr>
      <vt:lpstr>Et epos-genretræk Homerisk lignelse</vt:lpstr>
      <vt:lpstr>Resumé af 7. sang</vt:lpstr>
      <vt:lpstr>Resumé af 8. sang</vt:lpstr>
      <vt:lpstr>PowerPoint-præsentation</vt:lpstr>
      <vt:lpstr>Resumé af 9. sang, vv. 1-104</vt:lpstr>
      <vt:lpstr>Kykloperne (og faiakerne)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Esben Harboe Odgaard EHO</dc:creator>
  <cp:lastModifiedBy>Esben Harboe Odgaard EHO</cp:lastModifiedBy>
  <cp:revision>1</cp:revision>
  <dcterms:created xsi:type="dcterms:W3CDTF">2024-12-12T13:04:12Z</dcterms:created>
  <dcterms:modified xsi:type="dcterms:W3CDTF">2024-12-12T13:04:45Z</dcterms:modified>
</cp:coreProperties>
</file>