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5" r:id="rId2"/>
    <p:sldId id="286" r:id="rId3"/>
    <p:sldId id="287" r:id="rId4"/>
    <p:sldId id="288" r:id="rId5"/>
    <p:sldId id="289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/>
    <p:restoredTop sz="94681"/>
  </p:normalViewPr>
  <p:slideViewPr>
    <p:cSldViewPr snapToGrid="0">
      <p:cViewPr varScale="1">
        <p:scale>
          <a:sx n="116" d="100"/>
          <a:sy n="116" d="100"/>
        </p:scale>
        <p:origin x="20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597B6C-D36B-FD7C-02AE-991D1E39A9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E0DBF4B-1AB0-3BBE-B663-5507814DFE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EB993E5-DC57-531E-18EE-6AB6D2756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72DD6-801E-AE45-A75F-46DBB2391EAF}" type="datetimeFigureOut">
              <a:rPr lang="da-DK" smtClean="0"/>
              <a:t>10.12.2024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C2ECDEA-EDEA-A1DC-7B18-547958211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DB26767-FBB2-82A6-3F85-D2C40BAEE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7F8FC-48DD-F34A-89FB-92C6254B91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1526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9A0871-7484-601B-B502-E902F5D3F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D8D6814-71B3-AC5F-4C36-DEEA58EB9A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87BE8B9-75FA-065D-041A-372347676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72DD6-801E-AE45-A75F-46DBB2391EAF}" type="datetimeFigureOut">
              <a:rPr lang="da-DK" smtClean="0"/>
              <a:t>10.12.2024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09BFBDD-C1E0-EBBA-65E4-CDCB2082E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8AEE7AE-C59F-6304-30A1-E561F68A6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7F8FC-48DD-F34A-89FB-92C6254B91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56767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217224-8E32-BE76-D121-9D2009B12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89D9FF4-1365-8533-0432-9095970F55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FB67324-BF64-4D19-DB4C-26341BC43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72DD6-801E-AE45-A75F-46DBB2391EAF}" type="datetimeFigureOut">
              <a:rPr lang="da-DK" smtClean="0"/>
              <a:t>10.12.2024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4A960CA-2A54-AB85-85AA-E5F94E752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6034218-2344-A49E-16C2-16141A212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7F8FC-48DD-F34A-89FB-92C6254B91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604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5D2D8A-1FDC-5EB4-72FF-AD69384A4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B9C05D1-5C00-4E59-DCDC-1EF7F6FAAC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9DC6247-D606-5075-2D3A-46DA01F300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47EA875-032D-8661-B925-A317D0977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72DD6-801E-AE45-A75F-46DBB2391EAF}" type="datetimeFigureOut">
              <a:rPr lang="da-DK" smtClean="0"/>
              <a:t>10.12.2024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50019A4-EDE3-3875-2E30-CBEA75C90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6FBF1A2-5183-F92D-7E29-E066393D4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7F8FC-48DD-F34A-89FB-92C6254B91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8126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B75483-E7F9-ED7D-3DDF-3ECAA437C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E7DBB31-869F-BBC5-B348-EF2E9945AF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FBCFED5-31E0-0847-A3D4-EE1F9BBE80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8F8D945-9EDB-EEC6-DA25-7460BABE7A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6FFE3DD-460B-CA84-8A23-83CC68E75E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D8AA8950-98F1-CF60-4049-7AAF41185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72DD6-801E-AE45-A75F-46DBB2391EAF}" type="datetimeFigureOut">
              <a:rPr lang="da-DK" smtClean="0"/>
              <a:t>10.12.2024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963A8D1D-11FD-93FD-0D4C-A008BFA8D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088C6765-904B-BCA8-2668-96C0AFE20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7F8FC-48DD-F34A-89FB-92C6254B91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9668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96F261-18F9-B482-2D8F-3E5DE5D32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1DBADB3-3FA3-0173-2C62-39AC3D069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72DD6-801E-AE45-A75F-46DBB2391EAF}" type="datetimeFigureOut">
              <a:rPr lang="da-DK" smtClean="0"/>
              <a:t>10.12.2024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6FBB914-328D-925B-C03A-3497B2857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74E551F-2C19-C524-6329-3A36FD4F7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7F8FC-48DD-F34A-89FB-92C6254B91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6980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29395E6-BB77-73D7-753E-C171E0986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72DD6-801E-AE45-A75F-46DBB2391EAF}" type="datetimeFigureOut">
              <a:rPr lang="da-DK" smtClean="0"/>
              <a:t>10.12.2024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9C81A67-5C4E-8545-4A6D-71472BE83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A09C5C5-D491-B16B-C546-F00485A7B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7F8FC-48DD-F34A-89FB-92C6254B91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7909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7D0D4F-A71A-6D93-6567-B1CD302E5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431DA14-F6A8-8A52-4D2B-D20418F781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0B85006-755E-442F-BD21-C03A36CD8E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BD0C7BF-8227-26DF-61D8-64DC246A2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72DD6-801E-AE45-A75F-46DBB2391EAF}" type="datetimeFigureOut">
              <a:rPr lang="da-DK" smtClean="0"/>
              <a:t>10.12.2024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FDE3CFE-83EB-F686-4EAD-D4FD3F1F1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ADB7844-0EB5-C0A4-5BBE-3AB9D9CB3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7F8FC-48DD-F34A-89FB-92C6254B91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4721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E3583E-7133-1D18-73FE-356412EA3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D389366D-D759-9FD8-75D7-74DF0142EF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E13372B-FE9B-7490-CFAC-414611A99E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C470ABF-6E7A-D00D-B140-ED5D0A25F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72DD6-801E-AE45-A75F-46DBB2391EAF}" type="datetimeFigureOut">
              <a:rPr lang="da-DK" smtClean="0"/>
              <a:t>10.12.2024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8F26E76-B519-9CE2-34CF-F9DF7EF7F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21D14AD-9AD9-1BF1-356F-BE5E5E7BF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7F8FC-48DD-F34A-89FB-92C6254B91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0129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7D8AC7-1335-0BFE-74E9-8839D1D93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249DE64-BE7A-24FB-FF40-1EAB956CD7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6C64B20-3FFA-ED58-909B-8726207B5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72DD6-801E-AE45-A75F-46DBB2391EAF}" type="datetimeFigureOut">
              <a:rPr lang="da-DK" smtClean="0"/>
              <a:t>10.12.2024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C28F173-DFA7-AA4F-DC56-A4AF4F082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D16C63E-EABC-BF2A-9EA2-4AE90FE89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7F8FC-48DD-F34A-89FB-92C6254B91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33691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E713DB8D-6BE3-8D61-3DB8-D47DD8B12B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32DA2B2-0091-FE81-224D-AD33E4D37A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FDB89B4-CF73-E6BC-CD89-A0E1F5648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72DD6-801E-AE45-A75F-46DBB2391EAF}" type="datetimeFigureOut">
              <a:rPr lang="da-DK" smtClean="0"/>
              <a:t>10.12.2024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7D184B5-BEC6-979C-F1A2-7D33B21F3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B3CA05D-8F88-F2D0-FC0E-B4ED0662D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7F8FC-48DD-F34A-89FB-92C6254B91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8098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4967140-3A49-7D6B-0CE7-18A455E4E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E195589-4D4E-35C9-C2E0-417C54BE8B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E29D6EF-E0C2-177D-A78A-60FC82ED2C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B72DD6-801E-AE45-A75F-46DBB2391EAF}" type="datetimeFigureOut">
              <a:rPr lang="da-DK" smtClean="0"/>
              <a:t>10.12.2024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6192C80-C376-063F-FCC2-96360FD390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8F6E8E2-1BD0-9CB7-B1A7-322D7F13F3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57F8FC-48DD-F34A-89FB-92C6254B91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53765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e Duel of Achilles and Agamemnon Painting by Giovanni Battista Gaulli">
            <a:extLst>
              <a:ext uri="{FF2B5EF4-FFF2-40B4-BE49-F238E27FC236}">
                <a16:creationId xmlns:a16="http://schemas.microsoft.com/office/drawing/2014/main" id="{9852B980-DC90-047A-1A02-09500E487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63" b="2031"/>
          <a:stretch/>
        </p:blipFill>
        <p:spPr bwMode="auto">
          <a:xfrm>
            <a:off x="-1" y="10"/>
            <a:ext cx="1219200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E1C4970-0D03-7CCD-85A2-F27164D30C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55401" y="1066800"/>
            <a:ext cx="7272408" cy="2646795"/>
          </a:xfrm>
        </p:spPr>
        <p:txBody>
          <a:bodyPr anchor="b">
            <a:normAutofit/>
          </a:bodyPr>
          <a:lstStyle/>
          <a:p>
            <a:r>
              <a:rPr lang="da-DK" sz="2400" dirty="0">
                <a:solidFill>
                  <a:srgbClr val="FFFFFF"/>
                </a:solidFill>
              </a:rPr>
              <a:t>Homers </a:t>
            </a:r>
            <a:r>
              <a:rPr lang="da-DK" sz="2400" dirty="0" err="1">
                <a:solidFill>
                  <a:srgbClr val="FFFFFF"/>
                </a:solidFill>
              </a:rPr>
              <a:t>iliade</a:t>
            </a:r>
            <a:br>
              <a:rPr lang="da-DK" dirty="0">
                <a:solidFill>
                  <a:srgbClr val="FFFFFF"/>
                </a:solidFill>
              </a:rPr>
            </a:br>
            <a:r>
              <a:rPr lang="da-DK" sz="3200" dirty="0">
                <a:solidFill>
                  <a:srgbClr val="FFFFFF"/>
                </a:solidFill>
              </a:rPr>
              <a:t>Lektion 4</a:t>
            </a:r>
            <a:br>
              <a:rPr lang="da-DK" dirty="0">
                <a:solidFill>
                  <a:srgbClr val="FFFFFF"/>
                </a:solidFill>
              </a:rPr>
            </a:br>
            <a:r>
              <a:rPr lang="da-DK" sz="2400" dirty="0">
                <a:solidFill>
                  <a:srgbClr val="FFFFFF"/>
                </a:solidFill>
              </a:rPr>
              <a:t>1. sang </a:t>
            </a:r>
            <a:r>
              <a:rPr lang="da-DK" sz="2400" dirty="0" err="1">
                <a:solidFill>
                  <a:srgbClr val="FFFFFF"/>
                </a:solidFill>
              </a:rPr>
              <a:t>vv</a:t>
            </a:r>
            <a:r>
              <a:rPr lang="da-DK" sz="2400" dirty="0">
                <a:solidFill>
                  <a:srgbClr val="FFFFFF"/>
                </a:solidFill>
              </a:rPr>
              <a:t>. 188-317</a:t>
            </a:r>
            <a:endParaRPr lang="da-DK" dirty="0">
              <a:solidFill>
                <a:srgbClr val="FFFFFF"/>
              </a:solidFill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E9EC2B4-C954-0DCD-04B1-C513C32DD2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07194" y="4701600"/>
            <a:ext cx="6168821" cy="1742558"/>
          </a:xfrm>
        </p:spPr>
        <p:txBody>
          <a:bodyPr anchor="t">
            <a:normAutofit/>
          </a:bodyPr>
          <a:lstStyle/>
          <a:p>
            <a:pPr marL="457200" indent="-457200">
              <a:lnSpc>
                <a:spcPct val="90000"/>
              </a:lnSpc>
              <a:buFont typeface="+mj-lt"/>
              <a:buAutoNum type="arabicParenR"/>
            </a:pPr>
            <a:r>
              <a:rPr lang="da-DK" sz="1800" dirty="0">
                <a:solidFill>
                  <a:srgbClr val="FFFFFF"/>
                </a:solidFill>
              </a:rPr>
              <a:t>Øvelse med begreberne </a:t>
            </a:r>
            <a:r>
              <a:rPr lang="da-DK" sz="1800" i="1" dirty="0" err="1">
                <a:solidFill>
                  <a:srgbClr val="FFFFFF"/>
                </a:solidFill>
              </a:rPr>
              <a:t>timé</a:t>
            </a:r>
            <a:r>
              <a:rPr lang="da-DK" sz="1800" dirty="0">
                <a:solidFill>
                  <a:srgbClr val="FFFFFF"/>
                </a:solidFill>
              </a:rPr>
              <a:t> og </a:t>
            </a:r>
            <a:r>
              <a:rPr lang="da-DK" sz="1800" i="1" dirty="0" err="1">
                <a:solidFill>
                  <a:srgbClr val="FFFFFF"/>
                </a:solidFill>
              </a:rPr>
              <a:t>géras</a:t>
            </a:r>
            <a:endParaRPr lang="da-DK" sz="1800" dirty="0">
              <a:solidFill>
                <a:srgbClr val="FFFFFF"/>
              </a:solidFill>
            </a:endParaRPr>
          </a:p>
          <a:p>
            <a:pPr marL="457200" indent="-457200">
              <a:lnSpc>
                <a:spcPct val="90000"/>
              </a:lnSpc>
              <a:buFont typeface="+mj-lt"/>
              <a:buAutoNum type="arabicParenR"/>
            </a:pPr>
            <a:r>
              <a:rPr lang="da-DK" sz="1800" dirty="0">
                <a:solidFill>
                  <a:srgbClr val="FFFFFF"/>
                </a:solidFill>
              </a:rPr>
              <a:t>En lille parafrase-øvelse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arenR"/>
            </a:pPr>
            <a:r>
              <a:rPr lang="da-DK" sz="1800" dirty="0">
                <a:solidFill>
                  <a:srgbClr val="FFFFFF"/>
                </a:solidFill>
              </a:rPr>
              <a:t>Nye epos-genretræk: </a:t>
            </a:r>
            <a:r>
              <a:rPr lang="da-DK" sz="1800" i="1" dirty="0" err="1">
                <a:solidFill>
                  <a:srgbClr val="FFFFFF"/>
                </a:solidFill>
              </a:rPr>
              <a:t>Theofani</a:t>
            </a:r>
            <a:r>
              <a:rPr lang="da-DK" sz="1800" dirty="0">
                <a:solidFill>
                  <a:srgbClr val="FFFFFF"/>
                </a:solidFill>
              </a:rPr>
              <a:t>  og </a:t>
            </a:r>
            <a:r>
              <a:rPr lang="da-DK" sz="1800" i="1" dirty="0">
                <a:solidFill>
                  <a:srgbClr val="FFFFFF"/>
                </a:solidFill>
              </a:rPr>
              <a:t>formelvers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arenR"/>
            </a:pPr>
            <a:r>
              <a:rPr lang="da-DK" sz="1800" dirty="0">
                <a:solidFill>
                  <a:srgbClr val="FFFFFF"/>
                </a:solidFill>
              </a:rPr>
              <a:t>Nærlæsning af Nestors intervention, </a:t>
            </a:r>
            <a:r>
              <a:rPr lang="da-DK" sz="1800" dirty="0" err="1">
                <a:solidFill>
                  <a:srgbClr val="FFFFFF"/>
                </a:solidFill>
              </a:rPr>
              <a:t>vv</a:t>
            </a:r>
            <a:r>
              <a:rPr lang="da-DK" sz="1800" dirty="0">
                <a:solidFill>
                  <a:srgbClr val="FFFFFF"/>
                </a:solidFill>
              </a:rPr>
              <a:t>. 245-303</a:t>
            </a:r>
          </a:p>
        </p:txBody>
      </p:sp>
    </p:spTree>
    <p:extLst>
      <p:ext uri="{BB962C8B-B14F-4D97-AF65-F5344CB8AC3E}">
        <p14:creationId xmlns:p14="http://schemas.microsoft.com/office/powerpoint/2010/main" val="2090331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247E67-38EA-BC1D-677C-E652E96F6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011383"/>
            <a:ext cx="10134600" cy="678889"/>
          </a:xfrm>
        </p:spPr>
        <p:txBody>
          <a:bodyPr>
            <a:normAutofit fontScale="90000"/>
          </a:bodyPr>
          <a:lstStyle/>
          <a:p>
            <a:r>
              <a:rPr lang="da-DK"/>
              <a:t>Øvelse med begreberne </a:t>
            </a:r>
            <a:r>
              <a:rPr lang="da-DK" i="1"/>
              <a:t>timé</a:t>
            </a:r>
            <a:r>
              <a:rPr lang="da-DK"/>
              <a:t> og </a:t>
            </a:r>
            <a:r>
              <a:rPr lang="da-DK" i="1"/>
              <a:t>géras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24BAAA8-6674-E451-5F7E-ABF4DCBB3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1840339"/>
            <a:ext cx="10134600" cy="1063897"/>
          </a:xfr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r>
              <a:rPr lang="da-DK"/>
              <a:t>PARARBEJDE: Forklar hvad konflikten mellem Agamemnon og Achilleus går ud på. I skal inddrage begreberne </a:t>
            </a:r>
            <a:r>
              <a:rPr lang="da-DK" i="1"/>
              <a:t>timé</a:t>
            </a:r>
            <a:r>
              <a:rPr lang="da-DK"/>
              <a:t> og </a:t>
            </a:r>
            <a:r>
              <a:rPr lang="da-DK" i="1"/>
              <a:t>géras</a:t>
            </a:r>
            <a:r>
              <a:rPr lang="da-DK"/>
              <a:t>, som jeg gennemgik med jer i sidste lektion. Inddrag også karakterernes navne:</a:t>
            </a:r>
            <a:endParaRPr lang="da-DK" dirty="0"/>
          </a:p>
        </p:txBody>
      </p:sp>
      <p:pic>
        <p:nvPicPr>
          <p:cNvPr id="4" name="Picture 6" descr="achilles">
            <a:extLst>
              <a:ext uri="{FF2B5EF4-FFF2-40B4-BE49-F238E27FC236}">
                <a16:creationId xmlns:a16="http://schemas.microsoft.com/office/drawing/2014/main" id="{ECA9DBF9-FA26-1056-DE34-ACCDDF3A89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48" r="12423" b="9699"/>
          <a:stretch/>
        </p:blipFill>
        <p:spPr bwMode="auto">
          <a:xfrm>
            <a:off x="1028700" y="3118373"/>
            <a:ext cx="1401575" cy="2255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hryses of Troy - Wikipedia">
            <a:extLst>
              <a:ext uri="{FF2B5EF4-FFF2-40B4-BE49-F238E27FC236}">
                <a16:creationId xmlns:a16="http://schemas.microsoft.com/office/drawing/2014/main" id="{D2489E95-5D9E-C6EE-CF43-25ADE82663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48" t="8372" r="18869" b="18101"/>
          <a:stretch/>
        </p:blipFill>
        <p:spPr bwMode="auto">
          <a:xfrm>
            <a:off x="10039741" y="3118372"/>
            <a:ext cx="1123559" cy="2255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hryses of Troy - Wikipedia">
            <a:extLst>
              <a:ext uri="{FF2B5EF4-FFF2-40B4-BE49-F238E27FC236}">
                <a16:creationId xmlns:a16="http://schemas.microsoft.com/office/drawing/2014/main" id="{57E69AC7-E5BF-EAA8-444A-87FAFACB51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86" t="33104" r="51366"/>
          <a:stretch/>
        </p:blipFill>
        <p:spPr bwMode="auto">
          <a:xfrm>
            <a:off x="5487301" y="3118373"/>
            <a:ext cx="1217397" cy="2255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A824F767-1CF7-FB1F-CAF6-E4B1826B728C}"/>
              </a:ext>
            </a:extLst>
          </p:cNvPr>
          <p:cNvSpPr txBox="1"/>
          <p:nvPr/>
        </p:nvSpPr>
        <p:spPr>
          <a:xfrm>
            <a:off x="1028699" y="5374307"/>
            <a:ext cx="140157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Achilleus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BD15621A-68C1-2F8E-7345-C3A0F42EFF51}"/>
              </a:ext>
            </a:extLst>
          </p:cNvPr>
          <p:cNvSpPr txBox="1"/>
          <p:nvPr/>
        </p:nvSpPr>
        <p:spPr>
          <a:xfrm>
            <a:off x="5487301" y="5374307"/>
            <a:ext cx="121739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Chryses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F5740CF6-0ACB-8CC5-9D56-F40D2DE19A52}"/>
              </a:ext>
            </a:extLst>
          </p:cNvPr>
          <p:cNvSpPr txBox="1"/>
          <p:nvPr/>
        </p:nvSpPr>
        <p:spPr>
          <a:xfrm>
            <a:off x="10039741" y="5374307"/>
            <a:ext cx="1123559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sz="1400" dirty="0" err="1"/>
              <a:t>Agememnon</a:t>
            </a:r>
            <a:endParaRPr lang="da-DK" sz="1400" dirty="0"/>
          </a:p>
        </p:txBody>
      </p:sp>
      <p:pic>
        <p:nvPicPr>
          <p:cNvPr id="1026" name="Picture 2" descr="Apulian Red-Figure Volute-Crater, ca. 360-350 BCE by the Painter of Athens depicting Chryses attempting to ransom his daughter Chryseis from Agamemnon.">
            <a:extLst>
              <a:ext uri="{FF2B5EF4-FFF2-40B4-BE49-F238E27FC236}">
                <a16:creationId xmlns:a16="http://schemas.microsoft.com/office/drawing/2014/main" id="{2E64D361-A69A-DD5E-B4A3-883D155B7D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439" b="38755"/>
          <a:stretch/>
        </p:blipFill>
        <p:spPr bwMode="auto">
          <a:xfrm>
            <a:off x="7803507" y="3118372"/>
            <a:ext cx="1135547" cy="2255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kstfelt 11">
            <a:extLst>
              <a:ext uri="{FF2B5EF4-FFF2-40B4-BE49-F238E27FC236}">
                <a16:creationId xmlns:a16="http://schemas.microsoft.com/office/drawing/2014/main" id="{4449552C-4D14-3FEE-3A17-2D0EC8B708FA}"/>
              </a:ext>
            </a:extLst>
          </p:cNvPr>
          <p:cNvSpPr txBox="1"/>
          <p:nvPr/>
        </p:nvSpPr>
        <p:spPr>
          <a:xfrm>
            <a:off x="7809500" y="5367813"/>
            <a:ext cx="112355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 err="1"/>
              <a:t>Chryseïs</a:t>
            </a:r>
            <a:endParaRPr lang="da-DK" dirty="0"/>
          </a:p>
        </p:txBody>
      </p:sp>
      <p:pic>
        <p:nvPicPr>
          <p:cNvPr id="1028" name="Picture 4" descr="undefined">
            <a:extLst>
              <a:ext uri="{FF2B5EF4-FFF2-40B4-BE49-F238E27FC236}">
                <a16:creationId xmlns:a16="http://schemas.microsoft.com/office/drawing/2014/main" id="{DDB9DE5A-A703-ED27-EB25-1DF2C0A346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8" t="14403" r="57546" b="37031"/>
          <a:stretch/>
        </p:blipFill>
        <p:spPr bwMode="auto">
          <a:xfrm>
            <a:off x="3332983" y="3118372"/>
            <a:ext cx="1251608" cy="2255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kstfelt 13">
            <a:extLst>
              <a:ext uri="{FF2B5EF4-FFF2-40B4-BE49-F238E27FC236}">
                <a16:creationId xmlns:a16="http://schemas.microsoft.com/office/drawing/2014/main" id="{47C0271E-E892-A23A-DB80-C1227B54CF56}"/>
              </a:ext>
            </a:extLst>
          </p:cNvPr>
          <p:cNvSpPr txBox="1"/>
          <p:nvPr/>
        </p:nvSpPr>
        <p:spPr>
          <a:xfrm>
            <a:off x="3326988" y="5367813"/>
            <a:ext cx="125760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 err="1"/>
              <a:t>Briseïs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03505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D85C9B-1885-B50A-B886-CB5D16045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443" y="916837"/>
            <a:ext cx="5536692" cy="732229"/>
          </a:xfrm>
        </p:spPr>
        <p:txBody>
          <a:bodyPr>
            <a:normAutofit fontScale="90000"/>
          </a:bodyPr>
          <a:lstStyle/>
          <a:p>
            <a:r>
              <a:rPr lang="da-DK" dirty="0"/>
              <a:t>En lille parafrase-øvelse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5890C77-70AE-D0BE-C8A2-2E3AA9BA6A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5442" y="4919590"/>
            <a:ext cx="4953000" cy="1021572"/>
          </a:xfr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r>
              <a:rPr lang="da-DK" dirty="0"/>
              <a:t>INDIVIDUEL SKRIVEØVELSE (3 min.)</a:t>
            </a:r>
          </a:p>
          <a:p>
            <a:r>
              <a:rPr lang="da-DK" dirty="0"/>
              <a:t>Parafraser Athenes tale til Achilleus </a:t>
            </a:r>
            <a:r>
              <a:rPr lang="da-DK" dirty="0" err="1"/>
              <a:t>vv</a:t>
            </a:r>
            <a:r>
              <a:rPr lang="da-DK" dirty="0"/>
              <a:t>. 207-214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A9DB5013-A32D-3358-F914-58A0A9C1FBDF}"/>
              </a:ext>
            </a:extLst>
          </p:cNvPr>
          <p:cNvSpPr txBox="1"/>
          <p:nvPr/>
        </p:nvSpPr>
        <p:spPr>
          <a:xfrm>
            <a:off x="1075441" y="3135611"/>
            <a:ext cx="4952999" cy="1477328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PARAFRASE</a:t>
            </a:r>
          </a:p>
          <a:p>
            <a:endParaRPr lang="da-DK" dirty="0"/>
          </a:p>
          <a:p>
            <a:r>
              <a:rPr lang="da-DK" dirty="0"/>
              <a:t>En parafrase en omskrivning af en tekst, som gengiver dens indhold, men med den skrivendes egne ord.</a:t>
            </a:r>
          </a:p>
        </p:txBody>
      </p:sp>
      <p:pic>
        <p:nvPicPr>
          <p:cNvPr id="6" name="Picture 6" descr="Athena - Ancient Greek Vase Painting">
            <a:extLst>
              <a:ext uri="{FF2B5EF4-FFF2-40B4-BE49-F238E27FC236}">
                <a16:creationId xmlns:a16="http://schemas.microsoft.com/office/drawing/2014/main" id="{DE5F2645-86FD-0C67-73F4-C72033A1E0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5" r="12815" b="6190"/>
          <a:stretch/>
        </p:blipFill>
        <p:spPr bwMode="auto">
          <a:xfrm flipH="1">
            <a:off x="7754638" y="916837"/>
            <a:ext cx="2632946" cy="502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77B1F5BB-37C7-1884-886E-5A809A213C39}"/>
              </a:ext>
            </a:extLst>
          </p:cNvPr>
          <p:cNvSpPr txBox="1"/>
          <p:nvPr/>
        </p:nvSpPr>
        <p:spPr>
          <a:xfrm>
            <a:off x="1075442" y="1905631"/>
            <a:ext cx="4952999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b="0" i="1" u="none" strike="noStrike" dirty="0">
                <a:solidFill>
                  <a:srgbClr val="000000"/>
                </a:solidFill>
                <a:effectLst/>
              </a:rPr>
              <a:t>Resume: Achilleus bliver så vred, at han overvejer at dræbe </a:t>
            </a:r>
            <a:r>
              <a:rPr lang="da-DK" b="0" i="1" u="none" strike="noStrike" dirty="0" err="1">
                <a:solidFill>
                  <a:srgbClr val="000000"/>
                </a:solidFill>
                <a:effectLst/>
              </a:rPr>
              <a:t>Agememnon</a:t>
            </a:r>
            <a:r>
              <a:rPr lang="da-DK" b="0" i="1" u="none" strike="noStrike" dirty="0">
                <a:solidFill>
                  <a:srgbClr val="000000"/>
                </a:solidFill>
                <a:effectLst/>
              </a:rPr>
              <a:t>, men visdommens gudinde Athene får ham fra det. </a:t>
            </a:r>
            <a:endParaRPr lang="da-DK" i="1" dirty="0"/>
          </a:p>
        </p:txBody>
      </p:sp>
    </p:spTree>
    <p:extLst>
      <p:ext uri="{BB962C8B-B14F-4D97-AF65-F5344CB8AC3E}">
        <p14:creationId xmlns:p14="http://schemas.microsoft.com/office/powerpoint/2010/main" val="497408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97CDFC-1DD6-EB35-EEA6-2363CEE17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277" y="583811"/>
            <a:ext cx="10134600" cy="1135517"/>
          </a:xfrm>
        </p:spPr>
        <p:txBody>
          <a:bodyPr/>
          <a:lstStyle/>
          <a:p>
            <a:r>
              <a:rPr lang="da-DK" dirty="0"/>
              <a:t>Et par epos-genretræk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CB5BEB6-71B4-A3EC-235B-736C5FCF2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0277" y="1661200"/>
            <a:ext cx="4849036" cy="814387"/>
          </a:xfrm>
        </p:spPr>
        <p:txBody>
          <a:bodyPr/>
          <a:lstStyle/>
          <a:p>
            <a:r>
              <a:rPr lang="da-DK" dirty="0" err="1"/>
              <a:t>Theofaní</a:t>
            </a:r>
            <a:r>
              <a:rPr lang="da-DK" dirty="0"/>
              <a:t> 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BDAD8C1-E958-92D3-91D4-FC0FDB67CE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277" y="2475587"/>
            <a:ext cx="4849036" cy="3514997"/>
          </a:xfrm>
        </p:spPr>
        <p:txBody>
          <a:bodyPr>
            <a:normAutofit fontScale="77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Når en guddom viser sig for et menneske.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Ordet kommer af de græske ord </a:t>
            </a:r>
            <a:r>
              <a:rPr lang="da-DK" i="1" dirty="0" err="1"/>
              <a:t>theos</a:t>
            </a:r>
            <a:r>
              <a:rPr lang="da-DK" dirty="0"/>
              <a:t> (gud) og </a:t>
            </a:r>
            <a:r>
              <a:rPr lang="da-DK" i="1" dirty="0" err="1"/>
              <a:t>phanein</a:t>
            </a:r>
            <a:r>
              <a:rPr lang="da-DK" dirty="0"/>
              <a:t> (at komme til syne)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Guderne optræder som regel i forklædning, når de interagerer med menneskene i Iliaden.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Når en gud vælger at vise sig i sin rigtige skikkelse, og mennesket genkender guden som det, den er, kaldes det en </a:t>
            </a:r>
            <a:r>
              <a:rPr lang="da-DK" i="1" dirty="0" err="1"/>
              <a:t>theofaní</a:t>
            </a:r>
            <a:r>
              <a:rPr lang="da-DK" dirty="0"/>
              <a:t>.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72EA790E-728F-6893-B03E-AD4DEEA642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32234" y="1661200"/>
            <a:ext cx="4904585" cy="814387"/>
          </a:xfrm>
        </p:spPr>
        <p:txBody>
          <a:bodyPr/>
          <a:lstStyle/>
          <a:p>
            <a:r>
              <a:rPr lang="da-DK" dirty="0"/>
              <a:t>Formelvers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8B9E065-97D9-73F4-C043-2D770F1E58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32234" y="2475587"/>
            <a:ext cx="6019146" cy="3514997"/>
          </a:xfrm>
        </p:spPr>
        <p:txBody>
          <a:bodyPr>
            <a:normAutofit fontScale="77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Homer genbruger ofte halve, hele eller flere af sine vers.</a:t>
            </a:r>
          </a:p>
          <a:p>
            <a:pPr marL="617220" lvl="1" indent="-342900"/>
            <a:r>
              <a:rPr lang="da-DK" dirty="0"/>
              <a:t>1.195-96: ‘sendt af den </a:t>
            </a:r>
            <a:r>
              <a:rPr lang="da-DK" dirty="0" err="1"/>
              <a:t>liljearmede</a:t>
            </a:r>
            <a:r>
              <a:rPr lang="da-DK" dirty="0"/>
              <a:t> Here,</a:t>
            </a:r>
            <a:br>
              <a:rPr lang="da-DK" dirty="0"/>
            </a:br>
            <a:r>
              <a:rPr lang="da-DK" dirty="0"/>
              <a:t>som var dem begge to god og </a:t>
            </a:r>
            <a:r>
              <a:rPr lang="da-DK" dirty="0" err="1"/>
              <a:t>kered</a:t>
            </a:r>
            <a:r>
              <a:rPr lang="da-DK" dirty="0"/>
              <a:t> sig ligeligt om dem.’</a:t>
            </a:r>
          </a:p>
          <a:p>
            <a:pPr marL="617220" lvl="1" indent="-342900"/>
            <a:r>
              <a:rPr lang="da-DK" dirty="0"/>
              <a:t>1.208-9: ‘sendt af den </a:t>
            </a:r>
            <a:r>
              <a:rPr lang="da-DK" dirty="0" err="1"/>
              <a:t>liljearmede</a:t>
            </a:r>
            <a:r>
              <a:rPr lang="da-DK" dirty="0"/>
              <a:t> Here,</a:t>
            </a:r>
            <a:br>
              <a:rPr lang="da-DK" dirty="0"/>
            </a:br>
            <a:r>
              <a:rPr lang="da-DK" dirty="0"/>
              <a:t>som er jer begge to god og kerer sig ligeligt om jer.’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Opstår, når den samme handling sker i teksten, og man ligeså godt kan gentage sig selv.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Ofte kan der i formelversene indsættes andre navne.</a:t>
            </a:r>
          </a:p>
          <a:p>
            <a:pPr lvl="1" indent="0">
              <a:buNone/>
            </a:pPr>
            <a:r>
              <a:rPr lang="da-DK" dirty="0"/>
              <a:t>	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1699C316-7561-3DCC-B8A5-7975387E7BF3}"/>
              </a:ext>
            </a:extLst>
          </p:cNvPr>
          <p:cNvSpPr txBox="1"/>
          <p:nvPr/>
        </p:nvSpPr>
        <p:spPr>
          <a:xfrm>
            <a:off x="6019122" y="5820330"/>
            <a:ext cx="5445369" cy="646331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OPGAVE: Find flere eksempler på </a:t>
            </a:r>
            <a:r>
              <a:rPr lang="da-DK" dirty="0" err="1"/>
              <a:t>epitheton</a:t>
            </a:r>
            <a:r>
              <a:rPr lang="da-DK" dirty="0"/>
              <a:t> </a:t>
            </a:r>
            <a:r>
              <a:rPr lang="da-DK" dirty="0" err="1"/>
              <a:t>ornans</a:t>
            </a:r>
            <a:r>
              <a:rPr lang="da-DK" dirty="0"/>
              <a:t> og patronymer i </a:t>
            </a:r>
            <a:r>
              <a:rPr lang="da-DK" dirty="0" err="1"/>
              <a:t>vv</a:t>
            </a:r>
            <a:r>
              <a:rPr lang="da-DK" dirty="0"/>
              <a:t>. 1-187</a:t>
            </a:r>
          </a:p>
        </p:txBody>
      </p:sp>
    </p:spTree>
    <p:extLst>
      <p:ext uri="{BB962C8B-B14F-4D97-AF65-F5344CB8AC3E}">
        <p14:creationId xmlns:p14="http://schemas.microsoft.com/office/powerpoint/2010/main" val="416374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entaur &amp; Lapith - Ancient Greek Vase Painting">
            <a:extLst>
              <a:ext uri="{FF2B5EF4-FFF2-40B4-BE49-F238E27FC236}">
                <a16:creationId xmlns:a16="http://schemas.microsoft.com/office/drawing/2014/main" id="{266B79E7-2D48-535E-A944-A7C6593866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4"/>
          <a:stretch/>
        </p:blipFill>
        <p:spPr bwMode="auto">
          <a:xfrm>
            <a:off x="164592" y="808757"/>
            <a:ext cx="11911241" cy="588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B546925-C386-A24B-5521-8F85F9FA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397877"/>
            <a:ext cx="10134600" cy="702564"/>
          </a:xfrm>
        </p:spPr>
        <p:txBody>
          <a:bodyPr anchor="t"/>
          <a:lstStyle/>
          <a:p>
            <a:r>
              <a:rPr lang="da-DK" dirty="0"/>
              <a:t>Nestors intervention, </a:t>
            </a:r>
            <a:r>
              <a:rPr lang="da-DK" dirty="0" err="1"/>
              <a:t>vv</a:t>
            </a:r>
            <a:r>
              <a:rPr lang="da-DK" dirty="0"/>
              <a:t>. 245-303: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54A6686-9F3B-C4D7-F827-84B1C56796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8701" y="2157652"/>
            <a:ext cx="6286500" cy="3831116"/>
          </a:xfrm>
        </p:spPr>
        <p:txBody>
          <a:bodyPr>
            <a:normAutofit fontScale="85000" lnSpcReduction="10000"/>
          </a:bodyPr>
          <a:lstStyle/>
          <a:p>
            <a:r>
              <a:rPr lang="da-DK" dirty="0"/>
              <a:t>GRUPPEARBEJDE:</a:t>
            </a:r>
          </a:p>
          <a:p>
            <a:r>
              <a:rPr lang="da-DK" dirty="0"/>
              <a:t>Besvar følgende spørgsmål: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Hvordan bliver Nestor beskrevet i </a:t>
            </a:r>
            <a:br>
              <a:rPr lang="da-DK" dirty="0"/>
            </a:br>
            <a:r>
              <a:rPr lang="da-DK" dirty="0" err="1"/>
              <a:t>vv</a:t>
            </a:r>
            <a:r>
              <a:rPr lang="da-DK" dirty="0"/>
              <a:t>. 247-252?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Hvorfor mener Nestor, at Achilleus og Agamemnon skal stoppe med at skændes?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Hvilket formål har Nestors fortælling om alle heltene og kentaurerne i </a:t>
            </a:r>
            <a:r>
              <a:rPr lang="da-DK" dirty="0" err="1"/>
              <a:t>vv</a:t>
            </a:r>
            <a:r>
              <a:rPr lang="da-DK" dirty="0"/>
              <a:t>. 262-274?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Har Nestor held til at stoppe konflikten mellem Achilleus og Agamemnon?</a:t>
            </a:r>
          </a:p>
          <a:p>
            <a:endParaRPr lang="da-DK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9C87FA30-1C7D-74C5-F9CC-BFFC38A9EF6B}"/>
              </a:ext>
            </a:extLst>
          </p:cNvPr>
          <p:cNvSpPr txBox="1"/>
          <p:nvPr/>
        </p:nvSpPr>
        <p:spPr>
          <a:xfrm>
            <a:off x="1037305" y="1100441"/>
            <a:ext cx="101259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rgbClr val="000000"/>
                </a:solidFill>
              </a:rPr>
              <a:t>Resume: </a:t>
            </a:r>
            <a:r>
              <a:rPr lang="da-DK" b="0" i="1" u="none" strike="noStrike" dirty="0">
                <a:solidFill>
                  <a:srgbClr val="000000"/>
                </a:solidFill>
                <a:effectLst/>
              </a:rPr>
              <a:t>Achilleus sværger, at der vil komme en dag, hvor Agamemnon vil komme til at savne ham. Nestor, den ældste af </a:t>
            </a:r>
            <a:r>
              <a:rPr lang="da-DK" b="0" i="1" u="none" strike="noStrike" dirty="0" err="1">
                <a:solidFill>
                  <a:srgbClr val="000000"/>
                </a:solidFill>
                <a:effectLst/>
              </a:rPr>
              <a:t>achaierne</a:t>
            </a:r>
            <a:r>
              <a:rPr lang="da-DK" b="0" i="1" u="none" strike="noStrike" dirty="0">
                <a:solidFill>
                  <a:srgbClr val="000000"/>
                </a:solidFill>
                <a:effectLst/>
              </a:rPr>
              <a:t> forsøger at berolige de to, men uden held. </a:t>
            </a:r>
            <a:endParaRPr lang="da-DK" i="1" dirty="0"/>
          </a:p>
        </p:txBody>
      </p:sp>
      <p:pic>
        <p:nvPicPr>
          <p:cNvPr id="3074" name="Picture 2" descr="Telemachos and Nestor.">
            <a:extLst>
              <a:ext uri="{FF2B5EF4-FFF2-40B4-BE49-F238E27FC236}">
                <a16:creationId xmlns:a16="http://schemas.microsoft.com/office/drawing/2014/main" id="{1D854E66-2126-4BFD-2B21-29ACBC0617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43" t="21709" r="27174" b="15037"/>
          <a:stretch/>
        </p:blipFill>
        <p:spPr bwMode="auto">
          <a:xfrm>
            <a:off x="7959854" y="1746772"/>
            <a:ext cx="2756914" cy="444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65420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418</Words>
  <Application>Microsoft Macintosh PowerPoint</Application>
  <PresentationFormat>Widescreen</PresentationFormat>
  <Paragraphs>41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Office-tema</vt:lpstr>
      <vt:lpstr>Homers iliade Lektion 4 1. sang vv. 188-317</vt:lpstr>
      <vt:lpstr>Øvelse med begreberne timé og géras</vt:lpstr>
      <vt:lpstr>En lille parafrase-øvelse</vt:lpstr>
      <vt:lpstr>Et par epos-genretræk</vt:lpstr>
      <vt:lpstr>Nestors intervention, vv. 245-303: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Esben Harboe Odgaard EHO</dc:creator>
  <cp:lastModifiedBy>Esben Harboe Odgaard EHO</cp:lastModifiedBy>
  <cp:revision>1</cp:revision>
  <dcterms:created xsi:type="dcterms:W3CDTF">2024-12-10T13:58:51Z</dcterms:created>
  <dcterms:modified xsi:type="dcterms:W3CDTF">2024-12-10T13:59:17Z</dcterms:modified>
</cp:coreProperties>
</file>