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66" r:id="rId5"/>
    <p:sldId id="265" r:id="rId6"/>
    <p:sldId id="273" r:id="rId7"/>
    <p:sldId id="274" r:id="rId8"/>
    <p:sldId id="275" r:id="rId9"/>
    <p:sldId id="281" r:id="rId10"/>
    <p:sldId id="282" r:id="rId11"/>
    <p:sldId id="284" r:id="rId12"/>
    <p:sldId id="286" r:id="rId13"/>
    <p:sldId id="280" r:id="rId14"/>
    <p:sldId id="272" r:id="rId15"/>
    <p:sldId id="283" r:id="rId16"/>
    <p:sldId id="285" r:id="rId17"/>
    <p:sldId id="287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6267"/>
    <a:srgbClr val="677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F6221C-97BE-0A4C-8E0B-C86573632179}" v="1" dt="2025-04-07T10:40:27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80000" autoAdjust="0"/>
  </p:normalViewPr>
  <p:slideViewPr>
    <p:cSldViewPr snapToGrid="0">
      <p:cViewPr varScale="1">
        <p:scale>
          <a:sx n="100" d="100"/>
          <a:sy n="100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 MRS" userId="1b58d0a7-33ec-4aeb-9712-69ec82eb12ff" providerId="ADAL" clId="{59F6221C-97BE-0A4C-8E0B-C86573632179}"/>
    <pc:docChg chg="custSel addSld modSld sldOrd">
      <pc:chgData name="Mads Malthe Rifbjerg Søvndal MRS" userId="1b58d0a7-33ec-4aeb-9712-69ec82eb12ff" providerId="ADAL" clId="{59F6221C-97BE-0A4C-8E0B-C86573632179}" dt="2025-04-07T10:40:51.483" v="184" actId="14100"/>
      <pc:docMkLst>
        <pc:docMk/>
      </pc:docMkLst>
      <pc:sldChg chg="ord">
        <pc:chgData name="Mads Malthe Rifbjerg Søvndal MRS" userId="1b58d0a7-33ec-4aeb-9712-69ec82eb12ff" providerId="ADAL" clId="{59F6221C-97BE-0A4C-8E0B-C86573632179}" dt="2025-04-07T10:38:07.347" v="0" actId="20578"/>
        <pc:sldMkLst>
          <pc:docMk/>
          <pc:sldMk cId="3272486861" sldId="266"/>
        </pc:sldMkLst>
      </pc:sldChg>
      <pc:sldChg chg="addSp modSp new mod setBg">
        <pc:chgData name="Mads Malthe Rifbjerg Søvndal MRS" userId="1b58d0a7-33ec-4aeb-9712-69ec82eb12ff" providerId="ADAL" clId="{59F6221C-97BE-0A4C-8E0B-C86573632179}" dt="2025-04-07T10:40:51.483" v="184" actId="14100"/>
        <pc:sldMkLst>
          <pc:docMk/>
          <pc:sldMk cId="3598085771" sldId="287"/>
        </pc:sldMkLst>
        <pc:spChg chg="mod">
          <ac:chgData name="Mads Malthe Rifbjerg Søvndal MRS" userId="1b58d0a7-33ec-4aeb-9712-69ec82eb12ff" providerId="ADAL" clId="{59F6221C-97BE-0A4C-8E0B-C86573632179}" dt="2025-04-07T10:40:29.844" v="161" actId="26606"/>
          <ac:spMkLst>
            <pc:docMk/>
            <pc:sldMk cId="3598085771" sldId="287"/>
            <ac:spMk id="2" creationId="{F2033529-F401-B118-197F-B815B8D1A3B4}"/>
          </ac:spMkLst>
        </pc:spChg>
        <pc:spChg chg="mod">
          <ac:chgData name="Mads Malthe Rifbjerg Søvndal MRS" userId="1b58d0a7-33ec-4aeb-9712-69ec82eb12ff" providerId="ADAL" clId="{59F6221C-97BE-0A4C-8E0B-C86573632179}" dt="2025-04-07T10:40:51.483" v="184" actId="14100"/>
          <ac:spMkLst>
            <pc:docMk/>
            <pc:sldMk cId="3598085771" sldId="287"/>
            <ac:spMk id="3" creationId="{C58B3195-9B67-82F3-6B1B-5151360DAA17}"/>
          </ac:spMkLst>
        </pc:spChg>
        <pc:spChg chg="add">
          <ac:chgData name="Mads Malthe Rifbjerg Søvndal MRS" userId="1b58d0a7-33ec-4aeb-9712-69ec82eb12ff" providerId="ADAL" clId="{59F6221C-97BE-0A4C-8E0B-C86573632179}" dt="2025-04-07T10:40:29.844" v="161" actId="26606"/>
          <ac:spMkLst>
            <pc:docMk/>
            <pc:sldMk cId="3598085771" sldId="287"/>
            <ac:spMk id="1031" creationId="{D7A453D2-15D8-4403-815F-291FA16340D9}"/>
          </ac:spMkLst>
        </pc:spChg>
        <pc:spChg chg="add">
          <ac:chgData name="Mads Malthe Rifbjerg Søvndal MRS" userId="1b58d0a7-33ec-4aeb-9712-69ec82eb12ff" providerId="ADAL" clId="{59F6221C-97BE-0A4C-8E0B-C86573632179}" dt="2025-04-07T10:40:29.844" v="161" actId="26606"/>
          <ac:spMkLst>
            <pc:docMk/>
            <pc:sldMk cId="3598085771" sldId="287"/>
            <ac:spMk id="1033" creationId="{8161EA6B-09CA-445B-AB0D-8DF76FA92DEF}"/>
          </ac:spMkLst>
        </pc:spChg>
        <pc:spChg chg="add">
          <ac:chgData name="Mads Malthe Rifbjerg Søvndal MRS" userId="1b58d0a7-33ec-4aeb-9712-69ec82eb12ff" providerId="ADAL" clId="{59F6221C-97BE-0A4C-8E0B-C86573632179}" dt="2025-04-07T10:40:29.844" v="161" actId="26606"/>
          <ac:spMkLst>
            <pc:docMk/>
            <pc:sldMk cId="3598085771" sldId="287"/>
            <ac:spMk id="1043" creationId="{B8114C98-A349-4111-A123-E8EAB86ABE30}"/>
          </ac:spMkLst>
        </pc:spChg>
        <pc:spChg chg="add">
          <ac:chgData name="Mads Malthe Rifbjerg Søvndal MRS" userId="1b58d0a7-33ec-4aeb-9712-69ec82eb12ff" providerId="ADAL" clId="{59F6221C-97BE-0A4C-8E0B-C86573632179}" dt="2025-04-07T10:40:29.844" v="161" actId="26606"/>
          <ac:spMkLst>
            <pc:docMk/>
            <pc:sldMk cId="3598085771" sldId="287"/>
            <ac:spMk id="1057" creationId="{E2D3D3F2-ABBB-4453-B1C5-1BEBF7E4DD56}"/>
          </ac:spMkLst>
        </pc:spChg>
        <pc:grpChg chg="add">
          <ac:chgData name="Mads Malthe Rifbjerg Søvndal MRS" userId="1b58d0a7-33ec-4aeb-9712-69ec82eb12ff" providerId="ADAL" clId="{59F6221C-97BE-0A4C-8E0B-C86573632179}" dt="2025-04-07T10:40:29.844" v="161" actId="26606"/>
          <ac:grpSpMkLst>
            <pc:docMk/>
            <pc:sldMk cId="3598085771" sldId="287"/>
            <ac:grpSpMk id="1035" creationId="{1EA1DAFF-CECA-492F-BFA1-22C64956B8D9}"/>
          </ac:grpSpMkLst>
        </pc:grpChg>
        <pc:grpChg chg="add">
          <ac:chgData name="Mads Malthe Rifbjerg Søvndal MRS" userId="1b58d0a7-33ec-4aeb-9712-69ec82eb12ff" providerId="ADAL" clId="{59F6221C-97BE-0A4C-8E0B-C86573632179}" dt="2025-04-07T10:40:29.844" v="161" actId="26606"/>
          <ac:grpSpMkLst>
            <pc:docMk/>
            <pc:sldMk cId="3598085771" sldId="287"/>
            <ac:grpSpMk id="1045" creationId="{670FB431-AE18-414D-92F4-1D12D1991152}"/>
          </ac:grpSpMkLst>
        </pc:grpChg>
        <pc:grpChg chg="add">
          <ac:chgData name="Mads Malthe Rifbjerg Søvndal MRS" userId="1b58d0a7-33ec-4aeb-9712-69ec82eb12ff" providerId="ADAL" clId="{59F6221C-97BE-0A4C-8E0B-C86573632179}" dt="2025-04-07T10:40:29.844" v="161" actId="26606"/>
          <ac:grpSpMkLst>
            <pc:docMk/>
            <pc:sldMk cId="3598085771" sldId="287"/>
            <ac:grpSpMk id="1059" creationId="{8214E4A5-A0D2-42C4-8D14-D2A7E495F041}"/>
          </ac:grpSpMkLst>
        </pc:grpChg>
        <pc:picChg chg="add mod ord">
          <ac:chgData name="Mads Malthe Rifbjerg Søvndal MRS" userId="1b58d0a7-33ec-4aeb-9712-69ec82eb12ff" providerId="ADAL" clId="{59F6221C-97BE-0A4C-8E0B-C86573632179}" dt="2025-04-07T10:40:29.844" v="161" actId="26606"/>
          <ac:picMkLst>
            <pc:docMk/>
            <pc:sldMk cId="3598085771" sldId="287"/>
            <ac:picMk id="1026" creationId="{4BA9E686-AB17-6BB5-A223-110060DD16E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1ECFA1-6E8E-4467-AA83-D5A36BB7377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FE5FEBE-0BFC-48A1-A877-D96051CC6A48}">
      <dgm:prSet/>
      <dgm:spPr/>
      <dgm:t>
        <a:bodyPr/>
        <a:lstStyle/>
        <a:p>
          <a:r>
            <a:rPr lang="da-DK" b="1"/>
            <a:t>Den teknologiske acceleration</a:t>
          </a:r>
          <a:endParaRPr lang="en-US"/>
        </a:p>
      </dgm:t>
    </dgm:pt>
    <dgm:pt modelId="{AF3F5661-F873-42A6-A311-F588280EC60D}" type="parTrans" cxnId="{F5D41870-4AB3-49AF-86F8-957C4CAE9FE9}">
      <dgm:prSet/>
      <dgm:spPr/>
      <dgm:t>
        <a:bodyPr/>
        <a:lstStyle/>
        <a:p>
          <a:endParaRPr lang="en-US"/>
        </a:p>
      </dgm:t>
    </dgm:pt>
    <dgm:pt modelId="{9571064C-70DA-4498-93F1-621C45DC97CD}" type="sibTrans" cxnId="{F5D41870-4AB3-49AF-86F8-957C4CAE9FE9}">
      <dgm:prSet/>
      <dgm:spPr/>
      <dgm:t>
        <a:bodyPr/>
        <a:lstStyle/>
        <a:p>
          <a:endParaRPr lang="en-US"/>
        </a:p>
      </dgm:t>
    </dgm:pt>
    <dgm:pt modelId="{43DA1C53-6450-4198-B131-0A884CB1DDBA}">
      <dgm:prSet/>
      <dgm:spPr/>
      <dgm:t>
        <a:bodyPr/>
        <a:lstStyle/>
        <a:p>
          <a:r>
            <a:rPr lang="da-DK" b="1"/>
            <a:t>Acceleration af social forandring</a:t>
          </a:r>
          <a:endParaRPr lang="en-US"/>
        </a:p>
      </dgm:t>
    </dgm:pt>
    <dgm:pt modelId="{303C0EFC-3FF7-4D09-983A-430934A09800}" type="parTrans" cxnId="{EEA25F48-6359-4DDF-97E0-FEA4EC546F80}">
      <dgm:prSet/>
      <dgm:spPr/>
      <dgm:t>
        <a:bodyPr/>
        <a:lstStyle/>
        <a:p>
          <a:endParaRPr lang="en-US"/>
        </a:p>
      </dgm:t>
    </dgm:pt>
    <dgm:pt modelId="{41B53915-44D3-4D29-AE39-1888CB1EBD3A}" type="sibTrans" cxnId="{EEA25F48-6359-4DDF-97E0-FEA4EC546F80}">
      <dgm:prSet/>
      <dgm:spPr/>
      <dgm:t>
        <a:bodyPr/>
        <a:lstStyle/>
        <a:p>
          <a:endParaRPr lang="en-US"/>
        </a:p>
      </dgm:t>
    </dgm:pt>
    <dgm:pt modelId="{43274078-C5E9-422C-BD5D-A64A0B409915}">
      <dgm:prSet/>
      <dgm:spPr/>
      <dgm:t>
        <a:bodyPr/>
        <a:lstStyle/>
        <a:p>
          <a:r>
            <a:rPr lang="da-DK" b="1"/>
            <a:t>Acceleration af livstempoet</a:t>
          </a:r>
          <a:endParaRPr lang="en-US"/>
        </a:p>
      </dgm:t>
    </dgm:pt>
    <dgm:pt modelId="{0EE679CA-8736-4090-B93C-793D3E1CC4D0}" type="parTrans" cxnId="{5DFD0CC9-D907-41FE-A311-9933C0CA80F7}">
      <dgm:prSet/>
      <dgm:spPr/>
      <dgm:t>
        <a:bodyPr/>
        <a:lstStyle/>
        <a:p>
          <a:endParaRPr lang="en-US"/>
        </a:p>
      </dgm:t>
    </dgm:pt>
    <dgm:pt modelId="{301E7272-6F64-486A-BC5F-B4EDA9356BF7}" type="sibTrans" cxnId="{5DFD0CC9-D907-41FE-A311-9933C0CA80F7}">
      <dgm:prSet/>
      <dgm:spPr/>
      <dgm:t>
        <a:bodyPr/>
        <a:lstStyle/>
        <a:p>
          <a:endParaRPr lang="en-US"/>
        </a:p>
      </dgm:t>
    </dgm:pt>
    <dgm:pt modelId="{89A1F84C-239D-4401-9C02-437F1352EEA8}" type="pres">
      <dgm:prSet presAssocID="{081ECFA1-6E8E-4467-AA83-D5A36BB7377C}" presName="root" presStyleCnt="0">
        <dgm:presLayoutVars>
          <dgm:dir/>
          <dgm:resizeHandles val="exact"/>
        </dgm:presLayoutVars>
      </dgm:prSet>
      <dgm:spPr/>
    </dgm:pt>
    <dgm:pt modelId="{6973968C-547B-43A3-9E73-E95974598F47}" type="pres">
      <dgm:prSet presAssocID="{5FE5FEBE-0BFC-48A1-A877-D96051CC6A48}" presName="compNode" presStyleCnt="0"/>
      <dgm:spPr/>
    </dgm:pt>
    <dgm:pt modelId="{65C344D1-FB78-4C66-930E-A3FA1B693EB0}" type="pres">
      <dgm:prSet presAssocID="{5FE5FEBE-0BFC-48A1-A877-D96051CC6A48}" presName="bgRect" presStyleLbl="bgShp" presStyleIdx="0" presStyleCnt="3"/>
      <dgm:spPr/>
    </dgm:pt>
    <dgm:pt modelId="{8238B03B-16B0-45C2-B32F-4269150BAB36}" type="pres">
      <dgm:prSet presAssocID="{5FE5FEBE-0BFC-48A1-A877-D96051CC6A4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ket"/>
        </a:ext>
      </dgm:extLst>
    </dgm:pt>
    <dgm:pt modelId="{B61290A0-A7A9-4EE6-9F01-15F44E0938C6}" type="pres">
      <dgm:prSet presAssocID="{5FE5FEBE-0BFC-48A1-A877-D96051CC6A48}" presName="spaceRect" presStyleCnt="0"/>
      <dgm:spPr/>
    </dgm:pt>
    <dgm:pt modelId="{53F3FBBD-EC2F-4561-822C-FCA8B63DB428}" type="pres">
      <dgm:prSet presAssocID="{5FE5FEBE-0BFC-48A1-A877-D96051CC6A48}" presName="parTx" presStyleLbl="revTx" presStyleIdx="0" presStyleCnt="3">
        <dgm:presLayoutVars>
          <dgm:chMax val="0"/>
          <dgm:chPref val="0"/>
        </dgm:presLayoutVars>
      </dgm:prSet>
      <dgm:spPr/>
    </dgm:pt>
    <dgm:pt modelId="{303D24FD-CCDD-48F3-B043-81442390CF87}" type="pres">
      <dgm:prSet presAssocID="{9571064C-70DA-4498-93F1-621C45DC97CD}" presName="sibTrans" presStyleCnt="0"/>
      <dgm:spPr/>
    </dgm:pt>
    <dgm:pt modelId="{38C1DD5A-FC23-4AFA-96BF-BC7375285E5E}" type="pres">
      <dgm:prSet presAssocID="{43DA1C53-6450-4198-B131-0A884CB1DDBA}" presName="compNode" presStyleCnt="0"/>
      <dgm:spPr/>
    </dgm:pt>
    <dgm:pt modelId="{BD7DE579-F1C3-4F93-990F-D628FE7F25F1}" type="pres">
      <dgm:prSet presAssocID="{43DA1C53-6450-4198-B131-0A884CB1DDBA}" presName="bgRect" presStyleLbl="bgShp" presStyleIdx="1" presStyleCnt="3"/>
      <dgm:spPr/>
    </dgm:pt>
    <dgm:pt modelId="{1774DD73-843D-4FDD-B132-600E195F23F3}" type="pres">
      <dgm:prSet presAssocID="{43DA1C53-6450-4198-B131-0A884CB1DDB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ør/Afspil"/>
        </a:ext>
      </dgm:extLst>
    </dgm:pt>
    <dgm:pt modelId="{4BC2069E-2051-4A3F-B534-EEC6AFF7FF44}" type="pres">
      <dgm:prSet presAssocID="{43DA1C53-6450-4198-B131-0A884CB1DDBA}" presName="spaceRect" presStyleCnt="0"/>
      <dgm:spPr/>
    </dgm:pt>
    <dgm:pt modelId="{04C86DED-C4EF-42BB-8501-B252AF14FEE3}" type="pres">
      <dgm:prSet presAssocID="{43DA1C53-6450-4198-B131-0A884CB1DDBA}" presName="parTx" presStyleLbl="revTx" presStyleIdx="1" presStyleCnt="3">
        <dgm:presLayoutVars>
          <dgm:chMax val="0"/>
          <dgm:chPref val="0"/>
        </dgm:presLayoutVars>
      </dgm:prSet>
      <dgm:spPr/>
    </dgm:pt>
    <dgm:pt modelId="{3BB78EB8-6C19-4D77-939D-4DFED04C056F}" type="pres">
      <dgm:prSet presAssocID="{41B53915-44D3-4D29-AE39-1888CB1EBD3A}" presName="sibTrans" presStyleCnt="0"/>
      <dgm:spPr/>
    </dgm:pt>
    <dgm:pt modelId="{6936FCFE-892B-4FB4-987C-9B49390309BF}" type="pres">
      <dgm:prSet presAssocID="{43274078-C5E9-422C-BD5D-A64A0B409915}" presName="compNode" presStyleCnt="0"/>
      <dgm:spPr/>
    </dgm:pt>
    <dgm:pt modelId="{3B2585F4-9D40-4856-AD58-420010034C81}" type="pres">
      <dgm:prSet presAssocID="{43274078-C5E9-422C-BD5D-A64A0B409915}" presName="bgRect" presStyleLbl="bgShp" presStyleIdx="2" presStyleCnt="3"/>
      <dgm:spPr/>
    </dgm:pt>
    <dgm:pt modelId="{CA6060E5-5713-4510-A14E-0ABE7B203E40}" type="pres">
      <dgm:prSet presAssocID="{43274078-C5E9-422C-BD5D-A64A0B40991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åler"/>
        </a:ext>
      </dgm:extLst>
    </dgm:pt>
    <dgm:pt modelId="{8E2DF8D1-F6C0-42E9-87C0-20473C81C221}" type="pres">
      <dgm:prSet presAssocID="{43274078-C5E9-422C-BD5D-A64A0B409915}" presName="spaceRect" presStyleCnt="0"/>
      <dgm:spPr/>
    </dgm:pt>
    <dgm:pt modelId="{469778AE-66A7-4D54-9205-18CFFD93F286}" type="pres">
      <dgm:prSet presAssocID="{43274078-C5E9-422C-BD5D-A64A0B40991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EA25F48-6359-4DDF-97E0-FEA4EC546F80}" srcId="{081ECFA1-6E8E-4467-AA83-D5A36BB7377C}" destId="{43DA1C53-6450-4198-B131-0A884CB1DDBA}" srcOrd="1" destOrd="0" parTransId="{303C0EFC-3FF7-4D09-983A-430934A09800}" sibTransId="{41B53915-44D3-4D29-AE39-1888CB1EBD3A}"/>
    <dgm:cxn modelId="{F5D41870-4AB3-49AF-86F8-957C4CAE9FE9}" srcId="{081ECFA1-6E8E-4467-AA83-D5A36BB7377C}" destId="{5FE5FEBE-0BFC-48A1-A877-D96051CC6A48}" srcOrd="0" destOrd="0" parTransId="{AF3F5661-F873-42A6-A311-F588280EC60D}" sibTransId="{9571064C-70DA-4498-93F1-621C45DC97CD}"/>
    <dgm:cxn modelId="{E0765879-40EE-433C-9457-D6955EB7A9FD}" type="presOf" srcId="{5FE5FEBE-0BFC-48A1-A877-D96051CC6A48}" destId="{53F3FBBD-EC2F-4561-822C-FCA8B63DB428}" srcOrd="0" destOrd="0" presId="urn:microsoft.com/office/officeart/2018/2/layout/IconVerticalSolidList"/>
    <dgm:cxn modelId="{DA2B1BB7-3266-4B5F-B908-C837AA949109}" type="presOf" srcId="{43DA1C53-6450-4198-B131-0A884CB1DDBA}" destId="{04C86DED-C4EF-42BB-8501-B252AF14FEE3}" srcOrd="0" destOrd="0" presId="urn:microsoft.com/office/officeart/2018/2/layout/IconVerticalSolidList"/>
    <dgm:cxn modelId="{5DFD0CC9-D907-41FE-A311-9933C0CA80F7}" srcId="{081ECFA1-6E8E-4467-AA83-D5A36BB7377C}" destId="{43274078-C5E9-422C-BD5D-A64A0B409915}" srcOrd="2" destOrd="0" parTransId="{0EE679CA-8736-4090-B93C-793D3E1CC4D0}" sibTransId="{301E7272-6F64-486A-BC5F-B4EDA9356BF7}"/>
    <dgm:cxn modelId="{829A25E9-FC91-4E43-A531-512B261D8B85}" type="presOf" srcId="{081ECFA1-6E8E-4467-AA83-D5A36BB7377C}" destId="{89A1F84C-239D-4401-9C02-437F1352EEA8}" srcOrd="0" destOrd="0" presId="urn:microsoft.com/office/officeart/2018/2/layout/IconVerticalSolidList"/>
    <dgm:cxn modelId="{CEDDD2F4-3D6F-4AF0-B42B-745F0ED50337}" type="presOf" srcId="{43274078-C5E9-422C-BD5D-A64A0B409915}" destId="{469778AE-66A7-4D54-9205-18CFFD93F286}" srcOrd="0" destOrd="0" presId="urn:microsoft.com/office/officeart/2018/2/layout/IconVerticalSolidList"/>
    <dgm:cxn modelId="{E9989CBC-465A-458D-9A62-6C619A6D363B}" type="presParOf" srcId="{89A1F84C-239D-4401-9C02-437F1352EEA8}" destId="{6973968C-547B-43A3-9E73-E95974598F47}" srcOrd="0" destOrd="0" presId="urn:microsoft.com/office/officeart/2018/2/layout/IconVerticalSolidList"/>
    <dgm:cxn modelId="{DDFFC8CE-4254-4C1A-A6EE-3A6A1447E714}" type="presParOf" srcId="{6973968C-547B-43A3-9E73-E95974598F47}" destId="{65C344D1-FB78-4C66-930E-A3FA1B693EB0}" srcOrd="0" destOrd="0" presId="urn:microsoft.com/office/officeart/2018/2/layout/IconVerticalSolidList"/>
    <dgm:cxn modelId="{35C22347-F472-4F65-A5AA-1F575628BB7F}" type="presParOf" srcId="{6973968C-547B-43A3-9E73-E95974598F47}" destId="{8238B03B-16B0-45C2-B32F-4269150BAB36}" srcOrd="1" destOrd="0" presId="urn:microsoft.com/office/officeart/2018/2/layout/IconVerticalSolidList"/>
    <dgm:cxn modelId="{E7DDD7D9-C2E1-465A-9557-639CF2122D02}" type="presParOf" srcId="{6973968C-547B-43A3-9E73-E95974598F47}" destId="{B61290A0-A7A9-4EE6-9F01-15F44E0938C6}" srcOrd="2" destOrd="0" presId="urn:microsoft.com/office/officeart/2018/2/layout/IconVerticalSolidList"/>
    <dgm:cxn modelId="{F5182290-2C98-4627-8FEB-053DE41BF8F9}" type="presParOf" srcId="{6973968C-547B-43A3-9E73-E95974598F47}" destId="{53F3FBBD-EC2F-4561-822C-FCA8B63DB428}" srcOrd="3" destOrd="0" presId="urn:microsoft.com/office/officeart/2018/2/layout/IconVerticalSolidList"/>
    <dgm:cxn modelId="{452B2F55-84DA-4D52-84B9-244010913295}" type="presParOf" srcId="{89A1F84C-239D-4401-9C02-437F1352EEA8}" destId="{303D24FD-CCDD-48F3-B043-81442390CF87}" srcOrd="1" destOrd="0" presId="urn:microsoft.com/office/officeart/2018/2/layout/IconVerticalSolidList"/>
    <dgm:cxn modelId="{7FE85978-FC71-431B-ADAE-FA9B53A5DF51}" type="presParOf" srcId="{89A1F84C-239D-4401-9C02-437F1352EEA8}" destId="{38C1DD5A-FC23-4AFA-96BF-BC7375285E5E}" srcOrd="2" destOrd="0" presId="urn:microsoft.com/office/officeart/2018/2/layout/IconVerticalSolidList"/>
    <dgm:cxn modelId="{D9F80846-FDAF-4477-BCDF-722494701CF5}" type="presParOf" srcId="{38C1DD5A-FC23-4AFA-96BF-BC7375285E5E}" destId="{BD7DE579-F1C3-4F93-990F-D628FE7F25F1}" srcOrd="0" destOrd="0" presId="urn:microsoft.com/office/officeart/2018/2/layout/IconVerticalSolidList"/>
    <dgm:cxn modelId="{B76C4A67-C7FA-442F-ADA3-040BF5CB8539}" type="presParOf" srcId="{38C1DD5A-FC23-4AFA-96BF-BC7375285E5E}" destId="{1774DD73-843D-4FDD-B132-600E195F23F3}" srcOrd="1" destOrd="0" presId="urn:microsoft.com/office/officeart/2018/2/layout/IconVerticalSolidList"/>
    <dgm:cxn modelId="{8655CEDD-57F1-4A79-AF2F-80EFF7FDB2AE}" type="presParOf" srcId="{38C1DD5A-FC23-4AFA-96BF-BC7375285E5E}" destId="{4BC2069E-2051-4A3F-B534-EEC6AFF7FF44}" srcOrd="2" destOrd="0" presId="urn:microsoft.com/office/officeart/2018/2/layout/IconVerticalSolidList"/>
    <dgm:cxn modelId="{BA050269-D1DB-4224-A9B2-DB86998AD071}" type="presParOf" srcId="{38C1DD5A-FC23-4AFA-96BF-BC7375285E5E}" destId="{04C86DED-C4EF-42BB-8501-B252AF14FEE3}" srcOrd="3" destOrd="0" presId="urn:microsoft.com/office/officeart/2018/2/layout/IconVerticalSolidList"/>
    <dgm:cxn modelId="{8D04CB09-DE51-4E55-820A-1F54709027FF}" type="presParOf" srcId="{89A1F84C-239D-4401-9C02-437F1352EEA8}" destId="{3BB78EB8-6C19-4D77-939D-4DFED04C056F}" srcOrd="3" destOrd="0" presId="urn:microsoft.com/office/officeart/2018/2/layout/IconVerticalSolidList"/>
    <dgm:cxn modelId="{7DCA52B4-4D1B-4984-95CE-2A2D780DE453}" type="presParOf" srcId="{89A1F84C-239D-4401-9C02-437F1352EEA8}" destId="{6936FCFE-892B-4FB4-987C-9B49390309BF}" srcOrd="4" destOrd="0" presId="urn:microsoft.com/office/officeart/2018/2/layout/IconVerticalSolidList"/>
    <dgm:cxn modelId="{7E2B9B79-BF97-4E37-BDCC-4835997B05B3}" type="presParOf" srcId="{6936FCFE-892B-4FB4-987C-9B49390309BF}" destId="{3B2585F4-9D40-4856-AD58-420010034C81}" srcOrd="0" destOrd="0" presId="urn:microsoft.com/office/officeart/2018/2/layout/IconVerticalSolidList"/>
    <dgm:cxn modelId="{D431377C-BD20-4579-8304-6B1B0E9500B5}" type="presParOf" srcId="{6936FCFE-892B-4FB4-987C-9B49390309BF}" destId="{CA6060E5-5713-4510-A14E-0ABE7B203E40}" srcOrd="1" destOrd="0" presId="urn:microsoft.com/office/officeart/2018/2/layout/IconVerticalSolidList"/>
    <dgm:cxn modelId="{AC5DF74F-F7A1-4FF0-843F-61D790EF1155}" type="presParOf" srcId="{6936FCFE-892B-4FB4-987C-9B49390309BF}" destId="{8E2DF8D1-F6C0-42E9-87C0-20473C81C221}" srcOrd="2" destOrd="0" presId="urn:microsoft.com/office/officeart/2018/2/layout/IconVerticalSolidList"/>
    <dgm:cxn modelId="{FE478971-9213-45CE-BC1D-6F9E03D83DAF}" type="presParOf" srcId="{6936FCFE-892B-4FB4-987C-9B49390309BF}" destId="{469778AE-66A7-4D54-9205-18CFFD93F28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344D1-FB78-4C66-930E-A3FA1B693EB0}">
      <dsp:nvSpPr>
        <dsp:cNvPr id="0" name=""/>
        <dsp:cNvSpPr/>
      </dsp:nvSpPr>
      <dsp:spPr>
        <a:xfrm>
          <a:off x="0" y="695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8B03B-16B0-45C2-B32F-4269150BAB36}">
      <dsp:nvSpPr>
        <dsp:cNvPr id="0" name=""/>
        <dsp:cNvSpPr/>
      </dsp:nvSpPr>
      <dsp:spPr>
        <a:xfrm>
          <a:off x="492238" y="366823"/>
          <a:ext cx="894979" cy="894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3FBBD-EC2F-4561-822C-FCA8B63DB428}">
      <dsp:nvSpPr>
        <dsp:cNvPr id="0" name=""/>
        <dsp:cNvSpPr/>
      </dsp:nvSpPr>
      <dsp:spPr>
        <a:xfrm>
          <a:off x="1879455" y="695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b="1" kern="1200"/>
            <a:t>Den teknologiske acceleration</a:t>
          </a:r>
          <a:endParaRPr lang="en-US" sz="2500" kern="1200"/>
        </a:p>
      </dsp:txBody>
      <dsp:txXfrm>
        <a:off x="1879455" y="695"/>
        <a:ext cx="4237880" cy="1627234"/>
      </dsp:txXfrm>
    </dsp:sp>
    <dsp:sp modelId="{BD7DE579-F1C3-4F93-990F-D628FE7F25F1}">
      <dsp:nvSpPr>
        <dsp:cNvPr id="0" name=""/>
        <dsp:cNvSpPr/>
      </dsp:nvSpPr>
      <dsp:spPr>
        <a:xfrm>
          <a:off x="0" y="2034738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4DD73-843D-4FDD-B132-600E195F23F3}">
      <dsp:nvSpPr>
        <dsp:cNvPr id="0" name=""/>
        <dsp:cNvSpPr/>
      </dsp:nvSpPr>
      <dsp:spPr>
        <a:xfrm>
          <a:off x="492238" y="2400866"/>
          <a:ext cx="894979" cy="894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86DED-C4EF-42BB-8501-B252AF14FEE3}">
      <dsp:nvSpPr>
        <dsp:cNvPr id="0" name=""/>
        <dsp:cNvSpPr/>
      </dsp:nvSpPr>
      <dsp:spPr>
        <a:xfrm>
          <a:off x="1879455" y="2034738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b="1" kern="1200"/>
            <a:t>Acceleration af social forandring</a:t>
          </a:r>
          <a:endParaRPr lang="en-US" sz="2500" kern="1200"/>
        </a:p>
      </dsp:txBody>
      <dsp:txXfrm>
        <a:off x="1879455" y="2034738"/>
        <a:ext cx="4237880" cy="1627234"/>
      </dsp:txXfrm>
    </dsp:sp>
    <dsp:sp modelId="{3B2585F4-9D40-4856-AD58-420010034C81}">
      <dsp:nvSpPr>
        <dsp:cNvPr id="0" name=""/>
        <dsp:cNvSpPr/>
      </dsp:nvSpPr>
      <dsp:spPr>
        <a:xfrm>
          <a:off x="0" y="4068781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6060E5-5713-4510-A14E-0ABE7B203E40}">
      <dsp:nvSpPr>
        <dsp:cNvPr id="0" name=""/>
        <dsp:cNvSpPr/>
      </dsp:nvSpPr>
      <dsp:spPr>
        <a:xfrm>
          <a:off x="492238" y="4434909"/>
          <a:ext cx="894979" cy="894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778AE-66A7-4D54-9205-18CFFD93F286}">
      <dsp:nvSpPr>
        <dsp:cNvPr id="0" name=""/>
        <dsp:cNvSpPr/>
      </dsp:nvSpPr>
      <dsp:spPr>
        <a:xfrm>
          <a:off x="1879455" y="4068781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b="1" kern="1200"/>
            <a:t>Acceleration af livstempoet</a:t>
          </a:r>
          <a:endParaRPr lang="en-US" sz="2500" kern="1200"/>
        </a:p>
      </dsp:txBody>
      <dsp:txXfrm>
        <a:off x="1879455" y="4068781"/>
        <a:ext cx="4237880" cy="1627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14CD6-747A-47B5-9FC1-E435CB0D424D}" type="datetimeFigureOut">
              <a:rPr lang="da-DK"/>
              <a:t>07.04.2025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E2E62-7D20-4444-81BB-8B78F0DF8409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4041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911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7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506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2407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7787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4769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9476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sociologer</a:t>
            </a:r>
            <a:r>
              <a:rPr lang="en-US" dirty="0"/>
              <a:t> </a:t>
            </a:r>
            <a:r>
              <a:rPr lang="en-US" dirty="0" err="1"/>
              <a:t>hævder</a:t>
            </a:r>
            <a:r>
              <a:rPr lang="en-US" dirty="0"/>
              <a:t>, at det </a:t>
            </a:r>
            <a:r>
              <a:rPr lang="en-US" dirty="0" err="1"/>
              <a:t>senmoderne</a:t>
            </a:r>
            <a:r>
              <a:rPr lang="en-US" dirty="0"/>
              <a:t> </a:t>
            </a:r>
            <a:r>
              <a:rPr lang="en-US" dirty="0" err="1"/>
              <a:t>individ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blevet</a:t>
            </a:r>
            <a:r>
              <a:rPr lang="en-US" dirty="0"/>
              <a:t> </a:t>
            </a:r>
            <a:r>
              <a:rPr lang="en-US" dirty="0" err="1"/>
              <a:t>frisat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hæmmende</a:t>
            </a:r>
            <a:r>
              <a:rPr lang="en-US" dirty="0"/>
              <a:t> </a:t>
            </a:r>
            <a:r>
              <a:rPr lang="en-US" dirty="0" err="1"/>
              <a:t>traditioner</a:t>
            </a:r>
            <a:r>
              <a:rPr lang="en-US" dirty="0"/>
              <a:t>, </a:t>
            </a:r>
            <a:r>
              <a:rPr lang="en-US" dirty="0" err="1"/>
              <a:t>kønsroller</a:t>
            </a:r>
            <a:r>
              <a:rPr lang="en-US" dirty="0"/>
              <a:t> etc.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derved</a:t>
            </a:r>
            <a:r>
              <a:rPr lang="en-US" dirty="0"/>
              <a:t> har </a:t>
            </a:r>
            <a:r>
              <a:rPr lang="en-US" dirty="0" err="1"/>
              <a:t>opnået</a:t>
            </a:r>
            <a:r>
              <a:rPr lang="en-US" dirty="0"/>
              <a:t> </a:t>
            </a:r>
            <a:r>
              <a:rPr lang="en-US" i="1" dirty="0" err="1"/>
              <a:t>maksimal</a:t>
            </a:r>
            <a:r>
              <a:rPr lang="en-US" i="1" dirty="0"/>
              <a:t> </a:t>
            </a:r>
            <a:r>
              <a:rPr lang="en-US" i="1" dirty="0" err="1"/>
              <a:t>individuel</a:t>
            </a:r>
            <a:r>
              <a:rPr lang="en-US" i="1" dirty="0"/>
              <a:t> </a:t>
            </a:r>
            <a:r>
              <a:rPr lang="en-US" i="1" dirty="0" err="1"/>
              <a:t>frihed</a:t>
            </a:r>
            <a:r>
              <a:rPr lang="en-US" dirty="0"/>
              <a:t>, </a:t>
            </a:r>
            <a:r>
              <a:rPr lang="en-US" dirty="0" err="1"/>
              <a:t>er</a:t>
            </a:r>
            <a:r>
              <a:rPr lang="en-US" dirty="0"/>
              <a:t> Rosa </a:t>
            </a:r>
            <a:r>
              <a:rPr lang="en-US" dirty="0" err="1"/>
              <a:t>langt</a:t>
            </a:r>
            <a:r>
              <a:rPr lang="en-US" dirty="0"/>
              <a:t> mere </a:t>
            </a:r>
            <a:r>
              <a:rPr lang="en-US" dirty="0" err="1"/>
              <a:t>kritisk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sin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det </a:t>
            </a:r>
            <a:r>
              <a:rPr lang="en-US" dirty="0" err="1"/>
              <a:t>senmoderne</a:t>
            </a:r>
            <a:r>
              <a:rPr lang="en-US" dirty="0"/>
              <a:t> </a:t>
            </a:r>
            <a:r>
              <a:rPr lang="en-US" dirty="0" err="1"/>
              <a:t>samfunds</a:t>
            </a:r>
            <a:r>
              <a:rPr lang="en-US" dirty="0"/>
              <a:t> </a:t>
            </a:r>
            <a:r>
              <a:rPr lang="en-US" dirty="0" err="1"/>
              <a:t>menneske</a:t>
            </a:r>
            <a:r>
              <a:rPr lang="en-US" dirty="0"/>
              <a:t>.</a:t>
            </a:r>
            <a:endParaRPr lang="da-DK" dirty="0"/>
          </a:p>
          <a:p>
            <a:r>
              <a:rPr lang="en-US" dirty="0" err="1"/>
              <a:t>Mennesket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at </a:t>
            </a:r>
            <a:r>
              <a:rPr lang="en-US" dirty="0" err="1"/>
              <a:t>sige</a:t>
            </a:r>
            <a:r>
              <a:rPr lang="en-US" dirty="0"/>
              <a:t> </a:t>
            </a:r>
            <a:r>
              <a:rPr lang="en-US" dirty="0" err="1"/>
              <a:t>fanget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et </a:t>
            </a:r>
            <a:r>
              <a:rPr lang="en-US" b="1" dirty="0" err="1"/>
              <a:t>hamsterhjul</a:t>
            </a:r>
            <a:r>
              <a:rPr lang="en-US" dirty="0"/>
              <a:t> 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vi tramper </a:t>
            </a:r>
            <a:r>
              <a:rPr lang="en-US" dirty="0" err="1"/>
              <a:t>udmattede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et </a:t>
            </a:r>
            <a:r>
              <a:rPr lang="en-US" dirty="0" err="1"/>
              <a:t>forsøg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at </a:t>
            </a:r>
            <a:r>
              <a:rPr lang="en-US" dirty="0" err="1"/>
              <a:t>løse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, vi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 har </a:t>
            </a:r>
            <a:r>
              <a:rPr lang="en-US" dirty="0" err="1"/>
              <a:t>valgt</a:t>
            </a:r>
            <a:r>
              <a:rPr lang="en-US" dirty="0"/>
              <a:t>. </a:t>
            </a:r>
            <a:r>
              <a:rPr lang="en-US" i="1" dirty="0" err="1"/>
              <a:t>Accelerationen</a:t>
            </a:r>
            <a:r>
              <a:rPr lang="en-US" dirty="0"/>
              <a:t> </a:t>
            </a:r>
            <a:r>
              <a:rPr lang="en-US" dirty="0" err="1"/>
              <a:t>kalder</a:t>
            </a:r>
            <a:r>
              <a:rPr lang="en-US" dirty="0"/>
              <a:t> Rosa for </a:t>
            </a:r>
            <a:r>
              <a:rPr lang="en-US" dirty="0" err="1"/>
              <a:t>totalitær</a:t>
            </a:r>
            <a:r>
              <a:rPr lang="en-US" dirty="0"/>
              <a:t>, </a:t>
            </a:r>
            <a:r>
              <a:rPr lang="en-US" dirty="0" err="1"/>
              <a:t>fordi</a:t>
            </a:r>
            <a:r>
              <a:rPr lang="en-US" dirty="0"/>
              <a:t> den presser folk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frie</a:t>
            </a:r>
            <a:r>
              <a:rPr lang="en-US" dirty="0"/>
              <a:t> </a:t>
            </a:r>
            <a:r>
              <a:rPr lang="en-US" dirty="0" err="1"/>
              <a:t>vilje</a:t>
            </a:r>
            <a:r>
              <a:rPr lang="en-US" dirty="0"/>
              <a:t>, </a:t>
            </a:r>
            <a:r>
              <a:rPr lang="en-US" dirty="0" err="1"/>
              <a:t>fordi</a:t>
            </a:r>
            <a:r>
              <a:rPr lang="en-US" dirty="0"/>
              <a:t> den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uundgåelig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den </a:t>
            </a:r>
            <a:r>
              <a:rPr lang="en-US" dirty="0" err="1"/>
              <a:t>gennemsyrer</a:t>
            </a:r>
            <a:r>
              <a:rPr lang="en-US" dirty="0"/>
              <a:t> hele </a:t>
            </a:r>
            <a:r>
              <a:rPr lang="en-US" dirty="0" err="1"/>
              <a:t>samfundet</a:t>
            </a:r>
            <a:r>
              <a:rPr lang="en-US" dirty="0"/>
              <a:t>.</a:t>
            </a:r>
            <a:endParaRPr lang="da-DK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637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Rosa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fremmedgørelse</a:t>
            </a:r>
            <a:r>
              <a:rPr lang="en-US" dirty="0"/>
              <a:t> et </a:t>
            </a:r>
            <a:r>
              <a:rPr lang="en-US" dirty="0" err="1"/>
              <a:t>spørgsmål</a:t>
            </a:r>
            <a:r>
              <a:rPr lang="en-US" dirty="0"/>
              <a:t> om, at man </a:t>
            </a:r>
            <a:r>
              <a:rPr lang="en-US" dirty="0" err="1"/>
              <a:t>gør</a:t>
            </a:r>
            <a:r>
              <a:rPr lang="en-US" dirty="0"/>
              <a:t> ting, </a:t>
            </a:r>
            <a:r>
              <a:rPr lang="en-US" dirty="0" err="1"/>
              <a:t>som</a:t>
            </a:r>
            <a:r>
              <a:rPr lang="en-US" dirty="0"/>
              <a:t> man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virkeligheden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vil. Man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således</a:t>
            </a:r>
            <a:r>
              <a:rPr lang="en-US" dirty="0"/>
              <a:t> </a:t>
            </a:r>
            <a:r>
              <a:rPr lang="en-US" dirty="0" err="1"/>
              <a:t>fremmed</a:t>
            </a:r>
            <a:r>
              <a:rPr lang="en-US" dirty="0"/>
              <a:t> over for sig 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hinanden</a:t>
            </a:r>
            <a:r>
              <a:rPr lang="en-US" dirty="0"/>
              <a:t>.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8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2069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2E62-7D20-4444-81BB-8B78F0DF8409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42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4/7/25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7uG9OFGId3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C3A44BB-E01C-4AA8-B2C8-32FC346D2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5" descr="Et billede, der indeholder person, udendørs, jord, kulør&#10;&#10;Beskrivelsen er genereret automatisk">
            <a:extLst>
              <a:ext uri="{FF2B5EF4-FFF2-40B4-BE49-F238E27FC236}">
                <a16:creationId xmlns:a16="http://schemas.microsoft.com/office/drawing/2014/main" id="{139126A5-F458-4E78-9051-3D91262944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3" r="5365"/>
          <a:stretch/>
        </p:blipFill>
        <p:spPr>
          <a:xfrm>
            <a:off x="1970231" y="0"/>
            <a:ext cx="8248489" cy="687586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DFC5BF-14A9-4534-8C69-AD14184E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50304"/>
            <a:ext cx="6003980" cy="1325563"/>
          </a:xfrm>
        </p:spPr>
        <p:txBody>
          <a:bodyPr anchor="b">
            <a:normAutofit/>
          </a:bodyPr>
          <a:lstStyle/>
          <a:p>
            <a:r>
              <a:rPr lang="da-DK" dirty="0">
                <a:cs typeface="Calibri Light"/>
              </a:rPr>
              <a:t>Hartmut Rosa</a:t>
            </a:r>
            <a:br>
              <a:rPr lang="da-DK" dirty="0">
                <a:cs typeface="Calibri Light"/>
              </a:rPr>
            </a:br>
            <a:r>
              <a:rPr lang="da-DK" sz="2000" dirty="0">
                <a:cs typeface="Calibri Light"/>
              </a:rPr>
              <a:t>Født 1965 i Tyskland</a:t>
            </a:r>
            <a:br>
              <a:rPr lang="da-DK" sz="2000" dirty="0">
                <a:cs typeface="Calibri Light"/>
              </a:rPr>
            </a:br>
            <a:r>
              <a:rPr lang="da-DK" sz="2000" dirty="0">
                <a:cs typeface="Calibri Light"/>
              </a:rPr>
              <a:t>Nulevende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2486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Dreng med jetpack">
            <a:extLst>
              <a:ext uri="{FF2B5EF4-FFF2-40B4-BE49-F238E27FC236}">
                <a16:creationId xmlns:a16="http://schemas.microsoft.com/office/drawing/2014/main" id="{8494B779-566D-432F-8362-761033971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50000"/>
          </a:blip>
          <a:srcRect t="13282" b="244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1CAC94A-0484-4A5E-AB85-D907BE2AF3A5}"/>
              </a:ext>
            </a:extLst>
          </p:cNvPr>
          <p:cNvSpPr txBox="1"/>
          <p:nvPr/>
        </p:nvSpPr>
        <p:spPr>
          <a:xfrm>
            <a:off x="-1" y="-1"/>
            <a:ext cx="7597423" cy="10498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Diagnoser</a:t>
            </a: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 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af</a:t>
            </a: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samtiden</a:t>
            </a:r>
            <a:endParaRPr lang="en-US" sz="60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1BEA10C0-56FD-4FD1-931D-F15DC6F3C6EF}"/>
              </a:ext>
            </a:extLst>
          </p:cNvPr>
          <p:cNvSpPr txBox="1"/>
          <p:nvPr/>
        </p:nvSpPr>
        <p:spPr>
          <a:xfrm>
            <a:off x="428978" y="1253067"/>
            <a:ext cx="69200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Giddens: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Aftraditionalisering og kulturel frisættelse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Stigende muligheder gennem uddannelse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Individualisering</a:t>
            </a:r>
          </a:p>
          <a:p>
            <a:pPr marL="342900" indent="-342900">
              <a:buFontTx/>
              <a:buChar char="-"/>
            </a:pPr>
            <a:r>
              <a:rPr lang="da-DK" sz="2400" b="1" dirty="0">
                <a:solidFill>
                  <a:srgbClr val="00B050"/>
                </a:solidFill>
              </a:rPr>
              <a:t>Positiv</a:t>
            </a:r>
            <a:r>
              <a:rPr lang="da-DK" sz="2400" dirty="0"/>
              <a:t> over for individets mulighed for at påvirke eget liv.</a:t>
            </a:r>
          </a:p>
          <a:p>
            <a:pPr marL="342900" indent="-342900">
              <a:buFontTx/>
              <a:buChar char="-"/>
            </a:pPr>
            <a:endParaRPr lang="da-DK" sz="2400" b="1" dirty="0"/>
          </a:p>
          <a:p>
            <a:pPr marL="342900" indent="-342900">
              <a:buFontTx/>
              <a:buChar char="-"/>
            </a:pPr>
            <a:endParaRPr lang="da-DK" sz="2400" b="1" dirty="0"/>
          </a:p>
          <a:p>
            <a:r>
              <a:rPr lang="da-DK" sz="2400" b="1" dirty="0"/>
              <a:t>Hartmut Rosa:</a:t>
            </a:r>
          </a:p>
          <a:p>
            <a:pPr marL="342900" indent="-342900">
              <a:buFontTx/>
              <a:buChar char="-"/>
            </a:pPr>
            <a:r>
              <a:rPr lang="da-DK" sz="2400" b="1" dirty="0">
                <a:solidFill>
                  <a:srgbClr val="FF0000"/>
                </a:solidFill>
              </a:rPr>
              <a:t>Negativ</a:t>
            </a:r>
            <a:r>
              <a:rPr lang="da-DK" sz="2400" dirty="0"/>
              <a:t> over for individets mulighed for at påvirke eget liv.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Strukturer i det senmoderne samfund er bestemmende for individets muligheder (strukturforklaring).</a:t>
            </a:r>
          </a:p>
          <a:p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954604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t dashboard for en bil">
            <a:extLst>
              <a:ext uri="{FF2B5EF4-FFF2-40B4-BE49-F238E27FC236}">
                <a16:creationId xmlns:a16="http://schemas.microsoft.com/office/drawing/2014/main" id="{A7A50204-E14B-4FE2-9746-3DCE3B67EB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91" r="23289"/>
          <a:stretch/>
        </p:blipFill>
        <p:spPr>
          <a:xfrm>
            <a:off x="-1" y="-90302"/>
            <a:ext cx="8783699" cy="69483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DCEFDA2-E44C-419D-8786-CBD0803D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da-DK" dirty="0">
                <a:cs typeface="Calibri Light"/>
              </a:rPr>
              <a:t>En samtidsdiagnose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52001E-D69D-44E1-9509-F7EF85DB8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dirty="0">
                <a:cs typeface="Calibri" panose="020F0502020204030204"/>
              </a:rPr>
              <a:t>"Det gode liv" i det senmoderne</a:t>
            </a:r>
          </a:p>
          <a:p>
            <a:pPr marL="0" indent="0">
              <a:buNone/>
            </a:pPr>
            <a:r>
              <a:rPr lang="da-DK" dirty="0">
                <a:cs typeface="Calibri" panose="020F0502020204030204"/>
              </a:rPr>
              <a:t>Fra 1995-ish &gt; Fart, hastighed og acceleration</a:t>
            </a:r>
          </a:p>
          <a:p>
            <a:pPr marL="0" indent="0">
              <a:buNone/>
            </a:pPr>
            <a:r>
              <a:rPr lang="da-DK" dirty="0">
                <a:cs typeface="Calibri" panose="020F0502020204030204"/>
              </a:rPr>
              <a:t>Det moderne defineres som hastighed</a:t>
            </a: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dirty="0">
                <a:cs typeface="Calibri" panose="020F0502020204030204"/>
              </a:rPr>
              <a:t>Accelerationssamfundet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A86FC8EB-743F-47F2-A7B8-7E295B0507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8" r="1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8863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20887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6AE7B8-6C58-43FA-BB2F-B0EB40F7D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1836"/>
            <a:ext cx="3876848" cy="6277130"/>
          </a:xfrm>
        </p:spPr>
        <p:txBody>
          <a:bodyPr anchor="ctr">
            <a:normAutofit/>
          </a:bodyPr>
          <a:lstStyle/>
          <a:p>
            <a:r>
              <a:rPr lang="da-DK" sz="5000" dirty="0">
                <a:cs typeface="Calibri Light"/>
              </a:rPr>
              <a:t>Teoriens opbygning</a:t>
            </a:r>
            <a:br>
              <a:rPr lang="da-DK" sz="5000" dirty="0">
                <a:cs typeface="Calibri Light"/>
              </a:rPr>
            </a:br>
            <a:br>
              <a:rPr lang="da-DK" sz="5000" dirty="0">
                <a:cs typeface="Calibri Light"/>
              </a:rPr>
            </a:br>
            <a:r>
              <a:rPr lang="da-DK" sz="2000" b="1" dirty="0">
                <a:cs typeface="Calibri Light"/>
              </a:rPr>
              <a:t>Pararbejde:</a:t>
            </a:r>
            <a:br>
              <a:rPr lang="da-DK" sz="2000" b="1" dirty="0">
                <a:cs typeface="Calibri Light"/>
              </a:rPr>
            </a:br>
            <a:r>
              <a:rPr lang="da-DK" sz="2000" dirty="0">
                <a:cs typeface="Calibri Light"/>
              </a:rPr>
              <a:t>Skriv på de næste tre slides:</a:t>
            </a:r>
            <a:br>
              <a:rPr lang="da-DK" sz="2000" dirty="0">
                <a:cs typeface="Calibri Light"/>
              </a:rPr>
            </a:br>
            <a:r>
              <a:rPr lang="da-DK" sz="2000" dirty="0">
                <a:cs typeface="Calibri Light"/>
              </a:rPr>
              <a:t>- Hvad menes med hver af de tre accelerationer?</a:t>
            </a:r>
            <a:br>
              <a:rPr lang="da-DK" sz="2000" dirty="0">
                <a:cs typeface="Calibri Light"/>
              </a:rPr>
            </a:br>
            <a:r>
              <a:rPr lang="da-DK" sz="2000" dirty="0">
                <a:cs typeface="Calibri Light"/>
              </a:rPr>
              <a:t>- Giv hverdagseksempler på hver af de tre accelerationer?</a:t>
            </a:r>
            <a:br>
              <a:rPr lang="da-DK" sz="2000" dirty="0">
                <a:cs typeface="Calibri Light"/>
              </a:rPr>
            </a:br>
            <a:br>
              <a:rPr lang="da-DK" sz="2000" dirty="0">
                <a:cs typeface="Calibri Light"/>
              </a:rPr>
            </a:br>
            <a:r>
              <a:rPr lang="da-DK" sz="2000" dirty="0">
                <a:cs typeface="Calibri Light"/>
              </a:rPr>
              <a:t>Dette skal efterfølgende præsenteres for en anden gruppe.</a:t>
            </a:r>
            <a:endParaRPr lang="da-DK" sz="5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999B20-6058-4C55-882E-A1FB050B6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569464"/>
            <a:ext cx="242107" cy="1340860"/>
            <a:chOff x="56167" y="2761488"/>
            <a:chExt cx="242107" cy="1340860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168AC90C-344A-4A64-BC4B-AEE9803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9">
              <a:extLst>
                <a:ext uri="{FF2B5EF4-FFF2-40B4-BE49-F238E27FC236}">
                  <a16:creationId xmlns:a16="http://schemas.microsoft.com/office/drawing/2014/main" id="{47AEB9AE-7E63-42CA-A3E5-F8EF7D8CA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076031FA-B93F-4A7D-AE66-85ADC613E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59">
              <a:extLst>
                <a:ext uri="{FF2B5EF4-FFF2-40B4-BE49-F238E27FC236}">
                  <a16:creationId xmlns:a16="http://schemas.microsoft.com/office/drawing/2014/main" id="{0C1FC8D1-E08A-4B12-A48F-BF225E5B0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F62D5F69-2C82-4007-8EF0-EBC9C235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677FAED6-5057-4B80-B1CF-196DC022B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CE77C39F-572F-4435-85B4-9E9A35CF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59">
              <a:extLst>
                <a:ext uri="{FF2B5EF4-FFF2-40B4-BE49-F238E27FC236}">
                  <a16:creationId xmlns:a16="http://schemas.microsoft.com/office/drawing/2014/main" id="{B3283BD4-0BC4-41D1-B09B-CBDC4292C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BA3E687B-951E-45B2-BEFE-4CBEB32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A49870CA-6E02-4787-82A6-28C0CB6B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5639C028-DD6E-4E69-AE6E-1CC158EDC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B1CD1FE8-3027-45AA-AD53-5B131FB03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1FD2B706-0BB9-4A30-9206-252E09AE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59">
              <a:extLst>
                <a:ext uri="{FF2B5EF4-FFF2-40B4-BE49-F238E27FC236}">
                  <a16:creationId xmlns:a16="http://schemas.microsoft.com/office/drawing/2014/main" id="{D5783E13-BA0A-4F1E-A4F0-BFC9FF10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D0847D6C-8036-43A9-BA3E-D1E892888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1D610CBF-7C35-498A-9BDD-A2954A7C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BCB60915-0422-4144-87E9-2289DBC0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9D64F486-DA93-45CE-9075-4110C67F1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DA8356F6-E822-44E0-8A11-33E5A5432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C825C106-0BD3-41C1-8520-50F54BD6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100191B-00E0-4318-B984-B88823E96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070637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834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A801C5-6856-4149-8C53-BD4804078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da-DK" sz="5400">
                <a:solidFill>
                  <a:srgbClr val="FFFFFF"/>
                </a:solidFill>
              </a:rPr>
              <a:t>Den teknologiske acceleration</a:t>
            </a:r>
          </a:p>
        </p:txBody>
      </p:sp>
      <p:pic>
        <p:nvPicPr>
          <p:cNvPr id="6" name="Billede 6">
            <a:extLst>
              <a:ext uri="{FF2B5EF4-FFF2-40B4-BE49-F238E27FC236}">
                <a16:creationId xmlns:a16="http://schemas.microsoft.com/office/drawing/2014/main" id="{3EC672F9-B450-44EC-A186-D1D6F2FEE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343097"/>
            <a:ext cx="3425609" cy="1926904"/>
          </a:xfrm>
          <a:prstGeom prst="rect">
            <a:avLst/>
          </a:prstGeom>
        </p:spPr>
      </p:pic>
      <p:pic>
        <p:nvPicPr>
          <p:cNvPr id="4" name="Billede 4">
            <a:extLst>
              <a:ext uri="{FF2B5EF4-FFF2-40B4-BE49-F238E27FC236}">
                <a16:creationId xmlns:a16="http://schemas.microsoft.com/office/drawing/2014/main" id="{8D99F35F-967A-42CE-971E-2564D56B7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85729" y="1667466"/>
            <a:ext cx="3433324" cy="127816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5">
            <a:extLst>
              <a:ext uri="{FF2B5EF4-FFF2-40B4-BE49-F238E27FC236}">
                <a16:creationId xmlns:a16="http://schemas.microsoft.com/office/drawing/2014/main" id="{EC2448E1-E5B9-4EED-90BE-EBA947F88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9725" y="616905"/>
            <a:ext cx="3423916" cy="342391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8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B4CE48-5A92-4467-9850-EAF302C74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182" y="932962"/>
            <a:ext cx="4887685" cy="9297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Social </a:t>
            </a:r>
            <a:r>
              <a:rPr lang="en-US" dirty="0"/>
              <a:t>acceleration</a:t>
            </a:r>
            <a:endParaRPr lang="en-US" kern="1200" dirty="0">
              <a:latin typeface="+mj-lt"/>
              <a:cs typeface="Calibri Light"/>
            </a:endParaRPr>
          </a:p>
        </p:txBody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1446FE47-54CE-4353-BD45-AB047691DE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95" r="19339" b="1"/>
          <a:stretch/>
        </p:blipFill>
        <p:spPr>
          <a:xfrm>
            <a:off x="391903" y="573678"/>
            <a:ext cx="5103206" cy="5710645"/>
          </a:xfrm>
          <a:prstGeom prst="rect">
            <a:avLst/>
          </a:prstGeom>
        </p:spPr>
      </p:pic>
      <p:sp>
        <p:nvSpPr>
          <p:cNvPr id="29" name="!!Line">
            <a:extLst>
              <a:ext uri="{FF2B5EF4-FFF2-40B4-BE49-F238E27FC236}">
                <a16:creationId xmlns:a16="http://schemas.microsoft.com/office/drawing/2014/main" id="{0AF80B57-54E2-4D01-8731-3F38B0C5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8192" y="1417320"/>
            <a:ext cx="9144" cy="40233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3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6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284B9-E93C-4A39-B98B-1594049D9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3325" y="598626"/>
            <a:ext cx="4087306" cy="1645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Acceleration </a:t>
            </a:r>
            <a:r>
              <a:rPr lang="en-US" sz="5400" dirty="0" err="1"/>
              <a:t>af</a:t>
            </a:r>
            <a:r>
              <a:rPr lang="en-US" sz="5400" dirty="0"/>
              <a:t> </a:t>
            </a:r>
            <a:r>
              <a:rPr lang="en-US" sz="5400" dirty="0" err="1"/>
              <a:t>livstempo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Gult papirsfly flyver den modsatte vej i forhold til mange grå papirsfly">
            <a:extLst>
              <a:ext uri="{FF2B5EF4-FFF2-40B4-BE49-F238E27FC236}">
                <a16:creationId xmlns:a16="http://schemas.microsoft.com/office/drawing/2014/main" id="{64F235C4-2984-4E79-820C-2C9DA48F51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1" r="27039" b="-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3401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B5806-19F8-4B66-8367-56CE6ABFE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Præsentationer: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901E15-37BA-4D6E-9504-43534BD05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Sten-Saks-Papir</a:t>
            </a:r>
          </a:p>
          <a:p>
            <a:r>
              <a:rPr lang="da-DK" dirty="0"/>
              <a:t>En gruppe fremlægger</a:t>
            </a:r>
          </a:p>
          <a:p>
            <a:r>
              <a:rPr lang="da-DK" dirty="0"/>
              <a:t>En gruppe lytter</a:t>
            </a:r>
          </a:p>
          <a:p>
            <a:r>
              <a:rPr lang="da-DK" dirty="0"/>
              <a:t>Gruppen der har lyttet skal efterfølgende komme med TRE tilføjelser.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2A5F2CC-D215-47E8-8A01-38F6DC691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71" y="4007556"/>
            <a:ext cx="5530458" cy="260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2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868BFBF-3011-4873-B42C-703334FA7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009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433DD86-BBF3-4788-9A0E-EA34D29D41AF}"/>
              </a:ext>
            </a:extLst>
          </p:cNvPr>
          <p:cNvSpPr/>
          <p:nvPr/>
        </p:nvSpPr>
        <p:spPr>
          <a:xfrm>
            <a:off x="2314222" y="-79022"/>
            <a:ext cx="7529689" cy="7100711"/>
          </a:xfrm>
          <a:prstGeom prst="ellipse">
            <a:avLst/>
          </a:prstGeom>
          <a:solidFill>
            <a:srgbClr val="677F88"/>
          </a:solidFill>
          <a:ln>
            <a:solidFill>
              <a:srgbClr val="5F6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800" b="1" dirty="0">
                <a:solidFill>
                  <a:schemeClr val="bg1"/>
                </a:solidFill>
              </a:rPr>
              <a:t>Eksempler på de tre accelerationer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r>
              <a:rPr lang="da-DK" dirty="0">
                <a:solidFill>
                  <a:schemeClr val="bg1"/>
                </a:solidFill>
              </a:rPr>
              <a:t>Skriv eksempler</a:t>
            </a:r>
          </a:p>
          <a:p>
            <a:r>
              <a:rPr lang="da-DK" dirty="0">
                <a:solidFill>
                  <a:schemeClr val="bg1"/>
                </a:solidFill>
              </a:rPr>
              <a:t>Skriv dit bedste hverdagseksempel på en af de tre accelerationer </a:t>
            </a:r>
            <a:r>
              <a:rPr lang="da-DK">
                <a:solidFill>
                  <a:schemeClr val="bg1"/>
                </a:solidFill>
              </a:rPr>
              <a:t>på tavlen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14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5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214F8FFE-C058-4C92-8DE3-0AA625E1A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84563" y="643467"/>
            <a:ext cx="522287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14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02126-72A8-4819-843D-071E77EA1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Hartmut Rosa - </a:t>
            </a:r>
            <a:r>
              <a:rPr lang="en-US" sz="4200" dirty="0" err="1"/>
              <a:t>Fremmedgørelse</a:t>
            </a:r>
            <a:endParaRPr lang="en-US" sz="4200" dirty="0">
              <a:cs typeface="Calibri Light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lede 4" descr="Et billede, der indeholder tekst, dekoreret, mandehulsdæksel, mosaik&#10;&#10;Beskrivelsen er genereret automatisk">
            <a:extLst>
              <a:ext uri="{FF2B5EF4-FFF2-40B4-BE49-F238E27FC236}">
                <a16:creationId xmlns:a16="http://schemas.microsoft.com/office/drawing/2014/main" id="{8EF15E6F-8707-46C3-B658-68C836EDD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-1" b="242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3764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or gruppe af faldskærmsudspringere i luften">
            <a:extLst>
              <a:ext uri="{FF2B5EF4-FFF2-40B4-BE49-F238E27FC236}">
                <a16:creationId xmlns:a16="http://schemas.microsoft.com/office/drawing/2014/main" id="{9E36BE1D-D50E-46D2-99DB-F6D62A18C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3" t="9091" r="2271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08C3A5-0132-4C1D-B4A1-F24F5FF6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Autofit/>
          </a:bodyPr>
          <a:lstStyle/>
          <a:p>
            <a:r>
              <a:rPr lang="da-DK" sz="4000" dirty="0">
                <a:cs typeface="Calibri Light"/>
              </a:rPr>
              <a:t>Nødvendighedsdiskurs</a:t>
            </a:r>
            <a:endParaRPr lang="da-DK" sz="4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CBFB5F-3D11-4E90-A2EA-7C1B34E13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226" y="2718054"/>
            <a:ext cx="3395774" cy="38542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da-DK" sz="2400" dirty="0">
                <a:ea typeface="+mn-lt"/>
                <a:cs typeface="+mn-lt"/>
              </a:rPr>
              <a:t>Man er ’nødt’ til at holde sig i gang og bevæge sig fremad for at være </a:t>
            </a:r>
            <a:r>
              <a:rPr lang="da-DK" sz="2400" i="1" dirty="0">
                <a:ea typeface="+mn-lt"/>
                <a:cs typeface="+mn-lt"/>
              </a:rPr>
              <a:t>konkurrencedygtig</a:t>
            </a:r>
            <a:r>
              <a:rPr lang="da-DK" sz="2400" dirty="0">
                <a:ea typeface="+mn-lt"/>
                <a:cs typeface="+mn-lt"/>
              </a:rPr>
              <a:t> i en </a:t>
            </a:r>
            <a:r>
              <a:rPr lang="da-DK" sz="2400" i="1" dirty="0">
                <a:ea typeface="+mn-lt"/>
                <a:cs typeface="+mn-lt"/>
              </a:rPr>
              <a:t>konkurrencestat</a:t>
            </a:r>
            <a:r>
              <a:rPr lang="da-DK" sz="2400" dirty="0">
                <a:ea typeface="+mn-lt"/>
                <a:cs typeface="+mn-lt"/>
              </a:rPr>
              <a:t> (der er defineret ved et konstant pres for at udvikle sig selv og sine kompetencer)</a:t>
            </a:r>
            <a:endParaRPr lang="en-US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/>
              <a:t>"</a:t>
            </a:r>
            <a:r>
              <a:rPr lang="en-US" sz="2400" dirty="0" err="1"/>
              <a:t>Omstillingsparat</a:t>
            </a:r>
            <a:r>
              <a:rPr lang="en-US" sz="2400" dirty="0"/>
              <a:t>" -"</a:t>
            </a:r>
            <a:r>
              <a:rPr lang="en-US" sz="2400" dirty="0" err="1">
                <a:cs typeface="Calibri"/>
              </a:rPr>
              <a:t>Fleksibel</a:t>
            </a:r>
            <a:r>
              <a:rPr lang="en-US" sz="2400" dirty="0">
                <a:cs typeface="Calibri"/>
              </a:rPr>
              <a:t>", "</a:t>
            </a:r>
            <a:r>
              <a:rPr lang="en-US" sz="2400" dirty="0" err="1">
                <a:cs typeface="Calibri"/>
              </a:rPr>
              <a:t>Parathed</a:t>
            </a:r>
            <a:r>
              <a:rPr lang="en-US" sz="2400" dirty="0">
                <a:cs typeface="Calibri"/>
              </a:rPr>
              <a:t>"- "</a:t>
            </a:r>
            <a:r>
              <a:rPr lang="en-US" sz="2400" dirty="0" err="1">
                <a:cs typeface="Calibri"/>
              </a:rPr>
              <a:t>Dynamisk</a:t>
            </a:r>
            <a:r>
              <a:rPr lang="en-US" sz="2400" dirty="0">
                <a:cs typeface="Calibri"/>
              </a:rPr>
              <a:t>" - "Agil"</a:t>
            </a:r>
          </a:p>
        </p:txBody>
      </p:sp>
    </p:spTree>
    <p:extLst>
      <p:ext uri="{BB962C8B-B14F-4D97-AF65-F5344CB8AC3E}">
        <p14:creationId xmlns:p14="http://schemas.microsoft.com/office/powerpoint/2010/main" val="4274746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3A90A2-105F-4429-8064-13CF83A9D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556" y="6283060"/>
            <a:ext cx="9886244" cy="4196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https://www.youtube.com/watch?v=7uG9OFGId3A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E999865-7B0D-4CF5-A918-B20B9665A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668" y="0"/>
            <a:ext cx="9440663" cy="62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2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På opdagelse i Uniparken">
            <a:extLst>
              <a:ext uri="{FF2B5EF4-FFF2-40B4-BE49-F238E27FC236}">
                <a16:creationId xmlns:a16="http://schemas.microsoft.com/office/drawing/2014/main" id="{4BA9E686-AB17-6BB5-A223-110060DD1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2" r="2" b="15355"/>
          <a:stretch/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1" name="Group 1050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2033529-F401-B118-197F-B815B8D1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69060" cy="2129586"/>
          </a:xfrm>
          <a:noFill/>
        </p:spPr>
        <p:txBody>
          <a:bodyPr anchor="t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BESØG PÅ AARHUS UNIVERSITET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8B3195-9B67-82F3-6B1B-5151360DA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6185217" cy="2684906"/>
          </a:xfrm>
          <a:noFill/>
        </p:spPr>
        <p:txBody>
          <a:bodyPr anchor="t">
            <a:no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Institut for statskundskab </a:t>
            </a:r>
          </a:p>
          <a:p>
            <a:r>
              <a:rPr lang="da-DK" dirty="0">
                <a:solidFill>
                  <a:schemeClr val="bg1"/>
                </a:solidFill>
              </a:rPr>
              <a:t>Institut for idræt </a:t>
            </a:r>
          </a:p>
          <a:p>
            <a:r>
              <a:rPr lang="da-DK" dirty="0">
                <a:solidFill>
                  <a:schemeClr val="bg1"/>
                </a:solidFill>
              </a:rPr>
              <a:t>Hvad vil I gerne have svar på? </a:t>
            </a:r>
          </a:p>
          <a:p>
            <a:r>
              <a:rPr lang="da-DK" dirty="0">
                <a:solidFill>
                  <a:schemeClr val="bg1"/>
                </a:solidFill>
              </a:rPr>
              <a:t>Vis programmet </a:t>
            </a:r>
          </a:p>
          <a:p>
            <a:r>
              <a:rPr lang="da-DK" dirty="0">
                <a:solidFill>
                  <a:schemeClr val="bg1"/>
                </a:solidFill>
              </a:rPr>
              <a:t>OBS: parkering </a:t>
            </a:r>
          </a:p>
        </p:txBody>
      </p:sp>
    </p:spTree>
    <p:extLst>
      <p:ext uri="{BB962C8B-B14F-4D97-AF65-F5344CB8AC3E}">
        <p14:creationId xmlns:p14="http://schemas.microsoft.com/office/powerpoint/2010/main" val="359808577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5" ma:contentTypeDescription="Opret et nyt dokument." ma:contentTypeScope="" ma:versionID="4ca9358e900a122eae197b94b5d15cf3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6f29de1cb0cc26cc3449ae15c0dc155a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BDA03B-DCD7-45CF-A507-87280153A9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85ACBB-FC74-4CED-B856-865E06C9CA6C}">
  <ds:schemaRefs>
    <ds:schemaRef ds:uri="http://schemas.microsoft.com/office/infopath/2007/PartnerControls"/>
    <ds:schemaRef ds:uri="http://schemas.microsoft.com/office/2006/documentManagement/types"/>
    <ds:schemaRef ds:uri="eec9c017-56e4-40db-953a-986d842f7b06"/>
    <ds:schemaRef ds:uri="febb90c7-3665-4c1f-9f05-90391176a982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EB56364-445D-4F25-A25E-19A7FDAB00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4249</TotalTime>
  <Words>429</Words>
  <Application>Microsoft Macintosh PowerPoint</Application>
  <PresentationFormat>Widescreen</PresentationFormat>
  <Paragraphs>59</Paragraphs>
  <Slides>14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Kontortema</vt:lpstr>
      <vt:lpstr>Hartmut Rosa Født 1965 i Tyskland Nulevende</vt:lpstr>
      <vt:lpstr>PowerPoint-præsentation</vt:lpstr>
      <vt:lpstr>En samtidsdiagnose</vt:lpstr>
      <vt:lpstr>Teoriens opbygning  Pararbejde: Skriv på de næste tre slides: - Hvad menes med hver af de tre accelerationer? - Giv hverdagseksempler på hver af de tre accelerationer?  Dette skal efterfølgende præsenteres for en anden gruppe.</vt:lpstr>
      <vt:lpstr>Den teknologiske acceleration</vt:lpstr>
      <vt:lpstr>Social acceleration</vt:lpstr>
      <vt:lpstr>Acceleration af livstempo</vt:lpstr>
      <vt:lpstr>Præsentationer:</vt:lpstr>
      <vt:lpstr>PowerPoint-præsentation</vt:lpstr>
      <vt:lpstr>PowerPoint-præsentation</vt:lpstr>
      <vt:lpstr>Hartmut Rosa - Fremmedgørelse</vt:lpstr>
      <vt:lpstr>Nødvendighedsdiskurs</vt:lpstr>
      <vt:lpstr>PowerPoint-præsentation</vt:lpstr>
      <vt:lpstr>BESØG PÅ AARHUS UNIVERSITET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Lærer PC</dc:creator>
  <cp:lastModifiedBy>Mads Malthe Rifbjerg Søvndal MRS</cp:lastModifiedBy>
  <cp:revision>636</cp:revision>
  <cp:lastPrinted>2024-12-18T10:07:09Z</cp:lastPrinted>
  <dcterms:created xsi:type="dcterms:W3CDTF">2021-11-30T21:12:04Z</dcterms:created>
  <dcterms:modified xsi:type="dcterms:W3CDTF">2025-04-07T10:40:57Z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