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20"/>
  </p:notesMasterIdLst>
  <p:sldIdLst>
    <p:sldId id="256" r:id="rId2"/>
    <p:sldId id="258" r:id="rId3"/>
    <p:sldId id="257" r:id="rId4"/>
    <p:sldId id="259" r:id="rId5"/>
    <p:sldId id="260" r:id="rId6"/>
    <p:sldId id="262" r:id="rId7"/>
    <p:sldId id="264" r:id="rId8"/>
    <p:sldId id="266" r:id="rId9"/>
    <p:sldId id="267" r:id="rId10"/>
    <p:sldId id="265" r:id="rId11"/>
    <p:sldId id="275" r:id="rId12"/>
    <p:sldId id="268" r:id="rId13"/>
    <p:sldId id="269" r:id="rId14"/>
    <p:sldId id="273" r:id="rId15"/>
    <p:sldId id="272" r:id="rId16"/>
    <p:sldId id="270" r:id="rId17"/>
    <p:sldId id="274" r:id="rId18"/>
    <p:sldId id="276"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7"/>
    <p:restoredTop sz="96197"/>
  </p:normalViewPr>
  <p:slideViewPr>
    <p:cSldViewPr snapToGrid="0">
      <p:cViewPr varScale="1">
        <p:scale>
          <a:sx n="109" d="100"/>
          <a:sy n="109" d="100"/>
        </p:scale>
        <p:origin x="208"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A3B2DE-87D2-B844-A350-2064407C7951}" type="datetimeFigureOut">
              <a:rPr lang="da-DK" smtClean="0"/>
              <a:t>29.11.2024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C842B-B94E-5843-923E-E429548C296C}" type="slidenum">
              <a:rPr lang="da-DK" smtClean="0"/>
              <a:t>‹nr.›</a:t>
            </a:fld>
            <a:endParaRPr lang="da-DK"/>
          </a:p>
        </p:txBody>
      </p:sp>
    </p:spTree>
    <p:extLst>
      <p:ext uri="{BB962C8B-B14F-4D97-AF65-F5344CB8AC3E}">
        <p14:creationId xmlns:p14="http://schemas.microsoft.com/office/powerpoint/2010/main" val="2914553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9DC842B-B94E-5843-923E-E429548C296C}" type="slidenum">
              <a:rPr lang="da-DK" smtClean="0"/>
              <a:t>17</a:t>
            </a:fld>
            <a:endParaRPr lang="da-DK"/>
          </a:p>
        </p:txBody>
      </p:sp>
    </p:spTree>
    <p:extLst>
      <p:ext uri="{BB962C8B-B14F-4D97-AF65-F5344CB8AC3E}">
        <p14:creationId xmlns:p14="http://schemas.microsoft.com/office/powerpoint/2010/main" val="937888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‹nr.›</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159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258060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‹nr.›</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42771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2913844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796001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2979446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41836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238469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51791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97838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88102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‹nr.›</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11/29/24</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35374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2" r:id="rId7"/>
    <p:sldLayoutId id="2147483733" r:id="rId8"/>
    <p:sldLayoutId id="2147483734" r:id="rId9"/>
    <p:sldLayoutId id="2147483736" r:id="rId10"/>
    <p:sldLayoutId id="2147483735"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video" Target="https://www.youtube.com/embed/UdyXlUmD3v4?feature=oembed"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DF0CAD46-2E46-44EB-A063-C05881768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uide to the Classics: Homer's Odyssey">
            <a:extLst>
              <a:ext uri="{FF2B5EF4-FFF2-40B4-BE49-F238E27FC236}">
                <a16:creationId xmlns:a16="http://schemas.microsoft.com/office/drawing/2014/main" id="{1637B363-3363-860A-6E1E-A817D8D69F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19" r="3425"/>
          <a:stretch/>
        </p:blipFill>
        <p:spPr bwMode="auto">
          <a:xfrm>
            <a:off x="20" y="10"/>
            <a:ext cx="1219198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FDFF237-4369-41A3-9CE4-CD1A6813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49553"/>
            <a:ext cx="12191999" cy="5320052"/>
          </a:xfrm>
          <a:prstGeom prst="rect">
            <a:avLst/>
          </a:prstGeom>
          <a:gradFill flip="none" rotWithShape="1">
            <a:gsLst>
              <a:gs pos="0">
                <a:srgbClr val="000000">
                  <a:alpha val="0"/>
                </a:srgbClr>
              </a:gs>
              <a:gs pos="47000">
                <a:srgbClr val="000000">
                  <a:alpha val="41000"/>
                </a:srgbClr>
              </a:gs>
              <a:gs pos="81000">
                <a:srgbClr val="000000">
                  <a:alpha val="5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6B9166-9DA7-0524-7B71-1F7BDCC3A688}"/>
              </a:ext>
            </a:extLst>
          </p:cNvPr>
          <p:cNvSpPr>
            <a:spLocks noGrp="1"/>
          </p:cNvSpPr>
          <p:nvPr>
            <p:ph type="ctrTitle"/>
          </p:nvPr>
        </p:nvSpPr>
        <p:spPr>
          <a:xfrm>
            <a:off x="2076091" y="2633933"/>
            <a:ext cx="8039818" cy="1643572"/>
          </a:xfrm>
        </p:spPr>
        <p:txBody>
          <a:bodyPr>
            <a:normAutofit/>
          </a:bodyPr>
          <a:lstStyle/>
          <a:p>
            <a:r>
              <a:rPr lang="da-DK" dirty="0">
                <a:solidFill>
                  <a:srgbClr val="FFFFFF"/>
                </a:solidFill>
              </a:rPr>
              <a:t>Homers Odyssé</a:t>
            </a:r>
          </a:p>
        </p:txBody>
      </p:sp>
      <p:sp>
        <p:nvSpPr>
          <p:cNvPr id="3" name="Undertitel 2">
            <a:extLst>
              <a:ext uri="{FF2B5EF4-FFF2-40B4-BE49-F238E27FC236}">
                <a16:creationId xmlns:a16="http://schemas.microsoft.com/office/drawing/2014/main" id="{A728739C-4B30-D56A-7BCD-626B2BA3C26C}"/>
              </a:ext>
            </a:extLst>
          </p:cNvPr>
          <p:cNvSpPr>
            <a:spLocks noGrp="1"/>
          </p:cNvSpPr>
          <p:nvPr>
            <p:ph type="subTitle" idx="1"/>
          </p:nvPr>
        </p:nvSpPr>
        <p:spPr>
          <a:xfrm>
            <a:off x="1857556" y="5272809"/>
            <a:ext cx="8442384" cy="725018"/>
          </a:xfrm>
        </p:spPr>
        <p:txBody>
          <a:bodyPr>
            <a:normAutofit/>
          </a:bodyPr>
          <a:lstStyle/>
          <a:p>
            <a:r>
              <a:rPr lang="da-DK" dirty="0">
                <a:solidFill>
                  <a:srgbClr val="FFFFFF"/>
                </a:solidFill>
                <a:latin typeface="+mj-lt"/>
              </a:rPr>
              <a:t>ET OLDGRÆSK EPOS</a:t>
            </a:r>
          </a:p>
        </p:txBody>
      </p:sp>
      <p:grpSp>
        <p:nvGrpSpPr>
          <p:cNvPr id="1035" name="Group 1034">
            <a:extLst>
              <a:ext uri="{FF2B5EF4-FFF2-40B4-BE49-F238E27FC236}">
                <a16:creationId xmlns:a16="http://schemas.microsoft.com/office/drawing/2014/main" id="{C3E45FAB-3768-4529-B0E8-A0E9BE5E38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739509"/>
            <a:ext cx="867485" cy="115439"/>
            <a:chOff x="8910933" y="1861308"/>
            <a:chExt cx="867485" cy="115439"/>
          </a:xfrm>
        </p:grpSpPr>
        <p:sp>
          <p:nvSpPr>
            <p:cNvPr id="1036" name="Rectangle 1035">
              <a:extLst>
                <a:ext uri="{FF2B5EF4-FFF2-40B4-BE49-F238E27FC236}">
                  <a16:creationId xmlns:a16="http://schemas.microsoft.com/office/drawing/2014/main" id="{6FF68CFF-0675-43D9-8EF2-EAC1F19D2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037" name="Straight Connector 1036">
              <a:extLst>
                <a:ext uri="{FF2B5EF4-FFF2-40B4-BE49-F238E27FC236}">
                  <a16:creationId xmlns:a16="http://schemas.microsoft.com/office/drawing/2014/main" id="{E1414FA8-D7DF-4B14-AD83-846AB2899B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638B88A0-A01D-4106-8E09-1AEB09B04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7451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58E38A4-F699-490C-8D1F-E8AD332D9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39C6AAB-48AC-41A3-95C2-6BF83715D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20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EE861B-7D2F-4B7C-A6E3-5937E81B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081" y="159026"/>
            <a:ext cx="7313839"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5A806D2-F32F-07F6-613B-6907B18D03C8}"/>
              </a:ext>
            </a:extLst>
          </p:cNvPr>
          <p:cNvSpPr>
            <a:spLocks noGrp="1"/>
          </p:cNvSpPr>
          <p:nvPr>
            <p:ph type="title"/>
          </p:nvPr>
        </p:nvSpPr>
        <p:spPr>
          <a:xfrm>
            <a:off x="1077426" y="723901"/>
            <a:ext cx="5465148" cy="1288884"/>
          </a:xfrm>
        </p:spPr>
        <p:txBody>
          <a:bodyPr vert="horz" lIns="91440" tIns="45720" rIns="91440" bIns="45720" rtlCol="0" anchor="b">
            <a:normAutofit/>
          </a:bodyPr>
          <a:lstStyle/>
          <a:p>
            <a:pPr algn="ctr"/>
            <a:r>
              <a:rPr lang="en-US" dirty="0" err="1"/>
              <a:t>Homér</a:t>
            </a:r>
            <a:endParaRPr lang="en-US" dirty="0"/>
          </a:p>
        </p:txBody>
      </p:sp>
      <p:sp>
        <p:nvSpPr>
          <p:cNvPr id="4" name="Pladsholder til tekst 3">
            <a:extLst>
              <a:ext uri="{FF2B5EF4-FFF2-40B4-BE49-F238E27FC236}">
                <a16:creationId xmlns:a16="http://schemas.microsoft.com/office/drawing/2014/main" id="{3789F78B-5701-1511-06F1-8E5429770827}"/>
              </a:ext>
            </a:extLst>
          </p:cNvPr>
          <p:cNvSpPr>
            <a:spLocks noGrp="1"/>
          </p:cNvSpPr>
          <p:nvPr>
            <p:ph type="body" sz="half" idx="2"/>
          </p:nvPr>
        </p:nvSpPr>
        <p:spPr>
          <a:xfrm>
            <a:off x="1077426" y="2732545"/>
            <a:ext cx="5465149" cy="3232826"/>
          </a:xfrm>
        </p:spPr>
        <p:txBody>
          <a:bodyPr vert="horz" lIns="91440" tIns="45720" rIns="91440" bIns="45720" rtlCol="0" anchor="t">
            <a:normAutofit/>
          </a:bodyPr>
          <a:lstStyle/>
          <a:p>
            <a:pPr marL="285750" indent="-285750" algn="ctr">
              <a:buFont typeface="Arial" panose="020B0604020202020204" pitchFamily="34" charset="0"/>
              <a:buChar char="•"/>
            </a:pPr>
            <a:r>
              <a:rPr lang="en-US" dirty="0" err="1"/>
              <a:t>Bliver</a:t>
            </a:r>
            <a:r>
              <a:rPr lang="en-US" dirty="0"/>
              <a:t> </a:t>
            </a:r>
            <a:r>
              <a:rPr lang="en-US" dirty="0" err="1"/>
              <a:t>normalt</a:t>
            </a:r>
            <a:r>
              <a:rPr lang="en-US" dirty="0"/>
              <a:t> </a:t>
            </a:r>
            <a:r>
              <a:rPr lang="en-US" dirty="0" err="1"/>
              <a:t>regnet</a:t>
            </a:r>
            <a:r>
              <a:rPr lang="en-US" dirty="0"/>
              <a:t> for </a:t>
            </a:r>
            <a:r>
              <a:rPr lang="en-US" dirty="0" err="1"/>
              <a:t>forfatteren</a:t>
            </a:r>
            <a:r>
              <a:rPr lang="en-US" dirty="0"/>
              <a:t> </a:t>
            </a:r>
            <a:r>
              <a:rPr lang="en-US" dirty="0" err="1"/>
              <a:t>til</a:t>
            </a:r>
            <a:r>
              <a:rPr lang="en-US" dirty="0"/>
              <a:t> </a:t>
            </a:r>
            <a:r>
              <a:rPr lang="en-US" dirty="0" err="1"/>
              <a:t>både</a:t>
            </a:r>
            <a:r>
              <a:rPr lang="en-US" dirty="0"/>
              <a:t> </a:t>
            </a:r>
            <a:r>
              <a:rPr lang="en-US" i="1" dirty="0" err="1"/>
              <a:t>Iliaden</a:t>
            </a:r>
            <a:r>
              <a:rPr lang="en-US" i="1" dirty="0"/>
              <a:t> </a:t>
            </a:r>
            <a:r>
              <a:rPr lang="en-US" dirty="0" err="1"/>
              <a:t>og</a:t>
            </a:r>
            <a:r>
              <a:rPr lang="en-US" dirty="0"/>
              <a:t> </a:t>
            </a:r>
            <a:r>
              <a:rPr lang="en-US" i="1" dirty="0" err="1"/>
              <a:t>Odysséen</a:t>
            </a:r>
            <a:r>
              <a:rPr lang="en-US" dirty="0"/>
              <a:t>.</a:t>
            </a:r>
          </a:p>
          <a:p>
            <a:pPr marL="285750" indent="-285750" algn="ctr">
              <a:buFont typeface="Arial" panose="020B0604020202020204" pitchFamily="34" charset="0"/>
              <a:buChar char="•"/>
            </a:pPr>
            <a:r>
              <a:rPr lang="en-US" dirty="0"/>
              <a:t>Var </a:t>
            </a:r>
            <a:r>
              <a:rPr lang="en-US" dirty="0" err="1"/>
              <a:t>ifølge</a:t>
            </a:r>
            <a:r>
              <a:rPr lang="en-US" dirty="0"/>
              <a:t> </a:t>
            </a:r>
            <a:r>
              <a:rPr lang="en-US" dirty="0" err="1"/>
              <a:t>overleveringen</a:t>
            </a:r>
            <a:r>
              <a:rPr lang="en-US" dirty="0"/>
              <a:t> </a:t>
            </a:r>
            <a:r>
              <a:rPr lang="en-US" dirty="0" err="1"/>
              <a:t>en</a:t>
            </a:r>
            <a:r>
              <a:rPr lang="en-US" dirty="0"/>
              <a:t> blind </a:t>
            </a:r>
            <a:r>
              <a:rPr lang="en-US" dirty="0" err="1"/>
              <a:t>digter</a:t>
            </a:r>
            <a:r>
              <a:rPr lang="en-US" dirty="0"/>
              <a:t> </a:t>
            </a:r>
            <a:r>
              <a:rPr lang="en-US" dirty="0" err="1"/>
              <a:t>fra</a:t>
            </a:r>
            <a:r>
              <a:rPr lang="en-US" dirty="0"/>
              <a:t> den </a:t>
            </a:r>
            <a:r>
              <a:rPr lang="en-US" dirty="0" err="1"/>
              <a:t>græske</a:t>
            </a:r>
            <a:r>
              <a:rPr lang="en-US" dirty="0"/>
              <a:t> </a:t>
            </a:r>
            <a:r>
              <a:rPr lang="en-US" dirty="0" err="1"/>
              <a:t>ø</a:t>
            </a:r>
            <a:r>
              <a:rPr lang="en-US" dirty="0"/>
              <a:t> </a:t>
            </a:r>
            <a:r>
              <a:rPr lang="en-US" dirty="0" err="1"/>
              <a:t>Kios</a:t>
            </a:r>
            <a:r>
              <a:rPr lang="en-US" dirty="0"/>
              <a:t>.</a:t>
            </a:r>
          </a:p>
          <a:p>
            <a:pPr marL="285750" indent="-285750" algn="ctr">
              <a:buFont typeface="Arial" panose="020B0604020202020204" pitchFamily="34" charset="0"/>
              <a:buChar char="•"/>
            </a:pPr>
            <a:r>
              <a:rPr lang="en-US" dirty="0" err="1"/>
              <a:t>Selv</a:t>
            </a:r>
            <a:r>
              <a:rPr lang="en-US" dirty="0"/>
              <a:t> </a:t>
            </a:r>
            <a:r>
              <a:rPr lang="en-US" dirty="0" err="1"/>
              <a:t>i</a:t>
            </a:r>
            <a:r>
              <a:rPr lang="en-US" dirty="0"/>
              <a:t> </a:t>
            </a:r>
            <a:r>
              <a:rPr lang="en-US" dirty="0" err="1"/>
              <a:t>antikken</a:t>
            </a:r>
            <a:r>
              <a:rPr lang="en-US" dirty="0"/>
              <a:t> </a:t>
            </a:r>
            <a:r>
              <a:rPr lang="en-US" dirty="0" err="1"/>
              <a:t>betvivlede</a:t>
            </a:r>
            <a:r>
              <a:rPr lang="en-US" dirty="0"/>
              <a:t> man dog </a:t>
            </a:r>
            <a:r>
              <a:rPr lang="en-US" dirty="0" err="1"/>
              <a:t>hans</a:t>
            </a:r>
            <a:r>
              <a:rPr lang="en-US" dirty="0"/>
              <a:t> </a:t>
            </a:r>
            <a:r>
              <a:rPr lang="en-US" dirty="0" err="1"/>
              <a:t>identitet</a:t>
            </a:r>
            <a:r>
              <a:rPr lang="en-US" dirty="0"/>
              <a:t> (mere </a:t>
            </a:r>
            <a:r>
              <a:rPr lang="en-US" dirty="0" err="1"/>
              <a:t>herom</a:t>
            </a:r>
            <a:r>
              <a:rPr lang="en-US" dirty="0"/>
              <a:t> </a:t>
            </a:r>
            <a:r>
              <a:rPr lang="en-US" dirty="0" err="1"/>
              <a:t>senere</a:t>
            </a:r>
            <a:r>
              <a:rPr lang="en-US" dirty="0"/>
              <a:t>).  </a:t>
            </a:r>
          </a:p>
        </p:txBody>
      </p:sp>
      <p:pic>
        <p:nvPicPr>
          <p:cNvPr id="6" name="Pladsholder til indhold 5" descr="Et billede, der indeholder statue, Artefakt, Udskæring, Stenudskæring&#10;&#10;Automatisk genereret beskrivelse">
            <a:extLst>
              <a:ext uri="{FF2B5EF4-FFF2-40B4-BE49-F238E27FC236}">
                <a16:creationId xmlns:a16="http://schemas.microsoft.com/office/drawing/2014/main" id="{DF55B250-27FA-1A45-CA26-4DEBAAB0CB6B}"/>
              </a:ext>
            </a:extLst>
          </p:cNvPr>
          <p:cNvPicPr>
            <a:picLocks noGrp="1" noChangeAspect="1"/>
          </p:cNvPicPr>
          <p:nvPr>
            <p:ph idx="1"/>
          </p:nvPr>
        </p:nvPicPr>
        <p:blipFill rotWithShape="1">
          <a:blip r:embed="rId2">
            <a:alphaModFix/>
          </a:blip>
          <a:srcRect l="6616" r="9526"/>
          <a:stretch/>
        </p:blipFill>
        <p:spPr>
          <a:xfrm>
            <a:off x="7620000" y="10"/>
            <a:ext cx="4572000" cy="6857990"/>
          </a:xfrm>
          <a:prstGeom prst="rect">
            <a:avLst/>
          </a:prstGeom>
          <a:effectLst/>
        </p:spPr>
      </p:pic>
      <p:grpSp>
        <p:nvGrpSpPr>
          <p:cNvPr id="19" name="Group 18">
            <a:extLst>
              <a:ext uri="{FF2B5EF4-FFF2-40B4-BE49-F238E27FC236}">
                <a16:creationId xmlns:a16="http://schemas.microsoft.com/office/drawing/2014/main" id="{073091F1-AA5A-47C6-9502-D5870A72D5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76258" y="2320171"/>
            <a:ext cx="867485" cy="115439"/>
            <a:chOff x="8910933" y="1861308"/>
            <a:chExt cx="867485" cy="115439"/>
          </a:xfrm>
        </p:grpSpPr>
        <p:sp>
          <p:nvSpPr>
            <p:cNvPr id="20" name="Rectangle 19">
              <a:extLst>
                <a:ext uri="{FF2B5EF4-FFF2-40B4-BE49-F238E27FC236}">
                  <a16:creationId xmlns:a16="http://schemas.microsoft.com/office/drawing/2014/main" id="{8085C4F7-6E91-4DF6-BB01-A46132BC3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21" name="Straight Connector 20">
              <a:extLst>
                <a:ext uri="{FF2B5EF4-FFF2-40B4-BE49-F238E27FC236}">
                  <a16:creationId xmlns:a16="http://schemas.microsoft.com/office/drawing/2014/main" id="{25476588-B9AD-4662-A085-8E4D91493B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DB34B3-D348-476E-BE7F-1139370F43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 name="Gruppe 6">
            <a:extLst>
              <a:ext uri="{FF2B5EF4-FFF2-40B4-BE49-F238E27FC236}">
                <a16:creationId xmlns:a16="http://schemas.microsoft.com/office/drawing/2014/main" id="{12B9EF0A-9423-7DF1-4C27-78D6E8523F08}"/>
              </a:ext>
            </a:extLst>
          </p:cNvPr>
          <p:cNvGrpSpPr/>
          <p:nvPr/>
        </p:nvGrpSpPr>
        <p:grpSpPr>
          <a:xfrm>
            <a:off x="1035037" y="235509"/>
            <a:ext cx="5713154" cy="6312795"/>
            <a:chOff x="4595990" y="1272191"/>
            <a:chExt cx="3878772" cy="4443892"/>
          </a:xfrm>
        </p:grpSpPr>
        <p:pic>
          <p:nvPicPr>
            <p:cNvPr id="8" name="Billede 7">
              <a:extLst>
                <a:ext uri="{FF2B5EF4-FFF2-40B4-BE49-F238E27FC236}">
                  <a16:creationId xmlns:a16="http://schemas.microsoft.com/office/drawing/2014/main" id="{B2B0C726-6244-C386-4845-BF011E4B3FBC}"/>
                </a:ext>
              </a:extLst>
            </p:cNvPr>
            <p:cNvPicPr>
              <a:picLocks noChangeAspect="1"/>
            </p:cNvPicPr>
            <p:nvPr/>
          </p:nvPicPr>
          <p:blipFill>
            <a:blip r:embed="rId3"/>
            <a:stretch>
              <a:fillRect/>
            </a:stretch>
          </p:blipFill>
          <p:spPr>
            <a:xfrm>
              <a:off x="4595990" y="1272191"/>
              <a:ext cx="3878772" cy="4443891"/>
            </a:xfrm>
            <a:prstGeom prst="rect">
              <a:avLst/>
            </a:prstGeom>
          </p:spPr>
        </p:pic>
        <p:cxnSp>
          <p:nvCxnSpPr>
            <p:cNvPr id="9" name="Lige forbindelse 8">
              <a:extLst>
                <a:ext uri="{FF2B5EF4-FFF2-40B4-BE49-F238E27FC236}">
                  <a16:creationId xmlns:a16="http://schemas.microsoft.com/office/drawing/2014/main" id="{0DCCDA2E-3376-8931-8C33-C1A0B8D83184}"/>
                </a:ext>
              </a:extLst>
            </p:cNvPr>
            <p:cNvCxnSpPr>
              <a:cxnSpLocks/>
            </p:cNvCxnSpPr>
            <p:nvPr/>
          </p:nvCxnSpPr>
          <p:spPr>
            <a:xfrm>
              <a:off x="4595990" y="1272191"/>
              <a:ext cx="3878772" cy="444389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Lige forbindelse 9">
              <a:extLst>
                <a:ext uri="{FF2B5EF4-FFF2-40B4-BE49-F238E27FC236}">
                  <a16:creationId xmlns:a16="http://schemas.microsoft.com/office/drawing/2014/main" id="{64F88112-2E51-EA85-A4F3-DB9F9906322F}"/>
                </a:ext>
              </a:extLst>
            </p:cNvPr>
            <p:cNvCxnSpPr/>
            <p:nvPr/>
          </p:nvCxnSpPr>
          <p:spPr>
            <a:xfrm flipV="1">
              <a:off x="4595990" y="1272191"/>
              <a:ext cx="3878772" cy="44438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4370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58E38A4-F699-490C-8D1F-E8AD332D9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in page">
            <a:extLst>
              <a:ext uri="{FF2B5EF4-FFF2-40B4-BE49-F238E27FC236}">
                <a16:creationId xmlns:a16="http://schemas.microsoft.com/office/drawing/2014/main" id="{793E1AB4-7EB9-04B8-7582-C874CF160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1194"/>
            <a:ext cx="8214987" cy="516370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939C6AAB-48AC-41A3-95C2-6BF83715D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6EE861B-7D2F-4B7C-A6E3-5937E81B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0903" y="159026"/>
            <a:ext cx="5778697" cy="6542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52F26FC-ABFB-6151-3736-EC7825E9993F}"/>
              </a:ext>
            </a:extLst>
          </p:cNvPr>
          <p:cNvSpPr>
            <a:spLocks noGrp="1"/>
          </p:cNvSpPr>
          <p:nvPr>
            <p:ph type="title"/>
          </p:nvPr>
        </p:nvSpPr>
        <p:spPr>
          <a:xfrm>
            <a:off x="6849264" y="733100"/>
            <a:ext cx="4618836" cy="1275669"/>
          </a:xfrm>
        </p:spPr>
        <p:txBody>
          <a:bodyPr vert="horz" lIns="91440" tIns="45720" rIns="91440" bIns="45720" rtlCol="0" anchor="b">
            <a:normAutofit/>
          </a:bodyPr>
          <a:lstStyle/>
          <a:p>
            <a:pPr algn="ctr"/>
            <a:r>
              <a:rPr lang="en-US"/>
              <a:t>Om værket</a:t>
            </a:r>
          </a:p>
        </p:txBody>
      </p:sp>
      <p:sp>
        <p:nvSpPr>
          <p:cNvPr id="4" name="Pladsholder til tekst 3">
            <a:extLst>
              <a:ext uri="{FF2B5EF4-FFF2-40B4-BE49-F238E27FC236}">
                <a16:creationId xmlns:a16="http://schemas.microsoft.com/office/drawing/2014/main" id="{ECCBA71A-91F9-53FD-B29B-F43CB5309FE0}"/>
              </a:ext>
            </a:extLst>
          </p:cNvPr>
          <p:cNvSpPr>
            <a:spLocks noGrp="1"/>
          </p:cNvSpPr>
          <p:nvPr>
            <p:ph type="body" sz="half" idx="2"/>
          </p:nvPr>
        </p:nvSpPr>
        <p:spPr>
          <a:xfrm>
            <a:off x="7182615" y="2216151"/>
            <a:ext cx="3943575" cy="3390900"/>
          </a:xfrm>
        </p:spPr>
        <p:txBody>
          <a:bodyPr vert="horz" lIns="91440" tIns="45720" rIns="91440" bIns="45720" rtlCol="0" anchor="t">
            <a:normAutofit/>
          </a:bodyPr>
          <a:lstStyle/>
          <a:p>
            <a:pPr marL="285750" indent="-285750" algn="ctr">
              <a:buFont typeface="Arial" panose="020B0604020202020204" pitchFamily="34" charset="0"/>
              <a:buChar char="•"/>
            </a:pPr>
            <a:r>
              <a:rPr lang="en-US" dirty="0"/>
              <a:t>Handler om den </a:t>
            </a:r>
            <a:r>
              <a:rPr lang="en-US" dirty="0" err="1"/>
              <a:t>græske</a:t>
            </a:r>
            <a:r>
              <a:rPr lang="en-US" dirty="0"/>
              <a:t> </a:t>
            </a:r>
            <a:r>
              <a:rPr lang="en-US" dirty="0" err="1"/>
              <a:t>helt</a:t>
            </a:r>
            <a:r>
              <a:rPr lang="en-US" dirty="0"/>
              <a:t> Odysseus’ </a:t>
            </a:r>
            <a:r>
              <a:rPr lang="en-US" dirty="0" err="1"/>
              <a:t>hjemrejse</a:t>
            </a:r>
            <a:r>
              <a:rPr lang="en-US" dirty="0"/>
              <a:t> </a:t>
            </a:r>
            <a:r>
              <a:rPr lang="en-US" dirty="0" err="1"/>
              <a:t>fra</a:t>
            </a:r>
            <a:r>
              <a:rPr lang="en-US" dirty="0"/>
              <a:t> den </a:t>
            </a:r>
            <a:r>
              <a:rPr lang="en-US" dirty="0" err="1"/>
              <a:t>trojanske</a:t>
            </a:r>
            <a:r>
              <a:rPr lang="en-US" dirty="0"/>
              <a:t> </a:t>
            </a:r>
            <a:r>
              <a:rPr lang="en-US" dirty="0" err="1"/>
              <a:t>krig</a:t>
            </a:r>
            <a:r>
              <a:rPr lang="en-US" dirty="0"/>
              <a:t>.</a:t>
            </a:r>
          </a:p>
          <a:p>
            <a:pPr marL="285750" indent="-285750" algn="ctr">
              <a:buFont typeface="Arial" panose="020B0604020202020204" pitchFamily="34" charset="0"/>
              <a:buChar char="•"/>
            </a:pPr>
            <a:r>
              <a:rPr lang="en-US" dirty="0" err="1"/>
              <a:t>Digtet</a:t>
            </a:r>
            <a:r>
              <a:rPr lang="en-US" dirty="0"/>
              <a:t> o. 800-700 </a:t>
            </a:r>
            <a:r>
              <a:rPr lang="en-US" dirty="0" err="1"/>
              <a:t>f.Kr</a:t>
            </a:r>
            <a:r>
              <a:rPr lang="en-US" dirty="0"/>
              <a:t>.</a:t>
            </a:r>
          </a:p>
          <a:p>
            <a:pPr marL="285750" indent="-285750" algn="ctr">
              <a:buFont typeface="Arial" panose="020B0604020202020204" pitchFamily="34" charset="0"/>
              <a:buChar char="•"/>
            </a:pPr>
            <a:r>
              <a:rPr lang="en-US" dirty="0" err="1"/>
              <a:t>Består</a:t>
            </a:r>
            <a:r>
              <a:rPr lang="en-US" dirty="0"/>
              <a:t> </a:t>
            </a:r>
            <a:r>
              <a:rPr lang="en-US" dirty="0" err="1"/>
              <a:t>af</a:t>
            </a:r>
            <a:r>
              <a:rPr lang="en-US" dirty="0"/>
              <a:t> ca. 12.000 </a:t>
            </a:r>
            <a:r>
              <a:rPr lang="en-US" dirty="0" err="1"/>
              <a:t>verslinjer</a:t>
            </a:r>
            <a:r>
              <a:rPr lang="en-US" dirty="0"/>
              <a:t> </a:t>
            </a:r>
            <a:r>
              <a:rPr lang="en-US" dirty="0" err="1"/>
              <a:t>fordelt</a:t>
            </a:r>
            <a:r>
              <a:rPr lang="en-US" dirty="0"/>
              <a:t> </a:t>
            </a:r>
            <a:r>
              <a:rPr lang="en-US" dirty="0" err="1"/>
              <a:t>på</a:t>
            </a:r>
            <a:r>
              <a:rPr lang="en-US" dirty="0"/>
              <a:t> 24 </a:t>
            </a:r>
            <a:r>
              <a:rPr lang="en-US" dirty="0" err="1"/>
              <a:t>sange</a:t>
            </a:r>
            <a:r>
              <a:rPr lang="en-US" dirty="0"/>
              <a:t>.</a:t>
            </a:r>
          </a:p>
          <a:p>
            <a:pPr marL="285750" indent="-285750" algn="ctr">
              <a:buFont typeface="Arial" panose="020B0604020202020204" pitchFamily="34" charset="0"/>
              <a:buChar char="•"/>
            </a:pPr>
            <a:r>
              <a:rPr lang="en-US" dirty="0"/>
              <a:t>Er et </a:t>
            </a:r>
            <a:r>
              <a:rPr lang="en-US" dirty="0" err="1"/>
              <a:t>såkaldt</a:t>
            </a:r>
            <a:r>
              <a:rPr lang="en-US" dirty="0"/>
              <a:t> </a:t>
            </a:r>
            <a:r>
              <a:rPr lang="en-US" i="1" dirty="0"/>
              <a:t>epos</a:t>
            </a:r>
            <a:r>
              <a:rPr lang="en-US" dirty="0"/>
              <a:t> (</a:t>
            </a:r>
            <a:r>
              <a:rPr lang="en-US" dirty="0" err="1"/>
              <a:t>heltedigt</a:t>
            </a:r>
            <a:r>
              <a:rPr lang="en-US" dirty="0"/>
              <a:t>).</a:t>
            </a:r>
          </a:p>
          <a:p>
            <a:pPr marL="285750" indent="-285750" algn="ctr">
              <a:buFont typeface="Arial" panose="020B0604020202020204" pitchFamily="34" charset="0"/>
              <a:buChar char="•"/>
            </a:pPr>
            <a:r>
              <a:rPr lang="en-US" dirty="0" err="1"/>
              <a:t>Udgør</a:t>
            </a:r>
            <a:r>
              <a:rPr lang="en-US" dirty="0"/>
              <a:t> </a:t>
            </a:r>
            <a:r>
              <a:rPr lang="en-US" dirty="0" err="1"/>
              <a:t>sammen</a:t>
            </a:r>
            <a:r>
              <a:rPr lang="en-US" dirty="0"/>
              <a:t> med </a:t>
            </a:r>
            <a:r>
              <a:rPr lang="en-US" i="1" dirty="0" err="1"/>
              <a:t>Iliaden</a:t>
            </a:r>
            <a:r>
              <a:rPr lang="en-US" dirty="0"/>
              <a:t> de to </a:t>
            </a:r>
            <a:r>
              <a:rPr lang="en-US" i="1" dirty="0" err="1"/>
              <a:t>homeriske</a:t>
            </a:r>
            <a:r>
              <a:rPr lang="en-US" i="1" dirty="0"/>
              <a:t> </a:t>
            </a:r>
            <a:r>
              <a:rPr lang="en-US" i="1" dirty="0" err="1"/>
              <a:t>eper</a:t>
            </a:r>
            <a:r>
              <a:rPr lang="en-US" i="1" dirty="0"/>
              <a:t>/</a:t>
            </a:r>
            <a:r>
              <a:rPr lang="en-US" i="1" dirty="0" err="1"/>
              <a:t>digte</a:t>
            </a:r>
            <a:r>
              <a:rPr lang="en-US" i="1" dirty="0"/>
              <a:t>.</a:t>
            </a:r>
            <a:endParaRPr lang="en-US" dirty="0"/>
          </a:p>
        </p:txBody>
      </p:sp>
      <p:grpSp>
        <p:nvGrpSpPr>
          <p:cNvPr id="19" name="Group 18">
            <a:extLst>
              <a:ext uri="{FF2B5EF4-FFF2-40B4-BE49-F238E27FC236}">
                <a16:creationId xmlns:a16="http://schemas.microsoft.com/office/drawing/2014/main" id="{53745597-CF0F-4C14-83C4-612B382A90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710258" y="5849932"/>
            <a:ext cx="867485" cy="115439"/>
            <a:chOff x="8910933" y="1861308"/>
            <a:chExt cx="867485" cy="115439"/>
          </a:xfrm>
        </p:grpSpPr>
        <p:sp>
          <p:nvSpPr>
            <p:cNvPr id="20" name="Rectangle 19">
              <a:extLst>
                <a:ext uri="{FF2B5EF4-FFF2-40B4-BE49-F238E27FC236}">
                  <a16:creationId xmlns:a16="http://schemas.microsoft.com/office/drawing/2014/main" id="{471CB755-D435-4BD8-A3DB-B304ED0E7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21" name="Straight Connector 20">
              <a:extLst>
                <a:ext uri="{FF2B5EF4-FFF2-40B4-BE49-F238E27FC236}">
                  <a16:creationId xmlns:a16="http://schemas.microsoft.com/office/drawing/2014/main" id="{0B7F2CAE-48A1-4EAD-BDD1-4DA217AC0F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8FB73A0-9D61-4989-BA5F-7EF6308D86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936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1A01047-632B-4F57-9CDB-AA680D5BB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kunst, kylix, indendørs, museum&#10;&#10;Automatisk genereret beskrivelse">
            <a:extLst>
              <a:ext uri="{FF2B5EF4-FFF2-40B4-BE49-F238E27FC236}">
                <a16:creationId xmlns:a16="http://schemas.microsoft.com/office/drawing/2014/main" id="{FE6EC462-9E0A-06F5-8DBA-6E4176EDED2E}"/>
              </a:ext>
            </a:extLst>
          </p:cNvPr>
          <p:cNvPicPr>
            <a:picLocks noChangeAspect="1"/>
          </p:cNvPicPr>
          <p:nvPr/>
        </p:nvPicPr>
        <p:blipFill rotWithShape="1">
          <a:blip r:embed="rId3"/>
          <a:srcRect t="16310" b="27440"/>
          <a:stretch/>
        </p:blipFill>
        <p:spPr>
          <a:xfrm>
            <a:off x="20" y="10"/>
            <a:ext cx="12191980" cy="6857991"/>
          </a:xfrm>
          <a:prstGeom prst="rect">
            <a:avLst/>
          </a:prstGeom>
        </p:spPr>
      </p:pic>
      <p:sp>
        <p:nvSpPr>
          <p:cNvPr id="26"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30C0F1F-7DC7-FC93-C109-31E6E81D6BF2}"/>
              </a:ext>
            </a:extLst>
          </p:cNvPr>
          <p:cNvSpPr>
            <a:spLocks noGrp="1"/>
          </p:cNvSpPr>
          <p:nvPr>
            <p:ph type="title"/>
          </p:nvPr>
        </p:nvSpPr>
        <p:spPr>
          <a:xfrm>
            <a:off x="1038883" y="1000366"/>
            <a:ext cx="3995397" cy="1239627"/>
          </a:xfrm>
        </p:spPr>
        <p:txBody>
          <a:bodyPr anchor="b">
            <a:normAutofit/>
          </a:bodyPr>
          <a:lstStyle/>
          <a:p>
            <a:pPr algn="ctr">
              <a:lnSpc>
                <a:spcPct val="100000"/>
              </a:lnSpc>
            </a:pPr>
            <a:r>
              <a:rPr lang="da-DK" sz="2500" dirty="0"/>
              <a:t>Lad os begynde </a:t>
            </a:r>
            <a:br>
              <a:rPr lang="da-DK" sz="2500" dirty="0"/>
            </a:br>
            <a:r>
              <a:rPr lang="da-DK" sz="2500" dirty="0"/>
              <a:t>– </a:t>
            </a:r>
            <a:br>
              <a:rPr lang="da-DK" sz="2500" dirty="0"/>
            </a:br>
            <a:r>
              <a:rPr lang="da-DK" sz="2500" dirty="0"/>
              <a:t>1. sang </a:t>
            </a:r>
            <a:r>
              <a:rPr lang="da-DK" sz="2500" dirty="0" err="1"/>
              <a:t>vv</a:t>
            </a:r>
            <a:r>
              <a:rPr lang="da-DK" sz="2500" dirty="0"/>
              <a:t>. 1-10</a:t>
            </a:r>
          </a:p>
        </p:txBody>
      </p:sp>
      <p:sp>
        <p:nvSpPr>
          <p:cNvPr id="9" name="Content Placeholder 8">
            <a:extLst>
              <a:ext uri="{FF2B5EF4-FFF2-40B4-BE49-F238E27FC236}">
                <a16:creationId xmlns:a16="http://schemas.microsoft.com/office/drawing/2014/main" id="{47577200-FBEC-BD69-2F4F-77D5F980DE56}"/>
              </a:ext>
            </a:extLst>
          </p:cNvPr>
          <p:cNvSpPr>
            <a:spLocks noGrp="1"/>
          </p:cNvSpPr>
          <p:nvPr>
            <p:ph idx="1"/>
          </p:nvPr>
        </p:nvSpPr>
        <p:spPr>
          <a:xfrm>
            <a:off x="1038883" y="2884395"/>
            <a:ext cx="3950677" cy="2469140"/>
          </a:xfrm>
        </p:spPr>
        <p:txBody>
          <a:bodyPr>
            <a:normAutofit/>
          </a:bodyPr>
          <a:lstStyle/>
          <a:p>
            <a:pPr algn="ctr"/>
            <a:r>
              <a:rPr lang="en-US" dirty="0"/>
              <a:t>Od. 1.1-10 </a:t>
            </a:r>
            <a:r>
              <a:rPr lang="en-US" dirty="0" err="1"/>
              <a:t>fungerer</a:t>
            </a:r>
            <a:r>
              <a:rPr lang="en-US" dirty="0"/>
              <a:t> </a:t>
            </a:r>
            <a:r>
              <a:rPr lang="en-US" dirty="0" err="1"/>
              <a:t>både</a:t>
            </a:r>
            <a:r>
              <a:rPr lang="en-US" dirty="0"/>
              <a:t> </a:t>
            </a:r>
            <a:r>
              <a:rPr lang="en-US" dirty="0" err="1"/>
              <a:t>som</a:t>
            </a:r>
            <a:r>
              <a:rPr lang="en-US" dirty="0"/>
              <a:t> </a:t>
            </a:r>
            <a:r>
              <a:rPr lang="en-US" dirty="0" err="1"/>
              <a:t>en</a:t>
            </a:r>
            <a:r>
              <a:rPr lang="en-US" dirty="0"/>
              <a:t> </a:t>
            </a:r>
            <a:r>
              <a:rPr lang="en-US" dirty="0" err="1"/>
              <a:t>indledning</a:t>
            </a:r>
            <a:r>
              <a:rPr lang="en-US" dirty="0"/>
              <a:t> </a:t>
            </a:r>
            <a:r>
              <a:rPr lang="en-US" dirty="0" err="1"/>
              <a:t>og</a:t>
            </a:r>
            <a:r>
              <a:rPr lang="en-US" dirty="0"/>
              <a:t> et resumé </a:t>
            </a:r>
            <a:r>
              <a:rPr lang="en-US" dirty="0" err="1"/>
              <a:t>af</a:t>
            </a:r>
            <a:r>
              <a:rPr lang="en-US" dirty="0"/>
              <a:t> </a:t>
            </a:r>
            <a:r>
              <a:rPr lang="en-US" dirty="0" err="1"/>
              <a:t>digtet</a:t>
            </a:r>
            <a:r>
              <a:rPr lang="en-US" dirty="0"/>
              <a:t> – et </a:t>
            </a:r>
            <a:r>
              <a:rPr lang="en-US" dirty="0" err="1"/>
              <a:t>såkaldt</a:t>
            </a:r>
            <a:r>
              <a:rPr lang="en-US" dirty="0"/>
              <a:t> </a:t>
            </a:r>
            <a:r>
              <a:rPr lang="en-US" i="1" dirty="0" err="1"/>
              <a:t>prooimion</a:t>
            </a:r>
            <a:r>
              <a:rPr lang="en-US" dirty="0"/>
              <a:t>.</a:t>
            </a:r>
          </a:p>
          <a:p>
            <a:pPr marL="457200" indent="-457200" algn="ctr">
              <a:buAutoNum type="arabicParenR"/>
            </a:pPr>
            <a:r>
              <a:rPr lang="en-US" dirty="0" err="1"/>
              <a:t>Hvad</a:t>
            </a:r>
            <a:r>
              <a:rPr lang="en-US" dirty="0"/>
              <a:t> handler </a:t>
            </a:r>
            <a:r>
              <a:rPr lang="en-US" dirty="0" err="1"/>
              <a:t>digtet</a:t>
            </a:r>
            <a:r>
              <a:rPr lang="en-US" dirty="0"/>
              <a:t> om?</a:t>
            </a:r>
          </a:p>
          <a:p>
            <a:pPr marL="457200" indent="-457200" algn="ctr">
              <a:buAutoNum type="arabicParenR"/>
            </a:pPr>
            <a:r>
              <a:rPr lang="en-US" dirty="0"/>
              <a:t>Er der </a:t>
            </a:r>
            <a:r>
              <a:rPr lang="en-US" dirty="0" err="1"/>
              <a:t>ord</a:t>
            </a:r>
            <a:r>
              <a:rPr lang="en-US" dirty="0"/>
              <a:t>, der </a:t>
            </a:r>
            <a:r>
              <a:rPr lang="en-US" dirty="0" err="1"/>
              <a:t>undrer</a:t>
            </a:r>
            <a:r>
              <a:rPr lang="en-US" dirty="0"/>
              <a:t> </a:t>
            </a:r>
            <a:r>
              <a:rPr lang="en-US" dirty="0" err="1"/>
              <a:t>jer</a:t>
            </a:r>
            <a:r>
              <a:rPr lang="en-US" dirty="0"/>
              <a:t>?</a:t>
            </a:r>
          </a:p>
        </p:txBody>
      </p:sp>
      <p:grpSp>
        <p:nvGrpSpPr>
          <p:cNvPr id="28" name="Group 27">
            <a:extLst>
              <a:ext uri="{FF2B5EF4-FFF2-40B4-BE49-F238E27FC236}">
                <a16:creationId xmlns:a16="http://schemas.microsoft.com/office/drawing/2014/main" id="{D5ADB088-C125-457F-9C61-DFE21DCEF4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29" name="Rectangle 28">
              <a:extLst>
                <a:ext uri="{FF2B5EF4-FFF2-40B4-BE49-F238E27FC236}">
                  <a16:creationId xmlns:a16="http://schemas.microsoft.com/office/drawing/2014/main" id="{6DE177E3-7A50-4A27-B466-79375BA19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6F53D207-3550-41FA-BBC0-A5220E7346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EF5A581-4EC8-4E1B-BF64-8A1FE8530F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3" name="Onlinemedier 12" descr="Homer, Odyssey rhapsody 01 (audiobook spoken in reconstructed Ancient Greek)">
            <a:hlinkClick r:id="" action="ppaction://media"/>
            <a:extLst>
              <a:ext uri="{FF2B5EF4-FFF2-40B4-BE49-F238E27FC236}">
                <a16:creationId xmlns:a16="http://schemas.microsoft.com/office/drawing/2014/main" id="{4105B8A4-5051-67C0-6A0C-355C0B71A576}"/>
              </a:ext>
            </a:extLst>
          </p:cNvPr>
          <p:cNvPicPr>
            <a:picLocks noRot="1" noChangeAspect="1"/>
          </p:cNvPicPr>
          <p:nvPr>
            <a:videoFile r:link="rId1"/>
          </p:nvPr>
        </p:nvPicPr>
        <p:blipFill>
          <a:blip r:embed="rId4"/>
          <a:stretch>
            <a:fillRect/>
          </a:stretch>
        </p:blipFill>
        <p:spPr>
          <a:xfrm>
            <a:off x="5386409" y="1620179"/>
            <a:ext cx="6642100" cy="3752787"/>
          </a:xfrm>
          <a:prstGeom prst="rect">
            <a:avLst/>
          </a:prstGeom>
        </p:spPr>
      </p:pic>
    </p:spTree>
    <p:extLst>
      <p:ext uri="{BB962C8B-B14F-4D97-AF65-F5344CB8AC3E}">
        <p14:creationId xmlns:p14="http://schemas.microsoft.com/office/powerpoint/2010/main" val="53014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3"/>
                </p:tgtEl>
              </p:cMediaNode>
            </p:video>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0CB11E76-C39A-223D-C06B-721950A1E6C5}"/>
              </a:ext>
            </a:extLst>
          </p:cNvPr>
          <p:cNvPicPr>
            <a:picLocks noChangeAspect="1"/>
          </p:cNvPicPr>
          <p:nvPr/>
        </p:nvPicPr>
        <p:blipFill>
          <a:blip r:embed="rId2"/>
          <a:stretch>
            <a:fillRect/>
          </a:stretch>
        </p:blipFill>
        <p:spPr>
          <a:xfrm>
            <a:off x="654025" y="0"/>
            <a:ext cx="10883950" cy="7685271"/>
          </a:xfrm>
          <a:prstGeom prst="rect">
            <a:avLst/>
          </a:prstGeom>
        </p:spPr>
      </p:pic>
    </p:spTree>
    <p:extLst>
      <p:ext uri="{BB962C8B-B14F-4D97-AF65-F5344CB8AC3E}">
        <p14:creationId xmlns:p14="http://schemas.microsoft.com/office/powerpoint/2010/main" val="4081664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DF0CAD46-2E46-44EB-A063-C05881768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Odysseus and Nausicaa by Joachim von Sandrart">
            <a:extLst>
              <a:ext uri="{FF2B5EF4-FFF2-40B4-BE49-F238E27FC236}">
                <a16:creationId xmlns:a16="http://schemas.microsoft.com/office/drawing/2014/main" id="{9D47EEA3-2C4A-1354-6D08-3E5C849AE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787"/>
          <a:stretch/>
        </p:blipFill>
        <p:spPr bwMode="auto">
          <a:xfrm>
            <a:off x="20" y="10"/>
            <a:ext cx="1219198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FDFF237-4369-41A3-9CE4-CD1A6813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49553"/>
            <a:ext cx="12191999" cy="5320052"/>
          </a:xfrm>
          <a:prstGeom prst="rect">
            <a:avLst/>
          </a:prstGeom>
          <a:gradFill flip="none" rotWithShape="1">
            <a:gsLst>
              <a:gs pos="0">
                <a:srgbClr val="000000">
                  <a:alpha val="0"/>
                </a:srgbClr>
              </a:gs>
              <a:gs pos="47000">
                <a:srgbClr val="000000">
                  <a:alpha val="41000"/>
                </a:srgbClr>
              </a:gs>
              <a:gs pos="81000">
                <a:srgbClr val="000000">
                  <a:alpha val="5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2A7DEC-4CE8-E655-0442-6559A7B619DE}"/>
              </a:ext>
            </a:extLst>
          </p:cNvPr>
          <p:cNvSpPr>
            <a:spLocks noGrp="1"/>
          </p:cNvSpPr>
          <p:nvPr>
            <p:ph type="ctrTitle"/>
          </p:nvPr>
        </p:nvSpPr>
        <p:spPr>
          <a:xfrm>
            <a:off x="2076091" y="2633933"/>
            <a:ext cx="8039818" cy="1643572"/>
          </a:xfrm>
        </p:spPr>
        <p:txBody>
          <a:bodyPr>
            <a:normAutofit/>
          </a:bodyPr>
          <a:lstStyle/>
          <a:p>
            <a:r>
              <a:rPr lang="da-DK">
                <a:solidFill>
                  <a:srgbClr val="FFFFFF"/>
                </a:solidFill>
              </a:rPr>
              <a:t>Homers Odyssé</a:t>
            </a:r>
          </a:p>
        </p:txBody>
      </p:sp>
      <p:sp>
        <p:nvSpPr>
          <p:cNvPr id="3" name="Undertitel 2">
            <a:extLst>
              <a:ext uri="{FF2B5EF4-FFF2-40B4-BE49-F238E27FC236}">
                <a16:creationId xmlns:a16="http://schemas.microsoft.com/office/drawing/2014/main" id="{F1E13504-DAAF-A0ED-6877-1A71A123DDA1}"/>
              </a:ext>
            </a:extLst>
          </p:cNvPr>
          <p:cNvSpPr>
            <a:spLocks noGrp="1"/>
          </p:cNvSpPr>
          <p:nvPr>
            <p:ph type="subTitle" idx="1"/>
          </p:nvPr>
        </p:nvSpPr>
        <p:spPr>
          <a:xfrm>
            <a:off x="1874807" y="5133894"/>
            <a:ext cx="8442384" cy="1386307"/>
          </a:xfrm>
        </p:spPr>
        <p:txBody>
          <a:bodyPr>
            <a:normAutofit/>
          </a:bodyPr>
          <a:lstStyle/>
          <a:p>
            <a:r>
              <a:rPr lang="da-DK" dirty="0">
                <a:solidFill>
                  <a:srgbClr val="FFFFFF"/>
                </a:solidFill>
              </a:rPr>
              <a:t>Resumé af 1.-5. sang </a:t>
            </a:r>
          </a:p>
          <a:p>
            <a:r>
              <a:rPr lang="da-DK" dirty="0">
                <a:solidFill>
                  <a:srgbClr val="FFFFFF"/>
                </a:solidFill>
              </a:rPr>
              <a:t>Epos-genretræk</a:t>
            </a:r>
          </a:p>
          <a:p>
            <a:r>
              <a:rPr lang="da-DK" dirty="0">
                <a:solidFill>
                  <a:srgbClr val="FFFFFF"/>
                </a:solidFill>
              </a:rPr>
              <a:t>Nærlæsning af 6. sang </a:t>
            </a:r>
            <a:r>
              <a:rPr lang="da-DK" dirty="0" err="1">
                <a:solidFill>
                  <a:srgbClr val="FFFFFF"/>
                </a:solidFill>
              </a:rPr>
              <a:t>vv</a:t>
            </a:r>
            <a:r>
              <a:rPr lang="da-DK" dirty="0">
                <a:solidFill>
                  <a:srgbClr val="FFFFFF"/>
                </a:solidFill>
              </a:rPr>
              <a:t>. 1-185</a:t>
            </a:r>
          </a:p>
        </p:txBody>
      </p:sp>
      <p:grpSp>
        <p:nvGrpSpPr>
          <p:cNvPr id="1035" name="Group 1034">
            <a:extLst>
              <a:ext uri="{FF2B5EF4-FFF2-40B4-BE49-F238E27FC236}">
                <a16:creationId xmlns:a16="http://schemas.microsoft.com/office/drawing/2014/main" id="{C3E45FAB-3768-4529-B0E8-A0E9BE5E38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739509"/>
            <a:ext cx="867485" cy="115439"/>
            <a:chOff x="8910933" y="1861308"/>
            <a:chExt cx="867485" cy="115439"/>
          </a:xfrm>
        </p:grpSpPr>
        <p:sp>
          <p:nvSpPr>
            <p:cNvPr id="1036" name="Rectangle 1035">
              <a:extLst>
                <a:ext uri="{FF2B5EF4-FFF2-40B4-BE49-F238E27FC236}">
                  <a16:creationId xmlns:a16="http://schemas.microsoft.com/office/drawing/2014/main" id="{6FF68CFF-0675-43D9-8EF2-EAC1F19D2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037" name="Straight Connector 1036">
              <a:extLst>
                <a:ext uri="{FF2B5EF4-FFF2-40B4-BE49-F238E27FC236}">
                  <a16:creationId xmlns:a16="http://schemas.microsoft.com/office/drawing/2014/main" id="{E1414FA8-D7DF-4B14-AD83-846AB2899B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638B88A0-A01D-4106-8E09-1AEB09B04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8315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58E38A4-F699-490C-8D1F-E8AD332D9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39C6AAB-48AC-41A3-95C2-6BF83715D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F6EE861B-7D2F-4B7C-A6E3-5937E81B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0903" y="159026"/>
            <a:ext cx="5778697" cy="6542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861144E-24AA-A075-706A-6877E0EE9DBC}"/>
              </a:ext>
            </a:extLst>
          </p:cNvPr>
          <p:cNvSpPr>
            <a:spLocks noGrp="1"/>
          </p:cNvSpPr>
          <p:nvPr>
            <p:ph type="title"/>
          </p:nvPr>
        </p:nvSpPr>
        <p:spPr>
          <a:xfrm>
            <a:off x="6849264" y="733100"/>
            <a:ext cx="4618836" cy="1275669"/>
          </a:xfrm>
        </p:spPr>
        <p:txBody>
          <a:bodyPr vert="horz" lIns="91440" tIns="45720" rIns="91440" bIns="45720" rtlCol="0" anchor="b">
            <a:normAutofit/>
          </a:bodyPr>
          <a:lstStyle/>
          <a:p>
            <a:pPr algn="ctr"/>
            <a:r>
              <a:rPr lang="en-US" sz="2400" dirty="0"/>
              <a:t>1. sang (del 1)</a:t>
            </a:r>
            <a:br>
              <a:rPr lang="en-US" dirty="0"/>
            </a:br>
            <a:r>
              <a:rPr lang="en-US" dirty="0" err="1"/>
              <a:t>Gudernes</a:t>
            </a:r>
            <a:r>
              <a:rPr lang="en-US" dirty="0"/>
              <a:t> </a:t>
            </a:r>
            <a:r>
              <a:rPr lang="en-US" dirty="0" err="1"/>
              <a:t>forsamling</a:t>
            </a:r>
            <a:endParaRPr lang="en-US" dirty="0"/>
          </a:p>
        </p:txBody>
      </p:sp>
      <p:sp>
        <p:nvSpPr>
          <p:cNvPr id="4" name="Pladsholder til tekst 3">
            <a:extLst>
              <a:ext uri="{FF2B5EF4-FFF2-40B4-BE49-F238E27FC236}">
                <a16:creationId xmlns:a16="http://schemas.microsoft.com/office/drawing/2014/main" id="{0C22E428-65F6-3F7D-12A5-50127F225FA2}"/>
              </a:ext>
            </a:extLst>
          </p:cNvPr>
          <p:cNvSpPr>
            <a:spLocks noGrp="1"/>
          </p:cNvSpPr>
          <p:nvPr>
            <p:ph type="body" sz="half" idx="2"/>
          </p:nvPr>
        </p:nvSpPr>
        <p:spPr>
          <a:xfrm>
            <a:off x="7182615" y="2216151"/>
            <a:ext cx="3943575" cy="3390900"/>
          </a:xfrm>
        </p:spPr>
        <p:txBody>
          <a:bodyPr vert="horz" lIns="91440" tIns="45720" rIns="91440" bIns="45720" rtlCol="0" anchor="t">
            <a:normAutofit/>
          </a:bodyPr>
          <a:lstStyle/>
          <a:p>
            <a:pPr marL="285750" indent="-285750" algn="ctr">
              <a:lnSpc>
                <a:spcPct val="100000"/>
              </a:lnSpc>
              <a:buFont typeface="Arial" panose="020B0604020202020204" pitchFamily="34" charset="0"/>
              <a:buChar char="•"/>
            </a:pPr>
            <a:r>
              <a:rPr lang="en-US" sz="1200" dirty="0" err="1"/>
              <a:t>Digtet</a:t>
            </a:r>
            <a:r>
              <a:rPr lang="en-US" sz="1200" dirty="0"/>
              <a:t> </a:t>
            </a:r>
            <a:r>
              <a:rPr lang="en-US" sz="1200" dirty="0" err="1"/>
              <a:t>begynder</a:t>
            </a:r>
            <a:r>
              <a:rPr lang="en-US" sz="1200" dirty="0"/>
              <a:t> med </a:t>
            </a:r>
            <a:r>
              <a:rPr lang="en-US" sz="1200" dirty="0" err="1"/>
              <a:t>en</a:t>
            </a:r>
            <a:r>
              <a:rPr lang="en-US" sz="1200" dirty="0"/>
              <a:t> </a:t>
            </a:r>
            <a:r>
              <a:rPr lang="en-US" sz="1200" dirty="0" err="1"/>
              <a:t>forsamling</a:t>
            </a:r>
            <a:r>
              <a:rPr lang="en-US" sz="1200" dirty="0"/>
              <a:t> </a:t>
            </a:r>
            <a:r>
              <a:rPr lang="en-US" sz="1200" dirty="0" err="1"/>
              <a:t>af</a:t>
            </a:r>
            <a:r>
              <a:rPr lang="en-US" sz="1200" dirty="0"/>
              <a:t> </a:t>
            </a:r>
            <a:r>
              <a:rPr lang="en-US" sz="1200" dirty="0" err="1"/>
              <a:t>guderne</a:t>
            </a:r>
            <a:r>
              <a:rPr lang="en-US" sz="1200" dirty="0"/>
              <a:t> </a:t>
            </a:r>
            <a:r>
              <a:rPr lang="en-US" sz="1200" dirty="0" err="1"/>
              <a:t>på</a:t>
            </a:r>
            <a:r>
              <a:rPr lang="en-US" sz="1200" dirty="0"/>
              <a:t> </a:t>
            </a:r>
            <a:r>
              <a:rPr lang="en-US" sz="1200" dirty="0" err="1"/>
              <a:t>Olympen</a:t>
            </a:r>
            <a:r>
              <a:rPr lang="en-US" sz="1200" dirty="0"/>
              <a:t>.</a:t>
            </a:r>
          </a:p>
          <a:p>
            <a:pPr marL="285750" indent="-285750" algn="ctr">
              <a:lnSpc>
                <a:spcPct val="100000"/>
              </a:lnSpc>
              <a:buFont typeface="Arial" panose="020B0604020202020204" pitchFamily="34" charset="0"/>
              <a:buChar char="•"/>
            </a:pPr>
            <a:r>
              <a:rPr lang="en-US" sz="1200" dirty="0" err="1"/>
              <a:t>Visdommens</a:t>
            </a:r>
            <a:r>
              <a:rPr lang="en-US" sz="1200" dirty="0"/>
              <a:t> </a:t>
            </a:r>
            <a:r>
              <a:rPr lang="en-US" sz="1200" dirty="0" err="1"/>
              <a:t>gudinde</a:t>
            </a:r>
            <a:r>
              <a:rPr lang="en-US" sz="1200" dirty="0"/>
              <a:t> Athene </a:t>
            </a:r>
            <a:r>
              <a:rPr lang="en-US" sz="1200" dirty="0" err="1"/>
              <a:t>ønsker</a:t>
            </a:r>
            <a:r>
              <a:rPr lang="en-US" sz="1200" dirty="0"/>
              <a:t> at Zeus </a:t>
            </a:r>
            <a:r>
              <a:rPr lang="en-US" sz="1200" dirty="0" err="1"/>
              <a:t>vil</a:t>
            </a:r>
            <a:r>
              <a:rPr lang="en-US" sz="1200" dirty="0"/>
              <a:t> lade Odysseus, der </a:t>
            </a:r>
            <a:r>
              <a:rPr lang="en-US" sz="1200" dirty="0" err="1"/>
              <a:t>har</a:t>
            </a:r>
            <a:r>
              <a:rPr lang="en-US" sz="1200" dirty="0"/>
              <a:t> </a:t>
            </a:r>
            <a:r>
              <a:rPr lang="en-US" sz="1200" dirty="0" err="1"/>
              <a:t>være</a:t>
            </a:r>
            <a:r>
              <a:rPr lang="en-US" sz="1200" dirty="0"/>
              <a:t> </a:t>
            </a:r>
            <a:r>
              <a:rPr lang="en-US" sz="1200" dirty="0" err="1"/>
              <a:t>på</a:t>
            </a:r>
            <a:r>
              <a:rPr lang="en-US" sz="1200" dirty="0"/>
              <a:t> </a:t>
            </a:r>
            <a:r>
              <a:rPr lang="en-US" sz="1200" dirty="0" err="1"/>
              <a:t>rejse</a:t>
            </a:r>
            <a:r>
              <a:rPr lang="en-US" sz="1200" dirty="0"/>
              <a:t> </a:t>
            </a:r>
            <a:r>
              <a:rPr lang="en-US" sz="1200" dirty="0" err="1"/>
              <a:t>i</a:t>
            </a:r>
            <a:r>
              <a:rPr lang="en-US" sz="1200" dirty="0"/>
              <a:t> 10 </a:t>
            </a:r>
            <a:r>
              <a:rPr lang="en-US" sz="1200" dirty="0" err="1"/>
              <a:t>år</a:t>
            </a:r>
            <a:r>
              <a:rPr lang="en-US" sz="1200" dirty="0"/>
              <a:t>, </a:t>
            </a:r>
            <a:r>
              <a:rPr lang="en-US" sz="1200" dirty="0" err="1"/>
              <a:t>komme</a:t>
            </a:r>
            <a:r>
              <a:rPr lang="en-US" sz="1200" dirty="0"/>
              <a:t> </a:t>
            </a:r>
            <a:r>
              <a:rPr lang="en-US" sz="1200" dirty="0" err="1"/>
              <a:t>hjem</a:t>
            </a:r>
            <a:r>
              <a:rPr lang="en-US" sz="1200" dirty="0"/>
              <a:t> </a:t>
            </a:r>
            <a:r>
              <a:rPr lang="en-US" sz="1200" dirty="0" err="1"/>
              <a:t>til</a:t>
            </a:r>
            <a:r>
              <a:rPr lang="en-US" sz="1200" dirty="0"/>
              <a:t> sin </a:t>
            </a:r>
            <a:r>
              <a:rPr lang="en-US" sz="1200" dirty="0" err="1"/>
              <a:t>ø</a:t>
            </a:r>
            <a:r>
              <a:rPr lang="en-US" sz="1200" dirty="0"/>
              <a:t> Ithaka. </a:t>
            </a:r>
          </a:p>
          <a:p>
            <a:pPr marL="285750" indent="-285750" algn="ctr">
              <a:lnSpc>
                <a:spcPct val="100000"/>
              </a:lnSpc>
              <a:buFont typeface="Arial" panose="020B0604020202020204" pitchFamily="34" charset="0"/>
              <a:buChar char="•"/>
            </a:pPr>
            <a:r>
              <a:rPr lang="en-US" sz="1200" dirty="0"/>
              <a:t>Odysseus </a:t>
            </a:r>
            <a:r>
              <a:rPr lang="en-US" sz="1200" dirty="0" err="1"/>
              <a:t>holdes</a:t>
            </a:r>
            <a:r>
              <a:rPr lang="en-US" sz="1200" dirty="0"/>
              <a:t> </a:t>
            </a:r>
            <a:r>
              <a:rPr lang="en-US" sz="1200" dirty="0" err="1"/>
              <a:t>væk</a:t>
            </a:r>
            <a:r>
              <a:rPr lang="en-US" sz="1200" dirty="0"/>
              <a:t> </a:t>
            </a:r>
            <a:r>
              <a:rPr lang="en-US" sz="1200" dirty="0" err="1"/>
              <a:t>fra</a:t>
            </a:r>
            <a:r>
              <a:rPr lang="en-US" sz="1200" dirty="0"/>
              <a:t> sit </a:t>
            </a:r>
            <a:r>
              <a:rPr lang="en-US" sz="1200" dirty="0" err="1"/>
              <a:t>hjem</a:t>
            </a:r>
            <a:r>
              <a:rPr lang="en-US" sz="1200" dirty="0"/>
              <a:t> </a:t>
            </a:r>
            <a:r>
              <a:rPr lang="en-US" sz="1200" dirty="0" err="1"/>
              <a:t>af</a:t>
            </a:r>
            <a:r>
              <a:rPr lang="en-US" sz="1200" dirty="0"/>
              <a:t> Poseidon, </a:t>
            </a:r>
            <a:r>
              <a:rPr lang="en-US" sz="1200" dirty="0" err="1"/>
              <a:t>havets</a:t>
            </a:r>
            <a:r>
              <a:rPr lang="en-US" sz="1200" dirty="0"/>
              <a:t> </a:t>
            </a:r>
            <a:r>
              <a:rPr lang="en-US" sz="1200" dirty="0" err="1"/>
              <a:t>gud</a:t>
            </a:r>
            <a:r>
              <a:rPr lang="en-US" sz="1200" dirty="0"/>
              <a:t>, </a:t>
            </a:r>
            <a:r>
              <a:rPr lang="en-US" sz="1200" dirty="0" err="1"/>
              <a:t>fordi</a:t>
            </a:r>
            <a:r>
              <a:rPr lang="en-US" sz="1200" dirty="0"/>
              <a:t> </a:t>
            </a:r>
            <a:r>
              <a:rPr lang="en-US" sz="1200" dirty="0" err="1"/>
              <a:t>han</a:t>
            </a:r>
            <a:r>
              <a:rPr lang="en-US" sz="1200" dirty="0"/>
              <a:t> </a:t>
            </a:r>
            <a:r>
              <a:rPr lang="en-US" sz="1200" dirty="0" err="1"/>
              <a:t>har</a:t>
            </a:r>
            <a:r>
              <a:rPr lang="en-US" sz="1200" dirty="0"/>
              <a:t> </a:t>
            </a:r>
            <a:r>
              <a:rPr lang="en-US" sz="1200" dirty="0" err="1"/>
              <a:t>stukket</a:t>
            </a:r>
            <a:r>
              <a:rPr lang="en-US" sz="1200" dirty="0"/>
              <a:t> </a:t>
            </a:r>
            <a:r>
              <a:rPr lang="en-US" sz="1200" dirty="0" err="1"/>
              <a:t>øjet</a:t>
            </a:r>
            <a:r>
              <a:rPr lang="en-US" sz="1200" dirty="0"/>
              <a:t> </a:t>
            </a:r>
            <a:r>
              <a:rPr lang="en-US" sz="1200" dirty="0" err="1"/>
              <a:t>ud</a:t>
            </a:r>
            <a:r>
              <a:rPr lang="en-US" sz="1200" dirty="0"/>
              <a:t> </a:t>
            </a:r>
            <a:r>
              <a:rPr lang="en-US" sz="1200" dirty="0" err="1"/>
              <a:t>på</a:t>
            </a:r>
            <a:r>
              <a:rPr lang="en-US" sz="1200" dirty="0"/>
              <a:t> </a:t>
            </a:r>
            <a:r>
              <a:rPr lang="en-US" sz="1200" dirty="0" err="1"/>
              <a:t>Poseidons</a:t>
            </a:r>
            <a:r>
              <a:rPr lang="en-US" sz="1200" dirty="0"/>
              <a:t> </a:t>
            </a:r>
            <a:r>
              <a:rPr lang="en-US" sz="1200" dirty="0" err="1"/>
              <a:t>søn</a:t>
            </a:r>
            <a:r>
              <a:rPr lang="en-US" sz="1200" dirty="0"/>
              <a:t>.</a:t>
            </a:r>
          </a:p>
          <a:p>
            <a:pPr marL="285750" indent="-285750" algn="ctr">
              <a:lnSpc>
                <a:spcPct val="100000"/>
              </a:lnSpc>
              <a:buFont typeface="Arial" panose="020B0604020202020204" pitchFamily="34" charset="0"/>
              <a:buChar char="•"/>
            </a:pPr>
            <a:r>
              <a:rPr lang="en-US" sz="1200" dirty="0"/>
              <a:t>Zeus giver sin </a:t>
            </a:r>
            <a:r>
              <a:rPr lang="en-US" sz="1200" dirty="0" err="1"/>
              <a:t>tilladelse</a:t>
            </a:r>
            <a:r>
              <a:rPr lang="en-US" sz="1200" dirty="0"/>
              <a:t>, </a:t>
            </a:r>
            <a:r>
              <a:rPr lang="en-US" sz="1200" dirty="0" err="1"/>
              <a:t>og</a:t>
            </a:r>
            <a:r>
              <a:rPr lang="en-US" sz="1200" dirty="0"/>
              <a:t> sender </a:t>
            </a:r>
            <a:r>
              <a:rPr lang="en-US" sz="1200" dirty="0" err="1"/>
              <a:t>guden</a:t>
            </a:r>
            <a:r>
              <a:rPr lang="en-US" sz="1200" dirty="0"/>
              <a:t> Hermes </a:t>
            </a:r>
            <a:r>
              <a:rPr lang="en-US" sz="1200" dirty="0" err="1"/>
              <a:t>til</a:t>
            </a:r>
            <a:r>
              <a:rPr lang="en-US" sz="1200" dirty="0"/>
              <a:t> </a:t>
            </a:r>
            <a:r>
              <a:rPr lang="en-US" sz="1200" dirty="0" err="1"/>
              <a:t>øen</a:t>
            </a:r>
            <a:r>
              <a:rPr lang="en-US" sz="1200" dirty="0"/>
              <a:t> Ogygia, </a:t>
            </a:r>
            <a:r>
              <a:rPr lang="en-US" sz="1200" dirty="0" err="1"/>
              <a:t>hvor</a:t>
            </a:r>
            <a:r>
              <a:rPr lang="en-US" sz="1200" dirty="0"/>
              <a:t> Odysseus </a:t>
            </a:r>
            <a:r>
              <a:rPr lang="en-US" sz="1200" dirty="0" err="1"/>
              <a:t>har</a:t>
            </a:r>
            <a:r>
              <a:rPr lang="en-US" sz="1200" dirty="0"/>
              <a:t> </a:t>
            </a:r>
            <a:r>
              <a:rPr lang="en-US" sz="1200" dirty="0" err="1"/>
              <a:t>været</a:t>
            </a:r>
            <a:r>
              <a:rPr lang="en-US" sz="1200" dirty="0"/>
              <a:t> de </a:t>
            </a:r>
            <a:r>
              <a:rPr lang="en-US" sz="1200" dirty="0" err="1"/>
              <a:t>seneste</a:t>
            </a:r>
            <a:r>
              <a:rPr lang="en-US" sz="1200" dirty="0"/>
              <a:t> 7 </a:t>
            </a:r>
            <a:r>
              <a:rPr lang="en-US" sz="1200" dirty="0" err="1"/>
              <a:t>år</a:t>
            </a:r>
            <a:r>
              <a:rPr lang="en-US" sz="1200" dirty="0"/>
              <a:t>.</a:t>
            </a:r>
          </a:p>
        </p:txBody>
      </p:sp>
      <p:pic>
        <p:nvPicPr>
          <p:cNvPr id="5" name="Picture 2" descr="Gods and Goddesses in Homer's Odyssey">
            <a:extLst>
              <a:ext uri="{FF2B5EF4-FFF2-40B4-BE49-F238E27FC236}">
                <a16:creationId xmlns:a16="http://schemas.microsoft.com/office/drawing/2014/main" id="{040EFD39-2AC3-974A-3325-E8A3070D42D7}"/>
              </a:ext>
            </a:extLst>
          </p:cNvPr>
          <p:cNvPicPr>
            <a:picLocks noGrp="1" noChangeAspect="1" noChangeArrowheads="1"/>
          </p:cNvPicPr>
          <p:nvPr>
            <p:ph idx="1"/>
          </p:nvPr>
        </p:nvPicPr>
        <p:blipFill>
          <a:blip r:embed="rId2">
            <a:alphaModFix/>
            <a:extLst>
              <a:ext uri="{28A0092B-C50C-407E-A947-70E740481C1C}">
                <a14:useLocalDpi xmlns:a14="http://schemas.microsoft.com/office/drawing/2010/main" val="0"/>
              </a:ext>
            </a:extLst>
          </a:blip>
          <a:srcRect l="5368" r="27965"/>
          <a:stretch/>
        </p:blipFill>
        <p:spPr bwMode="auto">
          <a:xfrm>
            <a:off x="1682" y="10"/>
            <a:ext cx="609600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53745597-CF0F-4C14-83C4-612B382A90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710258" y="5849932"/>
            <a:ext cx="867485" cy="115439"/>
            <a:chOff x="8910933" y="1861308"/>
            <a:chExt cx="867485" cy="115439"/>
          </a:xfrm>
        </p:grpSpPr>
        <p:sp>
          <p:nvSpPr>
            <p:cNvPr id="19" name="Rectangle 18">
              <a:extLst>
                <a:ext uri="{FF2B5EF4-FFF2-40B4-BE49-F238E27FC236}">
                  <a16:creationId xmlns:a16="http://schemas.microsoft.com/office/drawing/2014/main" id="{471CB755-D435-4BD8-A3DB-B304ED0E7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20" name="Straight Connector 19">
              <a:extLst>
                <a:ext uri="{FF2B5EF4-FFF2-40B4-BE49-F238E27FC236}">
                  <a16:creationId xmlns:a16="http://schemas.microsoft.com/office/drawing/2014/main" id="{0B7F2CAE-48A1-4EAD-BDD1-4DA217AC0F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8FB73A0-9D61-4989-BA5F-7EF6308D86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76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7B18FF-E1D0-15D5-ECB3-75A37673A170}"/>
              </a:ext>
            </a:extLst>
          </p:cNvPr>
          <p:cNvSpPr>
            <a:spLocks noGrp="1"/>
          </p:cNvSpPr>
          <p:nvPr>
            <p:ph type="title"/>
          </p:nvPr>
        </p:nvSpPr>
        <p:spPr/>
        <p:txBody>
          <a:bodyPr/>
          <a:lstStyle/>
          <a:p>
            <a:r>
              <a:rPr lang="da-DK" sz="2400" dirty="0"/>
              <a:t>1.–2. sang</a:t>
            </a:r>
            <a:br>
              <a:rPr lang="da-DK" dirty="0"/>
            </a:br>
            <a:r>
              <a:rPr lang="da-DK" dirty="0" err="1"/>
              <a:t>Telemachíen</a:t>
            </a:r>
            <a:r>
              <a:rPr lang="da-DK" dirty="0"/>
              <a:t>, del 1 </a:t>
            </a:r>
          </a:p>
        </p:txBody>
      </p:sp>
      <p:sp>
        <p:nvSpPr>
          <p:cNvPr id="4" name="Pladsholder til tekst 3">
            <a:extLst>
              <a:ext uri="{FF2B5EF4-FFF2-40B4-BE49-F238E27FC236}">
                <a16:creationId xmlns:a16="http://schemas.microsoft.com/office/drawing/2014/main" id="{CFF51A0E-D512-01CA-26F3-946B59C46C6F}"/>
              </a:ext>
            </a:extLst>
          </p:cNvPr>
          <p:cNvSpPr>
            <a:spLocks noGrp="1"/>
          </p:cNvSpPr>
          <p:nvPr>
            <p:ph type="body" sz="half" idx="2"/>
          </p:nvPr>
        </p:nvSpPr>
        <p:spPr/>
        <p:txBody>
          <a:bodyPr>
            <a:normAutofit fontScale="85000" lnSpcReduction="20000"/>
          </a:bodyPr>
          <a:lstStyle/>
          <a:p>
            <a:pPr marL="285750" indent="-285750">
              <a:buFont typeface="Arial" panose="020B0604020202020204" pitchFamily="34" charset="0"/>
              <a:buChar char="•"/>
            </a:pPr>
            <a:r>
              <a:rPr lang="da-DK" dirty="0"/>
              <a:t>Opkaldt efter Odysseus’ søn </a:t>
            </a:r>
            <a:r>
              <a:rPr lang="da-DK" dirty="0" err="1"/>
              <a:t>Telémachos</a:t>
            </a:r>
            <a:r>
              <a:rPr lang="da-DK" dirty="0"/>
              <a:t>, der er hovedperson i 1.-4. sang.</a:t>
            </a:r>
          </a:p>
          <a:p>
            <a:pPr marL="285750" indent="-285750">
              <a:buFont typeface="Arial" panose="020B0604020202020204" pitchFamily="34" charset="0"/>
              <a:buChar char="•"/>
            </a:pPr>
            <a:r>
              <a:rPr lang="da-DK" dirty="0"/>
              <a:t>Athene rejser til </a:t>
            </a:r>
            <a:r>
              <a:rPr lang="da-DK" dirty="0" err="1"/>
              <a:t>Ithaka</a:t>
            </a:r>
            <a:r>
              <a:rPr lang="da-DK" dirty="0"/>
              <a:t> for at forberede Odysseus’ snarlige hjemkomst i skikkelse af kong </a:t>
            </a:r>
            <a:r>
              <a:rPr lang="da-DK" dirty="0" err="1"/>
              <a:t>Menthes</a:t>
            </a:r>
            <a:r>
              <a:rPr lang="da-DK" dirty="0"/>
              <a:t>.</a:t>
            </a:r>
          </a:p>
          <a:p>
            <a:pPr marL="285750" indent="-285750">
              <a:buFont typeface="Arial" panose="020B0604020202020204" pitchFamily="34" charset="0"/>
              <a:buChar char="•"/>
            </a:pPr>
            <a:r>
              <a:rPr lang="da-DK" dirty="0"/>
              <a:t>På </a:t>
            </a:r>
            <a:r>
              <a:rPr lang="da-DK" dirty="0" err="1"/>
              <a:t>Ithaka</a:t>
            </a:r>
            <a:r>
              <a:rPr lang="da-DK" dirty="0"/>
              <a:t> bor Odysseus’ kone Penelope og hans søn </a:t>
            </a:r>
            <a:r>
              <a:rPr lang="da-DK" dirty="0" err="1"/>
              <a:t>Telémachos</a:t>
            </a:r>
            <a:r>
              <a:rPr lang="da-DK" dirty="0"/>
              <a:t> på 20 år. Ingen af dem har hørt noget nyt om Odysseus siden han sejlede fra Troja 10 år tidligere.</a:t>
            </a:r>
          </a:p>
          <a:p>
            <a:pPr marL="285750" indent="-285750">
              <a:buFont typeface="Arial" panose="020B0604020202020204" pitchFamily="34" charset="0"/>
              <a:buChar char="•"/>
            </a:pPr>
            <a:r>
              <a:rPr lang="da-DK" dirty="0"/>
              <a:t>I mellemtiden er flere bejlere ankommet til øen for at gifte sig med Penelope og dermed få magten på </a:t>
            </a:r>
            <a:r>
              <a:rPr lang="da-DK" dirty="0" err="1"/>
              <a:t>Ithaka</a:t>
            </a:r>
            <a:r>
              <a:rPr lang="da-DK" dirty="0"/>
              <a:t>. Hun har imidlertid holdt dem hen indtil videre.</a:t>
            </a:r>
          </a:p>
          <a:p>
            <a:pPr marL="285750" indent="-285750">
              <a:buFont typeface="Arial" panose="020B0604020202020204" pitchFamily="34" charset="0"/>
              <a:buChar char="•"/>
            </a:pPr>
            <a:r>
              <a:rPr lang="da-DK" dirty="0"/>
              <a:t>Athene overtaler </a:t>
            </a:r>
            <a:r>
              <a:rPr lang="da-DK" dirty="0" err="1"/>
              <a:t>Telémachos</a:t>
            </a:r>
            <a:r>
              <a:rPr lang="da-DK" dirty="0"/>
              <a:t> til at rejse ud for at høre nyt om sin far hos nogle af den græske konger, der var med ham i Troja.</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pic>
        <p:nvPicPr>
          <p:cNvPr id="3074" name="Picture 2" descr="This painting is Penelope and the Suitors by John William Waterhouse (1912). It depicts Penelope, the wife of Odysseus from Greek mythology, seated at a loom, weaving while her suitors gather around her. Penelope looks contemplative, symbolizing her loyalty and patience as she waits for her husband's return. The suitors, outside the window, offer her gifts, but she remains focused on her work, reflecting her determination to delay remarriage. The artwork captures the tension between duty and desire, with rich colors and intricate detail.">
            <a:extLst>
              <a:ext uri="{FF2B5EF4-FFF2-40B4-BE49-F238E27FC236}">
                <a16:creationId xmlns:a16="http://schemas.microsoft.com/office/drawing/2014/main" id="{DF65E25D-3AB2-FA7D-BB5E-6B8039F4DB71}"/>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8247" r="824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0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9" name="Freeform: Shape 4118">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21" name="Rectangle 4120">
            <a:extLst>
              <a:ext uri="{FF2B5EF4-FFF2-40B4-BE49-F238E27FC236}">
                <a16:creationId xmlns:a16="http://schemas.microsoft.com/office/drawing/2014/main" id="{158E38A4-F699-490C-8D1F-E8AD332D9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3" name="Rectangle 4122">
            <a:extLst>
              <a:ext uri="{FF2B5EF4-FFF2-40B4-BE49-F238E27FC236}">
                <a16:creationId xmlns:a16="http://schemas.microsoft.com/office/drawing/2014/main" id="{939C6AAB-48AC-41A3-95C2-6BF83715D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25" name="Rectangle 4124">
            <a:extLst>
              <a:ext uri="{FF2B5EF4-FFF2-40B4-BE49-F238E27FC236}">
                <a16:creationId xmlns:a16="http://schemas.microsoft.com/office/drawing/2014/main" id="{F6EE861B-7D2F-4B7C-A6E3-5937E81B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0903" y="159026"/>
            <a:ext cx="5778697" cy="6542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2C4549A-45D5-4501-A00E-B1FC2D41F2F1}"/>
              </a:ext>
            </a:extLst>
          </p:cNvPr>
          <p:cNvSpPr>
            <a:spLocks noGrp="1"/>
          </p:cNvSpPr>
          <p:nvPr>
            <p:ph type="title"/>
          </p:nvPr>
        </p:nvSpPr>
        <p:spPr>
          <a:xfrm>
            <a:off x="6849264" y="733100"/>
            <a:ext cx="4618836" cy="1275669"/>
          </a:xfrm>
        </p:spPr>
        <p:txBody>
          <a:bodyPr vert="horz" lIns="91440" tIns="45720" rIns="91440" bIns="45720" rtlCol="0" anchor="b">
            <a:normAutofit/>
          </a:bodyPr>
          <a:lstStyle/>
          <a:p>
            <a:pPr algn="ctr"/>
            <a:r>
              <a:rPr lang="en-US"/>
              <a:t>3.-4. sang</a:t>
            </a:r>
            <a:br>
              <a:rPr lang="en-US"/>
            </a:br>
            <a:r>
              <a:rPr lang="en-US"/>
              <a:t>Telemachien, del 2</a:t>
            </a:r>
          </a:p>
        </p:txBody>
      </p:sp>
      <p:sp>
        <p:nvSpPr>
          <p:cNvPr id="4" name="Pladsholder til tekst 3">
            <a:extLst>
              <a:ext uri="{FF2B5EF4-FFF2-40B4-BE49-F238E27FC236}">
                <a16:creationId xmlns:a16="http://schemas.microsoft.com/office/drawing/2014/main" id="{01BB3B4B-8C1F-86EC-5F4D-5476EBDB6053}"/>
              </a:ext>
            </a:extLst>
          </p:cNvPr>
          <p:cNvSpPr>
            <a:spLocks noGrp="1"/>
          </p:cNvSpPr>
          <p:nvPr>
            <p:ph type="body" sz="half" idx="2"/>
          </p:nvPr>
        </p:nvSpPr>
        <p:spPr>
          <a:xfrm>
            <a:off x="7182615" y="2216151"/>
            <a:ext cx="3943575" cy="3390900"/>
          </a:xfrm>
        </p:spPr>
        <p:txBody>
          <a:bodyPr vert="horz" lIns="91440" tIns="45720" rIns="91440" bIns="45720" rtlCol="0" anchor="t">
            <a:normAutofit/>
          </a:bodyPr>
          <a:lstStyle/>
          <a:p>
            <a:pPr marL="285750" indent="-285750" algn="ctr">
              <a:lnSpc>
                <a:spcPct val="100000"/>
              </a:lnSpc>
              <a:buFont typeface="Arial" panose="020B0604020202020204" pitchFamily="34" charset="0"/>
              <a:buChar char="•"/>
            </a:pPr>
            <a:r>
              <a:rPr lang="en-US" sz="1400" dirty="0" err="1"/>
              <a:t>Telémachos</a:t>
            </a:r>
            <a:r>
              <a:rPr lang="en-US" sz="1400" dirty="0"/>
              <a:t> </a:t>
            </a:r>
            <a:r>
              <a:rPr lang="en-US" sz="1400" dirty="0" err="1"/>
              <a:t>sejler</a:t>
            </a:r>
            <a:r>
              <a:rPr lang="en-US" sz="1400" dirty="0"/>
              <a:t> </a:t>
            </a:r>
            <a:r>
              <a:rPr lang="en-US" sz="1400" dirty="0" err="1"/>
              <a:t>først</a:t>
            </a:r>
            <a:r>
              <a:rPr lang="en-US" sz="1400" dirty="0"/>
              <a:t> </a:t>
            </a:r>
            <a:r>
              <a:rPr lang="en-US" sz="1400" dirty="0" err="1"/>
              <a:t>til</a:t>
            </a:r>
            <a:r>
              <a:rPr lang="en-US" sz="1400" dirty="0"/>
              <a:t> Pylos, </a:t>
            </a:r>
            <a:r>
              <a:rPr lang="en-US" sz="1400" dirty="0" err="1"/>
              <a:t>hvor</a:t>
            </a:r>
            <a:r>
              <a:rPr lang="en-US" sz="1400" dirty="0"/>
              <a:t> </a:t>
            </a:r>
            <a:r>
              <a:rPr lang="en-US" sz="1400" dirty="0" err="1"/>
              <a:t>han</a:t>
            </a:r>
            <a:r>
              <a:rPr lang="en-US" sz="1400" dirty="0"/>
              <a:t> taler med den </a:t>
            </a:r>
            <a:r>
              <a:rPr lang="en-US" sz="1400" dirty="0" err="1"/>
              <a:t>gamle</a:t>
            </a:r>
            <a:r>
              <a:rPr lang="en-US" sz="1400" dirty="0"/>
              <a:t> </a:t>
            </a:r>
            <a:r>
              <a:rPr lang="en-US" sz="1400" dirty="0" err="1"/>
              <a:t>kong</a:t>
            </a:r>
            <a:r>
              <a:rPr lang="en-US" sz="1400" dirty="0"/>
              <a:t> Nestor, der </a:t>
            </a:r>
            <a:r>
              <a:rPr lang="en-US" sz="1400" dirty="0" err="1"/>
              <a:t>tager</a:t>
            </a:r>
            <a:r>
              <a:rPr lang="en-US" sz="1400" dirty="0"/>
              <a:t> vel </a:t>
            </a:r>
            <a:r>
              <a:rPr lang="en-US" sz="1400" dirty="0" err="1"/>
              <a:t>imod</a:t>
            </a:r>
            <a:r>
              <a:rPr lang="en-US" sz="1400" dirty="0"/>
              <a:t> ham, men </a:t>
            </a:r>
            <a:r>
              <a:rPr lang="en-US" sz="1400" dirty="0" err="1"/>
              <a:t>ikke</a:t>
            </a:r>
            <a:r>
              <a:rPr lang="en-US" sz="1400" dirty="0"/>
              <a:t> </a:t>
            </a:r>
            <a:r>
              <a:rPr lang="en-US" sz="1400" dirty="0" err="1"/>
              <a:t>har</a:t>
            </a:r>
            <a:r>
              <a:rPr lang="en-US" sz="1400" dirty="0"/>
              <a:t> </a:t>
            </a:r>
            <a:r>
              <a:rPr lang="en-US" sz="1400" dirty="0" err="1"/>
              <a:t>noget</a:t>
            </a:r>
            <a:r>
              <a:rPr lang="en-US" sz="1400" dirty="0"/>
              <a:t> </a:t>
            </a:r>
            <a:r>
              <a:rPr lang="en-US" sz="1400" dirty="0" err="1"/>
              <a:t>nyt</a:t>
            </a:r>
            <a:r>
              <a:rPr lang="en-US" sz="1400" dirty="0"/>
              <a:t> at </a:t>
            </a:r>
            <a:r>
              <a:rPr lang="en-US" sz="1400" dirty="0" err="1"/>
              <a:t>fortælle</a:t>
            </a:r>
            <a:r>
              <a:rPr lang="en-US" sz="1400" dirty="0"/>
              <a:t> om Odysseus. Han </a:t>
            </a:r>
            <a:r>
              <a:rPr lang="en-US" sz="1400" dirty="0" err="1"/>
              <a:t>råder</a:t>
            </a:r>
            <a:r>
              <a:rPr lang="en-US" sz="1400" dirty="0"/>
              <a:t> dog </a:t>
            </a:r>
            <a:r>
              <a:rPr lang="en-US" sz="1400" dirty="0" err="1"/>
              <a:t>Telémachos</a:t>
            </a:r>
            <a:r>
              <a:rPr lang="en-US" sz="1400" dirty="0"/>
              <a:t> </a:t>
            </a:r>
            <a:r>
              <a:rPr lang="en-US" sz="1400" dirty="0" err="1"/>
              <a:t>til</a:t>
            </a:r>
            <a:r>
              <a:rPr lang="en-US" sz="1400" dirty="0"/>
              <a:t> at </a:t>
            </a:r>
            <a:r>
              <a:rPr lang="en-US" sz="1400" dirty="0" err="1"/>
              <a:t>besøge</a:t>
            </a:r>
            <a:r>
              <a:rPr lang="en-US" sz="1400" dirty="0"/>
              <a:t> </a:t>
            </a:r>
            <a:r>
              <a:rPr lang="en-US" sz="1400" dirty="0" err="1"/>
              <a:t>kong</a:t>
            </a:r>
            <a:r>
              <a:rPr lang="en-US" sz="1400" dirty="0"/>
              <a:t> </a:t>
            </a:r>
            <a:r>
              <a:rPr lang="en-US" sz="1400" dirty="0" err="1"/>
              <a:t>Menelaos</a:t>
            </a:r>
            <a:r>
              <a:rPr lang="en-US" sz="1400" dirty="0"/>
              <a:t> </a:t>
            </a:r>
            <a:r>
              <a:rPr lang="en-US" sz="1400" dirty="0" err="1"/>
              <a:t>i</a:t>
            </a:r>
            <a:r>
              <a:rPr lang="en-US" sz="1400" dirty="0"/>
              <a:t> Sparta, </a:t>
            </a:r>
            <a:r>
              <a:rPr lang="en-US" sz="1400" dirty="0" err="1"/>
              <a:t>eftersom</a:t>
            </a:r>
            <a:r>
              <a:rPr lang="en-US" sz="1400" dirty="0"/>
              <a:t> </a:t>
            </a:r>
            <a:r>
              <a:rPr lang="en-US" sz="1400" dirty="0" err="1"/>
              <a:t>han</a:t>
            </a:r>
            <a:r>
              <a:rPr lang="en-US" sz="1400" dirty="0"/>
              <a:t> </a:t>
            </a:r>
            <a:r>
              <a:rPr lang="en-US" sz="1400" dirty="0" err="1"/>
              <a:t>kom</a:t>
            </a:r>
            <a:r>
              <a:rPr lang="en-US" sz="1400" dirty="0"/>
              <a:t> </a:t>
            </a:r>
            <a:r>
              <a:rPr lang="en-US" sz="1400" dirty="0" err="1"/>
              <a:t>hjem</a:t>
            </a:r>
            <a:r>
              <a:rPr lang="en-US" sz="1400" dirty="0"/>
              <a:t> </a:t>
            </a:r>
            <a:r>
              <a:rPr lang="en-US" sz="1400" dirty="0" err="1"/>
              <a:t>som</a:t>
            </a:r>
            <a:r>
              <a:rPr lang="en-US" sz="1400" dirty="0"/>
              <a:t> den </a:t>
            </a:r>
            <a:r>
              <a:rPr lang="en-US" sz="1400" dirty="0" err="1"/>
              <a:t>sidste</a:t>
            </a:r>
            <a:r>
              <a:rPr lang="en-US" sz="1400" dirty="0"/>
              <a:t> </a:t>
            </a:r>
            <a:r>
              <a:rPr lang="en-US" sz="1400" dirty="0" err="1"/>
              <a:t>fra</a:t>
            </a:r>
            <a:r>
              <a:rPr lang="en-US" sz="1400" dirty="0"/>
              <a:t> </a:t>
            </a:r>
            <a:r>
              <a:rPr lang="en-US" sz="1400" dirty="0" err="1"/>
              <a:t>Troja</a:t>
            </a:r>
            <a:r>
              <a:rPr lang="en-US" sz="1400" dirty="0"/>
              <a:t> </a:t>
            </a:r>
            <a:r>
              <a:rPr lang="en-US" sz="1400" dirty="0" err="1"/>
              <a:t>af</a:t>
            </a:r>
            <a:r>
              <a:rPr lang="en-US" sz="1400" dirty="0"/>
              <a:t> alle de </a:t>
            </a:r>
            <a:r>
              <a:rPr lang="en-US" sz="1400" dirty="0" err="1"/>
              <a:t>græske</a:t>
            </a:r>
            <a:r>
              <a:rPr lang="en-US" sz="1400" dirty="0"/>
              <a:t> </a:t>
            </a:r>
            <a:r>
              <a:rPr lang="en-US" sz="1400" dirty="0" err="1"/>
              <a:t>konger</a:t>
            </a:r>
            <a:r>
              <a:rPr lang="en-US" sz="1400" dirty="0"/>
              <a:t>.</a:t>
            </a:r>
          </a:p>
          <a:p>
            <a:pPr marL="285750" indent="-285750" algn="ctr">
              <a:lnSpc>
                <a:spcPct val="100000"/>
              </a:lnSpc>
              <a:buFont typeface="Arial" panose="020B0604020202020204" pitchFamily="34" charset="0"/>
              <a:buChar char="•"/>
            </a:pPr>
            <a:r>
              <a:rPr lang="en-US" sz="1400" dirty="0"/>
              <a:t>I Sparta </a:t>
            </a:r>
            <a:r>
              <a:rPr lang="en-US" sz="1400" dirty="0" err="1"/>
              <a:t>møder</a:t>
            </a:r>
            <a:r>
              <a:rPr lang="en-US" sz="1400" dirty="0"/>
              <a:t> </a:t>
            </a:r>
            <a:r>
              <a:rPr lang="en-US" sz="1400" dirty="0" err="1"/>
              <a:t>Telémachos</a:t>
            </a:r>
            <a:r>
              <a:rPr lang="en-US" sz="1400" dirty="0"/>
              <a:t> </a:t>
            </a:r>
            <a:r>
              <a:rPr lang="en-US" sz="1400" dirty="0" err="1"/>
              <a:t>både</a:t>
            </a:r>
            <a:r>
              <a:rPr lang="en-US" sz="1400" dirty="0"/>
              <a:t> </a:t>
            </a:r>
            <a:r>
              <a:rPr lang="en-US" sz="1400" dirty="0" err="1"/>
              <a:t>Menelaos</a:t>
            </a:r>
            <a:r>
              <a:rPr lang="en-US" sz="1400" dirty="0"/>
              <a:t> </a:t>
            </a:r>
            <a:r>
              <a:rPr lang="en-US" sz="1400" dirty="0" err="1"/>
              <a:t>og</a:t>
            </a:r>
            <a:r>
              <a:rPr lang="en-US" sz="1400" dirty="0"/>
              <a:t> </a:t>
            </a:r>
            <a:r>
              <a:rPr lang="en-US" sz="1400" dirty="0" err="1"/>
              <a:t>Hélena</a:t>
            </a:r>
            <a:r>
              <a:rPr lang="en-US" sz="1400" dirty="0"/>
              <a:t>, </a:t>
            </a:r>
            <a:r>
              <a:rPr lang="en-US" sz="1400" dirty="0" err="1"/>
              <a:t>som</a:t>
            </a:r>
            <a:r>
              <a:rPr lang="en-US" sz="1400" dirty="0"/>
              <a:t> den </a:t>
            </a:r>
            <a:r>
              <a:rPr lang="en-US" sz="1400" dirty="0" err="1"/>
              <a:t>trojanske</a:t>
            </a:r>
            <a:r>
              <a:rPr lang="en-US" sz="1400" dirty="0"/>
              <a:t> </a:t>
            </a:r>
            <a:r>
              <a:rPr lang="en-US" sz="1400" dirty="0" err="1"/>
              <a:t>krig</a:t>
            </a:r>
            <a:r>
              <a:rPr lang="en-US" sz="1400" dirty="0"/>
              <a:t> </a:t>
            </a:r>
            <a:r>
              <a:rPr lang="en-US" sz="1400" dirty="0" err="1"/>
              <a:t>udkæmpedes</a:t>
            </a:r>
            <a:r>
              <a:rPr lang="en-US" sz="1400" dirty="0"/>
              <a:t> </a:t>
            </a:r>
            <a:r>
              <a:rPr lang="en-US" sz="1400" dirty="0" err="1"/>
              <a:t>om.</a:t>
            </a:r>
            <a:r>
              <a:rPr lang="en-US" sz="1400" dirty="0"/>
              <a:t> </a:t>
            </a:r>
            <a:r>
              <a:rPr lang="en-US" sz="1400" dirty="0" err="1"/>
              <a:t>Menelaos</a:t>
            </a:r>
            <a:r>
              <a:rPr lang="en-US" sz="1400" dirty="0"/>
              <a:t> </a:t>
            </a:r>
            <a:r>
              <a:rPr lang="en-US" sz="1400" dirty="0" err="1"/>
              <a:t>fortæller</a:t>
            </a:r>
            <a:r>
              <a:rPr lang="en-US" sz="1400" dirty="0"/>
              <a:t>, at Odysseus </a:t>
            </a:r>
            <a:r>
              <a:rPr lang="en-US" sz="1400" dirty="0" err="1"/>
              <a:t>sidder</a:t>
            </a:r>
            <a:r>
              <a:rPr lang="en-US" sz="1400" dirty="0"/>
              <a:t> </a:t>
            </a:r>
            <a:r>
              <a:rPr lang="en-US" sz="1400" dirty="0" err="1"/>
              <a:t>på</a:t>
            </a:r>
            <a:r>
              <a:rPr lang="en-US" sz="1400" dirty="0"/>
              <a:t> den </a:t>
            </a:r>
            <a:r>
              <a:rPr lang="en-US" sz="1400" dirty="0" err="1"/>
              <a:t>øde</a:t>
            </a:r>
            <a:r>
              <a:rPr lang="en-US" sz="1400" dirty="0"/>
              <a:t> </a:t>
            </a:r>
            <a:r>
              <a:rPr lang="en-US" sz="1400" dirty="0" err="1"/>
              <a:t>ø</a:t>
            </a:r>
            <a:r>
              <a:rPr lang="en-US" sz="1400" dirty="0"/>
              <a:t> Ogygia hos </a:t>
            </a:r>
            <a:r>
              <a:rPr lang="en-US" sz="1400" dirty="0" err="1"/>
              <a:t>nymfen</a:t>
            </a:r>
            <a:r>
              <a:rPr lang="en-US" sz="1400" dirty="0"/>
              <a:t> Kalypso. </a:t>
            </a:r>
            <a:r>
              <a:rPr lang="en-US" sz="1400" dirty="0" err="1"/>
              <a:t>Telémachos</a:t>
            </a:r>
            <a:r>
              <a:rPr lang="en-US" sz="1400" dirty="0"/>
              <a:t> </a:t>
            </a:r>
            <a:r>
              <a:rPr lang="en-US" sz="1400" dirty="0" err="1"/>
              <a:t>rejser</a:t>
            </a:r>
            <a:r>
              <a:rPr lang="en-US" sz="1400" dirty="0"/>
              <a:t> </a:t>
            </a:r>
            <a:r>
              <a:rPr lang="en-US" sz="1400" dirty="0" err="1"/>
              <a:t>hjemad</a:t>
            </a:r>
            <a:r>
              <a:rPr lang="en-US" sz="1400" dirty="0"/>
              <a:t> </a:t>
            </a:r>
            <a:r>
              <a:rPr lang="en-US" sz="1400" dirty="0" err="1"/>
              <a:t>igen</a:t>
            </a:r>
            <a:r>
              <a:rPr lang="en-US" sz="1400" dirty="0"/>
              <a:t>.</a:t>
            </a:r>
          </a:p>
          <a:p>
            <a:pPr marL="285750" indent="-285750" algn="ctr">
              <a:lnSpc>
                <a:spcPct val="100000"/>
              </a:lnSpc>
              <a:buFont typeface="Arial" panose="020B0604020202020204" pitchFamily="34" charset="0"/>
              <a:buChar char="•"/>
            </a:pPr>
            <a:r>
              <a:rPr lang="en-US" sz="1400" dirty="0"/>
              <a:t>I </a:t>
            </a:r>
            <a:r>
              <a:rPr lang="en-US" sz="1400" dirty="0" err="1"/>
              <a:t>mellemtiden</a:t>
            </a:r>
            <a:r>
              <a:rPr lang="en-US" sz="1400" dirty="0"/>
              <a:t> </a:t>
            </a:r>
            <a:r>
              <a:rPr lang="en-US" sz="1400" dirty="0" err="1"/>
              <a:t>planlægger</a:t>
            </a:r>
            <a:r>
              <a:rPr lang="en-US" sz="1400" dirty="0"/>
              <a:t> </a:t>
            </a:r>
            <a:r>
              <a:rPr lang="en-US" sz="1400" dirty="0" err="1"/>
              <a:t>bejlerne</a:t>
            </a:r>
            <a:r>
              <a:rPr lang="en-US" sz="1400" dirty="0"/>
              <a:t> at </a:t>
            </a:r>
            <a:r>
              <a:rPr lang="en-US" sz="1400" dirty="0" err="1"/>
              <a:t>dræbe</a:t>
            </a:r>
            <a:r>
              <a:rPr lang="en-US" sz="1400" dirty="0"/>
              <a:t> </a:t>
            </a:r>
            <a:r>
              <a:rPr lang="en-US" sz="1400" dirty="0" err="1"/>
              <a:t>Telémachos</a:t>
            </a:r>
            <a:r>
              <a:rPr lang="en-US" sz="1400" dirty="0"/>
              <a:t> </a:t>
            </a:r>
            <a:r>
              <a:rPr lang="en-US" sz="1400" dirty="0" err="1"/>
              <a:t>ved</a:t>
            </a:r>
            <a:r>
              <a:rPr lang="en-US" sz="1400" dirty="0"/>
              <a:t> </a:t>
            </a:r>
            <a:r>
              <a:rPr lang="en-US" sz="1400" dirty="0" err="1"/>
              <a:t>hans</a:t>
            </a:r>
            <a:r>
              <a:rPr lang="en-US" sz="1400" dirty="0"/>
              <a:t> </a:t>
            </a:r>
            <a:r>
              <a:rPr lang="en-US" sz="1400" dirty="0" err="1"/>
              <a:t>hjemkomst</a:t>
            </a:r>
            <a:r>
              <a:rPr lang="en-US" sz="1400" dirty="0"/>
              <a:t> (cliffhanger)</a:t>
            </a:r>
          </a:p>
        </p:txBody>
      </p:sp>
      <p:pic>
        <p:nvPicPr>
          <p:cNvPr id="4098" name="Picture 2" descr="This painting, Helen Recognising Telemachus, Son of Odysseus by Jean-Jacques Lagrenée, illustrates a moment from Greek mythology where Helen of Troy identifies Telemachus, the son of Odysseus. Helen is shown standing and gesturing towards Telemachus, while seated men observe, possibly discussing his identity. The setting is an architectural space, reflecting classical styles, with figures dressed in traditional Greek robes. The painting captures the tension of recognition and reunion in a mythological narrative, with a calm yet dramatic atmosphere.">
            <a:extLst>
              <a:ext uri="{FF2B5EF4-FFF2-40B4-BE49-F238E27FC236}">
                <a16:creationId xmlns:a16="http://schemas.microsoft.com/office/drawing/2014/main" id="{1EA97F00-5275-CF0B-13DC-AD72A39E58C3}"/>
              </a:ext>
            </a:extLst>
          </p:cNvPr>
          <p:cNvPicPr>
            <a:picLocks noGrp="1" noChangeAspect="1" noChangeArrowheads="1"/>
          </p:cNvPicPr>
          <p:nvPr>
            <p:ph idx="1"/>
          </p:nvPr>
        </p:nvPicPr>
        <p:blipFill rotWithShape="1">
          <a:blip r:embed="rId2">
            <a:alphaModFix/>
            <a:extLst>
              <a:ext uri="{28A0092B-C50C-407E-A947-70E740481C1C}">
                <a14:useLocalDpi xmlns:a14="http://schemas.microsoft.com/office/drawing/2010/main" val="0"/>
              </a:ext>
            </a:extLst>
          </a:blip>
          <a:srcRect l="8077" r="16450" b="-2"/>
          <a:stretch/>
        </p:blipFill>
        <p:spPr bwMode="auto">
          <a:xfrm>
            <a:off x="-450167" y="10"/>
            <a:ext cx="6947301"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4127" name="Group 4126">
            <a:extLst>
              <a:ext uri="{FF2B5EF4-FFF2-40B4-BE49-F238E27FC236}">
                <a16:creationId xmlns:a16="http://schemas.microsoft.com/office/drawing/2014/main" id="{53745597-CF0F-4C14-83C4-612B382A90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710258" y="5849932"/>
            <a:ext cx="867485" cy="115439"/>
            <a:chOff x="8910933" y="1861308"/>
            <a:chExt cx="867485" cy="115439"/>
          </a:xfrm>
        </p:grpSpPr>
        <p:sp>
          <p:nvSpPr>
            <p:cNvPr id="4128" name="Rectangle 4127">
              <a:extLst>
                <a:ext uri="{FF2B5EF4-FFF2-40B4-BE49-F238E27FC236}">
                  <a16:creationId xmlns:a16="http://schemas.microsoft.com/office/drawing/2014/main" id="{471CB755-D435-4BD8-A3DB-B304ED0E7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4129" name="Straight Connector 4128">
              <a:extLst>
                <a:ext uri="{FF2B5EF4-FFF2-40B4-BE49-F238E27FC236}">
                  <a16:creationId xmlns:a16="http://schemas.microsoft.com/office/drawing/2014/main" id="{0B7F2CAE-48A1-4EAD-BDD1-4DA217AC0F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30" name="Straight Connector 4129">
              <a:extLst>
                <a:ext uri="{FF2B5EF4-FFF2-40B4-BE49-F238E27FC236}">
                  <a16:creationId xmlns:a16="http://schemas.microsoft.com/office/drawing/2014/main" id="{98FB73A0-9D61-4989-BA5F-7EF6308D86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01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3" name="Freeform: Shape 5142">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45" name="Rectangle 5144">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7" name="Rectangle 5146">
            <a:extLst>
              <a:ext uri="{FF2B5EF4-FFF2-40B4-BE49-F238E27FC236}">
                <a16:creationId xmlns:a16="http://schemas.microsoft.com/office/drawing/2014/main" id="{774A8DF5-445E-49C5-B10A-8DF5FEFBC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9" name="Rectangle 5148">
            <a:extLst>
              <a:ext uri="{FF2B5EF4-FFF2-40B4-BE49-F238E27FC236}">
                <a16:creationId xmlns:a16="http://schemas.microsoft.com/office/drawing/2014/main" id="{9A4E38D9-EFB8-40B5-B42B-514FBF18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B316A13-C3CC-2497-6102-956AF041F6B5}"/>
              </a:ext>
            </a:extLst>
          </p:cNvPr>
          <p:cNvSpPr>
            <a:spLocks noGrp="1"/>
          </p:cNvSpPr>
          <p:nvPr>
            <p:ph type="title"/>
          </p:nvPr>
        </p:nvSpPr>
        <p:spPr>
          <a:xfrm>
            <a:off x="6042995" y="722376"/>
            <a:ext cx="5129972" cy="1288825"/>
          </a:xfrm>
        </p:spPr>
        <p:txBody>
          <a:bodyPr vert="horz" lIns="91440" tIns="45720" rIns="91440" bIns="45720" rtlCol="0" anchor="b">
            <a:normAutofit/>
          </a:bodyPr>
          <a:lstStyle/>
          <a:p>
            <a:pPr algn="ctr"/>
            <a:r>
              <a:rPr lang="en-US" dirty="0"/>
              <a:t>5. sang</a:t>
            </a:r>
            <a:br>
              <a:rPr lang="en-US" dirty="0"/>
            </a:br>
            <a:r>
              <a:rPr lang="en-US" dirty="0"/>
              <a:t>Odysseus hos Kalypso</a:t>
            </a:r>
          </a:p>
        </p:txBody>
      </p:sp>
      <p:sp>
        <p:nvSpPr>
          <p:cNvPr id="4" name="Pladsholder til tekst 3">
            <a:extLst>
              <a:ext uri="{FF2B5EF4-FFF2-40B4-BE49-F238E27FC236}">
                <a16:creationId xmlns:a16="http://schemas.microsoft.com/office/drawing/2014/main" id="{4E805B12-10D0-6559-7CBE-1EBCAAB9CFD2}"/>
              </a:ext>
            </a:extLst>
          </p:cNvPr>
          <p:cNvSpPr>
            <a:spLocks noGrp="1"/>
          </p:cNvSpPr>
          <p:nvPr>
            <p:ph type="body" sz="half" idx="2"/>
          </p:nvPr>
        </p:nvSpPr>
        <p:spPr>
          <a:xfrm>
            <a:off x="6125052" y="2478581"/>
            <a:ext cx="4965859" cy="3028597"/>
          </a:xfrm>
        </p:spPr>
        <p:txBody>
          <a:bodyPr vert="horz" lIns="91440" tIns="45720" rIns="91440" bIns="45720" rtlCol="0" anchor="ctr">
            <a:normAutofit/>
          </a:bodyPr>
          <a:lstStyle/>
          <a:p>
            <a:pPr marL="285750" indent="-285750" algn="ctr">
              <a:lnSpc>
                <a:spcPct val="100000"/>
              </a:lnSpc>
              <a:buFont typeface="Arial" panose="020B0604020202020204" pitchFamily="34" charset="0"/>
              <a:buChar char="•"/>
            </a:pPr>
            <a:r>
              <a:rPr lang="en-US" sz="1200" dirty="0" err="1"/>
              <a:t>Perspektivet</a:t>
            </a:r>
            <a:r>
              <a:rPr lang="en-US" sz="1200" dirty="0"/>
              <a:t> </a:t>
            </a:r>
            <a:r>
              <a:rPr lang="en-US" sz="1200" dirty="0" err="1"/>
              <a:t>i</a:t>
            </a:r>
            <a:r>
              <a:rPr lang="en-US" sz="1200" dirty="0"/>
              <a:t> </a:t>
            </a:r>
            <a:r>
              <a:rPr lang="en-US" sz="1200" dirty="0" err="1"/>
              <a:t>fortællingen</a:t>
            </a:r>
            <a:r>
              <a:rPr lang="en-US" sz="1200" dirty="0"/>
              <a:t> </a:t>
            </a:r>
            <a:r>
              <a:rPr lang="en-US" sz="1200" dirty="0" err="1"/>
              <a:t>skifter</a:t>
            </a:r>
            <a:r>
              <a:rPr lang="en-US" sz="1200" dirty="0"/>
              <a:t> nu, </a:t>
            </a:r>
            <a:r>
              <a:rPr lang="en-US" sz="1200" dirty="0" err="1"/>
              <a:t>så</a:t>
            </a:r>
            <a:r>
              <a:rPr lang="en-US" sz="1200" dirty="0"/>
              <a:t> vi </a:t>
            </a:r>
            <a:r>
              <a:rPr lang="en-US" sz="1200" dirty="0" err="1"/>
              <a:t>følger</a:t>
            </a:r>
            <a:r>
              <a:rPr lang="en-US" sz="1200" dirty="0"/>
              <a:t> Odysseus. </a:t>
            </a:r>
            <a:r>
              <a:rPr lang="en-US" sz="1200" dirty="0" err="1"/>
              <a:t>Handlingen</a:t>
            </a:r>
            <a:r>
              <a:rPr lang="en-US" sz="1200" dirty="0"/>
              <a:t> </a:t>
            </a:r>
            <a:r>
              <a:rPr lang="en-US" sz="1200" dirty="0" err="1"/>
              <a:t>foregår</a:t>
            </a:r>
            <a:r>
              <a:rPr lang="en-US" sz="1200" dirty="0"/>
              <a:t> </a:t>
            </a:r>
            <a:r>
              <a:rPr lang="en-US" sz="1200" dirty="0" err="1"/>
              <a:t>parallelt</a:t>
            </a:r>
            <a:r>
              <a:rPr lang="en-US" sz="1200" dirty="0"/>
              <a:t> med 1.-4. sang.</a:t>
            </a:r>
          </a:p>
          <a:p>
            <a:pPr marL="285750" indent="-285750" algn="ctr">
              <a:lnSpc>
                <a:spcPct val="100000"/>
              </a:lnSpc>
              <a:buFont typeface="Arial" panose="020B0604020202020204" pitchFamily="34" charset="0"/>
              <a:buChar char="•"/>
            </a:pPr>
            <a:r>
              <a:rPr lang="en-US" sz="1200" dirty="0"/>
              <a:t>Hermes </a:t>
            </a:r>
            <a:r>
              <a:rPr lang="en-US" sz="1200" dirty="0" err="1"/>
              <a:t>ankommer</a:t>
            </a:r>
            <a:r>
              <a:rPr lang="en-US" sz="1200" dirty="0"/>
              <a:t> </a:t>
            </a:r>
            <a:r>
              <a:rPr lang="en-US" sz="1200" dirty="0" err="1"/>
              <a:t>til</a:t>
            </a:r>
            <a:r>
              <a:rPr lang="en-US" sz="1200" dirty="0"/>
              <a:t> Ogygia, </a:t>
            </a:r>
            <a:r>
              <a:rPr lang="en-US" sz="1200" dirty="0" err="1"/>
              <a:t>hvor</a:t>
            </a:r>
            <a:r>
              <a:rPr lang="en-US" sz="1200" dirty="0"/>
              <a:t> Odysseus er </a:t>
            </a:r>
            <a:r>
              <a:rPr lang="en-US" sz="1200" dirty="0" err="1"/>
              <a:t>fanget</a:t>
            </a:r>
            <a:r>
              <a:rPr lang="en-US" sz="1200" dirty="0"/>
              <a:t> hos den </a:t>
            </a:r>
            <a:r>
              <a:rPr lang="en-US" sz="1200" dirty="0" err="1"/>
              <a:t>smukke</a:t>
            </a:r>
            <a:r>
              <a:rPr lang="en-US" sz="1200" dirty="0"/>
              <a:t> </a:t>
            </a:r>
            <a:r>
              <a:rPr lang="en-US" sz="1200" dirty="0" err="1"/>
              <a:t>nymfe</a:t>
            </a:r>
            <a:r>
              <a:rPr lang="en-US" sz="1200" dirty="0"/>
              <a:t> Kalypso (</a:t>
            </a:r>
            <a:r>
              <a:rPr lang="en-US" sz="1200" dirty="0" err="1"/>
              <a:t>en</a:t>
            </a:r>
            <a:r>
              <a:rPr lang="en-US" sz="1200" dirty="0"/>
              <a:t> </a:t>
            </a:r>
            <a:r>
              <a:rPr lang="en-US" sz="1200" dirty="0" err="1"/>
              <a:t>mindre</a:t>
            </a:r>
            <a:r>
              <a:rPr lang="en-US" sz="1200" dirty="0"/>
              <a:t> </a:t>
            </a:r>
            <a:r>
              <a:rPr lang="en-US" sz="1200" dirty="0" err="1"/>
              <a:t>gudinde</a:t>
            </a:r>
            <a:r>
              <a:rPr lang="en-US" sz="1200" dirty="0"/>
              <a:t>).</a:t>
            </a:r>
          </a:p>
          <a:p>
            <a:pPr marL="285750" indent="-285750" algn="ctr">
              <a:lnSpc>
                <a:spcPct val="100000"/>
              </a:lnSpc>
              <a:buFont typeface="Arial" panose="020B0604020202020204" pitchFamily="34" charset="0"/>
              <a:buChar char="•"/>
            </a:pPr>
            <a:r>
              <a:rPr lang="en-US" sz="1200" dirty="0"/>
              <a:t>Kalypso </a:t>
            </a:r>
            <a:r>
              <a:rPr lang="en-US" sz="1200" dirty="0" err="1"/>
              <a:t>ønsker</a:t>
            </a:r>
            <a:r>
              <a:rPr lang="en-US" sz="1200" dirty="0"/>
              <a:t> </a:t>
            </a:r>
            <a:r>
              <a:rPr lang="en-US" sz="1200" dirty="0" err="1"/>
              <a:t>brændende</a:t>
            </a:r>
            <a:r>
              <a:rPr lang="en-US" sz="1200" dirty="0"/>
              <a:t> at </a:t>
            </a:r>
            <a:r>
              <a:rPr lang="en-US" sz="1200" dirty="0" err="1"/>
              <a:t>ægte</a:t>
            </a:r>
            <a:r>
              <a:rPr lang="en-US" sz="1200" dirty="0"/>
              <a:t> Odysseus </a:t>
            </a:r>
            <a:r>
              <a:rPr lang="en-US" sz="1200" dirty="0" err="1"/>
              <a:t>og</a:t>
            </a:r>
            <a:r>
              <a:rPr lang="en-US" sz="1200" dirty="0"/>
              <a:t> lover ham </a:t>
            </a:r>
            <a:r>
              <a:rPr lang="en-US" sz="1200" dirty="0" err="1"/>
              <a:t>evigt</a:t>
            </a:r>
            <a:r>
              <a:rPr lang="en-US" sz="1200" dirty="0"/>
              <a:t> liv, </a:t>
            </a:r>
            <a:r>
              <a:rPr lang="en-US" sz="1200" dirty="0" err="1"/>
              <a:t>hvis</a:t>
            </a:r>
            <a:r>
              <a:rPr lang="en-US" sz="1200" dirty="0"/>
              <a:t> </a:t>
            </a:r>
            <a:r>
              <a:rPr lang="en-US" sz="1200" dirty="0" err="1"/>
              <a:t>han</a:t>
            </a:r>
            <a:r>
              <a:rPr lang="en-US" sz="1200" dirty="0"/>
              <a:t> </a:t>
            </a:r>
            <a:r>
              <a:rPr lang="en-US" sz="1200" dirty="0" err="1"/>
              <a:t>bliver</a:t>
            </a:r>
            <a:r>
              <a:rPr lang="en-US" sz="1200" dirty="0"/>
              <a:t> hos </a:t>
            </a:r>
            <a:r>
              <a:rPr lang="en-US" sz="1200" dirty="0" err="1"/>
              <a:t>hende</a:t>
            </a:r>
            <a:r>
              <a:rPr lang="en-US" sz="1200" dirty="0"/>
              <a:t>. Odysseus </a:t>
            </a:r>
            <a:r>
              <a:rPr lang="en-US" sz="1200" dirty="0" err="1"/>
              <a:t>nægter</a:t>
            </a:r>
            <a:r>
              <a:rPr lang="en-US" sz="1200" dirty="0"/>
              <a:t> – </a:t>
            </a:r>
            <a:r>
              <a:rPr lang="en-US" sz="1200" dirty="0" err="1"/>
              <a:t>han</a:t>
            </a:r>
            <a:r>
              <a:rPr lang="en-US" sz="1200" dirty="0"/>
              <a:t> </a:t>
            </a:r>
            <a:r>
              <a:rPr lang="en-US" sz="1200" dirty="0" err="1"/>
              <a:t>vil</a:t>
            </a:r>
            <a:r>
              <a:rPr lang="en-US" sz="1200" dirty="0"/>
              <a:t> </a:t>
            </a:r>
            <a:r>
              <a:rPr lang="en-US" sz="1200" dirty="0" err="1"/>
              <a:t>hellere</a:t>
            </a:r>
            <a:r>
              <a:rPr lang="en-US" sz="1200" dirty="0"/>
              <a:t> </a:t>
            </a:r>
            <a:r>
              <a:rPr lang="en-US" sz="1200" dirty="0" err="1"/>
              <a:t>hjem</a:t>
            </a:r>
            <a:r>
              <a:rPr lang="en-US" sz="1200" dirty="0"/>
              <a:t> </a:t>
            </a:r>
            <a:r>
              <a:rPr lang="en-US" sz="1200" dirty="0" err="1"/>
              <a:t>til</a:t>
            </a:r>
            <a:r>
              <a:rPr lang="en-US" sz="1200" dirty="0"/>
              <a:t> sin </a:t>
            </a:r>
            <a:r>
              <a:rPr lang="en-US" sz="1200" dirty="0" err="1"/>
              <a:t>kone</a:t>
            </a:r>
            <a:r>
              <a:rPr lang="en-US" sz="1200" dirty="0"/>
              <a:t> </a:t>
            </a:r>
            <a:r>
              <a:rPr lang="en-US" sz="1200" dirty="0" err="1"/>
              <a:t>og</a:t>
            </a:r>
            <a:r>
              <a:rPr lang="en-US" sz="1200" dirty="0"/>
              <a:t> sit </a:t>
            </a:r>
            <a:r>
              <a:rPr lang="en-US" sz="1200" dirty="0" err="1"/>
              <a:t>hjemland</a:t>
            </a:r>
            <a:r>
              <a:rPr lang="en-US" sz="1200" dirty="0"/>
              <a:t>.</a:t>
            </a:r>
          </a:p>
          <a:p>
            <a:pPr marL="285750" indent="-285750" algn="ctr">
              <a:lnSpc>
                <a:spcPct val="100000"/>
              </a:lnSpc>
              <a:buFont typeface="Arial" panose="020B0604020202020204" pitchFamily="34" charset="0"/>
              <a:buChar char="•"/>
            </a:pPr>
            <a:r>
              <a:rPr lang="en-US" sz="1200" dirty="0"/>
              <a:t>Hermes </a:t>
            </a:r>
            <a:r>
              <a:rPr lang="en-US" sz="1200" dirty="0" err="1"/>
              <a:t>meddeler</a:t>
            </a:r>
            <a:r>
              <a:rPr lang="en-US" sz="1200" dirty="0"/>
              <a:t>, at Odysseus </a:t>
            </a:r>
            <a:r>
              <a:rPr lang="en-US" sz="1200" dirty="0" err="1"/>
              <a:t>sikkert</a:t>
            </a:r>
            <a:r>
              <a:rPr lang="en-US" sz="1200" dirty="0"/>
              <a:t> </a:t>
            </a:r>
            <a:r>
              <a:rPr lang="en-US" sz="1200" dirty="0" err="1"/>
              <a:t>kan</a:t>
            </a:r>
            <a:r>
              <a:rPr lang="en-US" sz="1200" dirty="0"/>
              <a:t> </a:t>
            </a:r>
            <a:r>
              <a:rPr lang="en-US" sz="1200" dirty="0" err="1"/>
              <a:t>sejle</a:t>
            </a:r>
            <a:r>
              <a:rPr lang="en-US" sz="1200" dirty="0"/>
              <a:t> </a:t>
            </a:r>
            <a:r>
              <a:rPr lang="en-US" sz="1200" dirty="0" err="1"/>
              <a:t>væk</a:t>
            </a:r>
            <a:r>
              <a:rPr lang="en-US" sz="1200" dirty="0"/>
              <a:t>, for Poseidon er </a:t>
            </a:r>
            <a:r>
              <a:rPr lang="en-US" sz="1200" dirty="0" err="1"/>
              <a:t>ikke</a:t>
            </a:r>
            <a:r>
              <a:rPr lang="en-US" sz="1200" dirty="0"/>
              <a:t> </a:t>
            </a:r>
            <a:r>
              <a:rPr lang="en-US" sz="1200" dirty="0" err="1"/>
              <a:t>hjemme</a:t>
            </a:r>
            <a:r>
              <a:rPr lang="en-US" sz="1200" dirty="0"/>
              <a:t>, </a:t>
            </a:r>
            <a:r>
              <a:rPr lang="en-US" sz="1200" dirty="0" err="1"/>
              <a:t>og</a:t>
            </a:r>
            <a:r>
              <a:rPr lang="en-US" sz="1200" dirty="0"/>
              <a:t> </a:t>
            </a:r>
            <a:r>
              <a:rPr lang="en-US" sz="1200" dirty="0" err="1"/>
              <a:t>vil</a:t>
            </a:r>
            <a:r>
              <a:rPr lang="en-US" sz="1200" dirty="0"/>
              <a:t> </a:t>
            </a:r>
            <a:r>
              <a:rPr lang="en-US" sz="1200" dirty="0" err="1"/>
              <a:t>derfor</a:t>
            </a:r>
            <a:r>
              <a:rPr lang="en-US" sz="1200" dirty="0"/>
              <a:t> </a:t>
            </a:r>
            <a:r>
              <a:rPr lang="en-US" sz="1200" dirty="0" err="1"/>
              <a:t>ikke</a:t>
            </a:r>
            <a:r>
              <a:rPr lang="en-US" sz="1200" dirty="0"/>
              <a:t> </a:t>
            </a:r>
            <a:r>
              <a:rPr lang="en-US" sz="1200" dirty="0" err="1"/>
              <a:t>opdage</a:t>
            </a:r>
            <a:r>
              <a:rPr lang="en-US" sz="1200" dirty="0"/>
              <a:t> ham.</a:t>
            </a:r>
          </a:p>
          <a:p>
            <a:pPr marL="285750" indent="-285750" algn="ctr">
              <a:lnSpc>
                <a:spcPct val="100000"/>
              </a:lnSpc>
              <a:buFont typeface="Arial" panose="020B0604020202020204" pitchFamily="34" charset="0"/>
              <a:buChar char="•"/>
            </a:pPr>
            <a:r>
              <a:rPr lang="en-US" sz="1200" dirty="0"/>
              <a:t>Da Odysseus </a:t>
            </a:r>
            <a:r>
              <a:rPr lang="en-US" sz="1200" dirty="0" err="1"/>
              <a:t>sejler</a:t>
            </a:r>
            <a:r>
              <a:rPr lang="en-US" sz="1200" dirty="0"/>
              <a:t> </a:t>
            </a:r>
            <a:r>
              <a:rPr lang="en-US" sz="1200" dirty="0" err="1"/>
              <a:t>hjemad</a:t>
            </a:r>
            <a:r>
              <a:rPr lang="en-US" sz="1200" dirty="0"/>
              <a:t>, men Poseidon </a:t>
            </a:r>
            <a:r>
              <a:rPr lang="en-US" sz="1200" dirty="0" err="1"/>
              <a:t>opdager</a:t>
            </a:r>
            <a:r>
              <a:rPr lang="en-US" sz="1200" dirty="0"/>
              <a:t> ham </a:t>
            </a:r>
            <a:r>
              <a:rPr lang="en-US" sz="1200" dirty="0" err="1"/>
              <a:t>alligevel</a:t>
            </a:r>
            <a:r>
              <a:rPr lang="en-US" sz="1200" dirty="0"/>
              <a:t> </a:t>
            </a:r>
            <a:r>
              <a:rPr lang="en-US" sz="1200" dirty="0" err="1"/>
              <a:t>og</a:t>
            </a:r>
            <a:r>
              <a:rPr lang="en-US" sz="1200" dirty="0"/>
              <a:t> </a:t>
            </a:r>
            <a:r>
              <a:rPr lang="en-US" sz="1200" dirty="0" err="1"/>
              <a:t>knuser</a:t>
            </a:r>
            <a:r>
              <a:rPr lang="en-US" sz="1200" dirty="0"/>
              <a:t> </a:t>
            </a:r>
            <a:r>
              <a:rPr lang="en-US" sz="1200" dirty="0" err="1"/>
              <a:t>hans</a:t>
            </a:r>
            <a:r>
              <a:rPr lang="en-US" sz="1200" dirty="0"/>
              <a:t> </a:t>
            </a:r>
            <a:r>
              <a:rPr lang="en-US" sz="1200" dirty="0" err="1"/>
              <a:t>skib</a:t>
            </a:r>
            <a:r>
              <a:rPr lang="en-US" sz="1200" dirty="0"/>
              <a:t>, </a:t>
            </a:r>
            <a:r>
              <a:rPr lang="en-US" sz="1200" dirty="0" err="1"/>
              <a:t>hvorefter</a:t>
            </a:r>
            <a:r>
              <a:rPr lang="en-US" sz="1200" dirty="0"/>
              <a:t> Odysseus </a:t>
            </a:r>
            <a:r>
              <a:rPr lang="en-US" sz="1200" dirty="0" err="1"/>
              <a:t>efter</a:t>
            </a:r>
            <a:r>
              <a:rPr lang="en-US" sz="1200" dirty="0"/>
              <a:t> 20 </a:t>
            </a:r>
            <a:r>
              <a:rPr lang="en-US" sz="1200" dirty="0" err="1"/>
              <a:t>dage</a:t>
            </a:r>
            <a:r>
              <a:rPr lang="en-US" sz="1200" dirty="0"/>
              <a:t> driver </a:t>
            </a:r>
            <a:r>
              <a:rPr lang="en-US" sz="1200" dirty="0" err="1"/>
              <a:t>i</a:t>
            </a:r>
            <a:r>
              <a:rPr lang="en-US" sz="1200" dirty="0"/>
              <a:t> land </a:t>
            </a:r>
            <a:r>
              <a:rPr lang="en-US" sz="1200" dirty="0" err="1"/>
              <a:t>på</a:t>
            </a:r>
            <a:r>
              <a:rPr lang="en-US" sz="1200" dirty="0"/>
              <a:t> </a:t>
            </a:r>
            <a:r>
              <a:rPr lang="en-US" sz="1200" dirty="0" err="1"/>
              <a:t>øen</a:t>
            </a:r>
            <a:r>
              <a:rPr lang="en-US" sz="1200" dirty="0"/>
              <a:t> </a:t>
            </a:r>
            <a:r>
              <a:rPr lang="en-US" sz="1200" dirty="0" err="1"/>
              <a:t>Scheria</a:t>
            </a:r>
            <a:r>
              <a:rPr lang="en-US" sz="1200" dirty="0"/>
              <a:t>, </a:t>
            </a:r>
            <a:r>
              <a:rPr lang="en-US" sz="1200" dirty="0" err="1"/>
              <a:t>hvor</a:t>
            </a:r>
            <a:r>
              <a:rPr lang="en-US" sz="1200" dirty="0"/>
              <a:t> </a:t>
            </a:r>
            <a:r>
              <a:rPr lang="en-US" sz="1200" dirty="0" err="1"/>
              <a:t>faiakerne</a:t>
            </a:r>
            <a:r>
              <a:rPr lang="en-US" sz="1200" dirty="0"/>
              <a:t> bor. Han ligger </a:t>
            </a:r>
            <a:r>
              <a:rPr lang="en-US" sz="1200" dirty="0" err="1"/>
              <a:t>bevidstløs</a:t>
            </a:r>
            <a:r>
              <a:rPr lang="en-US" sz="1200" dirty="0"/>
              <a:t> </a:t>
            </a:r>
            <a:r>
              <a:rPr lang="en-US" sz="1200" dirty="0" err="1"/>
              <a:t>på</a:t>
            </a:r>
            <a:r>
              <a:rPr lang="en-US" sz="1200" dirty="0"/>
              <a:t> </a:t>
            </a:r>
            <a:r>
              <a:rPr lang="en-US" sz="1200" dirty="0" err="1"/>
              <a:t>stranden</a:t>
            </a:r>
            <a:r>
              <a:rPr lang="en-US" sz="1200" dirty="0"/>
              <a:t>. </a:t>
            </a:r>
          </a:p>
        </p:txBody>
      </p:sp>
      <p:pic>
        <p:nvPicPr>
          <p:cNvPr id="5122" name="Picture 2" descr="undefined">
            <a:extLst>
              <a:ext uri="{FF2B5EF4-FFF2-40B4-BE49-F238E27FC236}">
                <a16:creationId xmlns:a16="http://schemas.microsoft.com/office/drawing/2014/main" id="{5610C742-3D61-7AE6-C8AF-270A30871B8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177" r="5816"/>
          <a:stretch/>
        </p:blipFill>
        <p:spPr bwMode="auto">
          <a:xfrm>
            <a:off x="160919" y="1074033"/>
            <a:ext cx="5964133" cy="4709933"/>
          </a:xfrm>
          <a:prstGeom prst="rect">
            <a:avLst/>
          </a:prstGeom>
          <a:noFill/>
          <a:extLst>
            <a:ext uri="{909E8E84-426E-40DD-AFC4-6F175D3DCCD1}">
              <a14:hiddenFill xmlns:a14="http://schemas.microsoft.com/office/drawing/2010/main">
                <a:solidFill>
                  <a:srgbClr val="FFFFFF"/>
                </a:solidFill>
              </a14:hiddenFill>
            </a:ext>
          </a:extLst>
        </p:spPr>
      </p:pic>
      <p:grpSp>
        <p:nvGrpSpPr>
          <p:cNvPr id="5151" name="Group 5150">
            <a:extLst>
              <a:ext uri="{FF2B5EF4-FFF2-40B4-BE49-F238E27FC236}">
                <a16:creationId xmlns:a16="http://schemas.microsoft.com/office/drawing/2014/main" id="{D87FFE71-34DC-4C53-AE0F-6B141D081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74239" y="5850225"/>
            <a:ext cx="867485" cy="115439"/>
            <a:chOff x="8910933" y="1861308"/>
            <a:chExt cx="867485" cy="115439"/>
          </a:xfrm>
        </p:grpSpPr>
        <p:sp>
          <p:nvSpPr>
            <p:cNvPr id="5152" name="Rectangle 5151">
              <a:extLst>
                <a:ext uri="{FF2B5EF4-FFF2-40B4-BE49-F238E27FC236}">
                  <a16:creationId xmlns:a16="http://schemas.microsoft.com/office/drawing/2014/main" id="{37DF92F1-0E20-46AC-BB8F-F66926B40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5153" name="Straight Connector 5152">
              <a:extLst>
                <a:ext uri="{FF2B5EF4-FFF2-40B4-BE49-F238E27FC236}">
                  <a16:creationId xmlns:a16="http://schemas.microsoft.com/office/drawing/2014/main" id="{FFA14CB4-8459-4D23-B4FF-8F9868E3FC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54" name="Straight Connector 5153">
              <a:extLst>
                <a:ext uri="{FF2B5EF4-FFF2-40B4-BE49-F238E27FC236}">
                  <a16:creationId xmlns:a16="http://schemas.microsoft.com/office/drawing/2014/main" id="{7A0C763F-37C4-4E00-AEB2-8867F4AA25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590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3E41492A-83D9-BB01-E56A-C1CFAA2DA27B}"/>
              </a:ext>
            </a:extLst>
          </p:cNvPr>
          <p:cNvSpPr>
            <a:spLocks noGrp="1"/>
          </p:cNvSpPr>
          <p:nvPr>
            <p:ph type="title"/>
          </p:nvPr>
        </p:nvSpPr>
        <p:spPr>
          <a:xfrm>
            <a:off x="211016" y="559778"/>
            <a:ext cx="11789921" cy="1288489"/>
          </a:xfrm>
        </p:spPr>
        <p:style>
          <a:lnRef idx="2">
            <a:schemeClr val="dk1"/>
          </a:lnRef>
          <a:fillRef idx="1">
            <a:schemeClr val="lt1"/>
          </a:fillRef>
          <a:effectRef idx="0">
            <a:schemeClr val="dk1"/>
          </a:effectRef>
          <a:fontRef idx="minor">
            <a:schemeClr val="dk1"/>
          </a:fontRef>
        </p:style>
        <p:txBody>
          <a:bodyPr>
            <a:noAutofit/>
          </a:bodyPr>
          <a:lstStyle/>
          <a:p>
            <a:r>
              <a:rPr lang="da-DK" sz="2400" dirty="0"/>
              <a:t>PARARBJDE: </a:t>
            </a:r>
            <a:br>
              <a:rPr lang="da-DK" sz="2400" dirty="0"/>
            </a:br>
            <a:r>
              <a:rPr lang="da-DK" sz="2400" dirty="0"/>
              <a:t>Genfortæl handlingen i 6. sang </a:t>
            </a:r>
            <a:r>
              <a:rPr lang="da-DK" sz="2400" dirty="0" err="1"/>
              <a:t>vv</a:t>
            </a:r>
            <a:r>
              <a:rPr lang="da-DK" sz="2400" dirty="0"/>
              <a:t>. 1-185 for hinanden, mens I kigger på de efterfølgende billeder. Husk at bruge hovedpersonernes </a:t>
            </a:r>
            <a:r>
              <a:rPr lang="da-DK" sz="2400" u="sng" dirty="0"/>
              <a:t>navne</a:t>
            </a:r>
            <a:r>
              <a:rPr lang="da-DK" sz="2400" dirty="0"/>
              <a:t>, mens I genfortæller:</a:t>
            </a:r>
          </a:p>
        </p:txBody>
      </p:sp>
      <p:pic>
        <p:nvPicPr>
          <p:cNvPr id="1026" name="Picture 2" descr="The Lykaon Painter – Odysseus Meets Elpenor in the Underworld – c450-425BC  – Personal Interpretations">
            <a:extLst>
              <a:ext uri="{FF2B5EF4-FFF2-40B4-BE49-F238E27FC236}">
                <a16:creationId xmlns:a16="http://schemas.microsoft.com/office/drawing/2014/main" id="{F0CD9CFE-78DA-B925-00EB-CE968EB1D5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171" r="24628"/>
          <a:stretch/>
        </p:blipFill>
        <p:spPr bwMode="auto">
          <a:xfrm>
            <a:off x="2068821" y="2270298"/>
            <a:ext cx="2122714" cy="36933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ausicaa - Wikipedia">
            <a:extLst>
              <a:ext uri="{FF2B5EF4-FFF2-40B4-BE49-F238E27FC236}">
                <a16:creationId xmlns:a16="http://schemas.microsoft.com/office/drawing/2014/main" id="{2C21536C-E3A2-0802-7995-5AE41B50C0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947" r="14509"/>
          <a:stretch/>
        </p:blipFill>
        <p:spPr bwMode="auto">
          <a:xfrm>
            <a:off x="6213230" y="2270298"/>
            <a:ext cx="1830171" cy="369331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thena - Ancient Greek Vase Painting">
            <a:extLst>
              <a:ext uri="{FF2B5EF4-FFF2-40B4-BE49-F238E27FC236}">
                <a16:creationId xmlns:a16="http://schemas.microsoft.com/office/drawing/2014/main" id="{1C27DA37-6B85-572F-283F-A463984223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95" r="12815" b="6190"/>
          <a:stretch/>
        </p:blipFill>
        <p:spPr bwMode="auto">
          <a:xfrm>
            <a:off x="10077214" y="2270298"/>
            <a:ext cx="1935446" cy="3693319"/>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51E5E34D-1C35-39A6-9680-717E175C0409}"/>
              </a:ext>
            </a:extLst>
          </p:cNvPr>
          <p:cNvSpPr txBox="1"/>
          <p:nvPr/>
        </p:nvSpPr>
        <p:spPr>
          <a:xfrm>
            <a:off x="222739" y="2270298"/>
            <a:ext cx="1846082" cy="36933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ODÝSSEUS</a:t>
            </a:r>
          </a:p>
          <a:p>
            <a:endParaRPr lang="da-DK" dirty="0"/>
          </a:p>
          <a:p>
            <a:r>
              <a:rPr lang="da-DK" dirty="0" err="1"/>
              <a:t>Ithakas</a:t>
            </a:r>
            <a:r>
              <a:rPr lang="da-DK" dirty="0"/>
              <a:t> konge og digtets </a:t>
            </a:r>
            <a:r>
              <a:rPr lang="da-DK" dirty="0" err="1"/>
              <a:t>hoved-person</a:t>
            </a:r>
            <a:r>
              <a:rPr lang="da-DK" dirty="0"/>
              <a:t>.</a:t>
            </a:r>
          </a:p>
          <a:p>
            <a:endParaRPr lang="da-DK" dirty="0"/>
          </a:p>
          <a:p>
            <a:r>
              <a:rPr lang="da-DK" dirty="0"/>
              <a:t>Har været væk hjemmefra i 20 år.</a:t>
            </a:r>
          </a:p>
          <a:p>
            <a:endParaRPr lang="da-DK" dirty="0"/>
          </a:p>
          <a:p>
            <a:r>
              <a:rPr lang="da-DK" dirty="0"/>
              <a:t>Kendt for sin snilde og kløgt.</a:t>
            </a:r>
          </a:p>
          <a:p>
            <a:endParaRPr lang="da-DK" dirty="0"/>
          </a:p>
          <a:p>
            <a:endParaRPr lang="da-DK" dirty="0"/>
          </a:p>
        </p:txBody>
      </p:sp>
      <p:sp>
        <p:nvSpPr>
          <p:cNvPr id="6" name="Tekstfelt 5">
            <a:extLst>
              <a:ext uri="{FF2B5EF4-FFF2-40B4-BE49-F238E27FC236}">
                <a16:creationId xmlns:a16="http://schemas.microsoft.com/office/drawing/2014/main" id="{5FA7C13B-2716-AB77-C453-6FC37F3DEBF9}"/>
              </a:ext>
            </a:extLst>
          </p:cNvPr>
          <p:cNvSpPr txBox="1"/>
          <p:nvPr/>
        </p:nvSpPr>
        <p:spPr>
          <a:xfrm>
            <a:off x="4367148" y="2270298"/>
            <a:ext cx="1846082" cy="36933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NAUSÍKAA</a:t>
            </a:r>
          </a:p>
          <a:p>
            <a:endParaRPr lang="da-DK" dirty="0"/>
          </a:p>
          <a:p>
            <a:r>
              <a:rPr lang="da-DK" dirty="0"/>
              <a:t>Datter af </a:t>
            </a:r>
            <a:r>
              <a:rPr lang="da-DK" dirty="0" err="1"/>
              <a:t>Alkínoos</a:t>
            </a:r>
            <a:r>
              <a:rPr lang="da-DK" dirty="0"/>
              <a:t>, </a:t>
            </a:r>
            <a:r>
              <a:rPr lang="da-DK" dirty="0" err="1"/>
              <a:t>faiakernes</a:t>
            </a:r>
            <a:r>
              <a:rPr lang="da-DK" dirty="0"/>
              <a:t> konge.</a:t>
            </a:r>
          </a:p>
          <a:p>
            <a:endParaRPr lang="da-DK" dirty="0"/>
          </a:p>
          <a:p>
            <a:r>
              <a:rPr lang="da-DK" dirty="0"/>
              <a:t>Er således en </a:t>
            </a:r>
            <a:r>
              <a:rPr lang="da-DK" dirty="0" err="1"/>
              <a:t>faiakernes</a:t>
            </a:r>
            <a:r>
              <a:rPr lang="da-DK" dirty="0"/>
              <a:t> prinsesse.</a:t>
            </a:r>
          </a:p>
          <a:p>
            <a:endParaRPr lang="da-DK" dirty="0"/>
          </a:p>
          <a:p>
            <a:r>
              <a:rPr lang="da-DK" dirty="0"/>
              <a:t>Er ca. 15-16 år og i den giftefærdige alder.</a:t>
            </a:r>
          </a:p>
        </p:txBody>
      </p:sp>
      <p:sp>
        <p:nvSpPr>
          <p:cNvPr id="9" name="Tekstfelt 8">
            <a:extLst>
              <a:ext uri="{FF2B5EF4-FFF2-40B4-BE49-F238E27FC236}">
                <a16:creationId xmlns:a16="http://schemas.microsoft.com/office/drawing/2014/main" id="{D9DDBDD2-9072-554A-AC80-17534EB3BB42}"/>
              </a:ext>
            </a:extLst>
          </p:cNvPr>
          <p:cNvSpPr txBox="1"/>
          <p:nvPr/>
        </p:nvSpPr>
        <p:spPr>
          <a:xfrm>
            <a:off x="8231132" y="2270298"/>
            <a:ext cx="1846082" cy="36933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ATHÉNE</a:t>
            </a:r>
          </a:p>
          <a:p>
            <a:endParaRPr lang="da-DK" dirty="0"/>
          </a:p>
          <a:p>
            <a:r>
              <a:rPr lang="da-DK" dirty="0"/>
              <a:t>Visdommens, krigens og </a:t>
            </a:r>
            <a:r>
              <a:rPr lang="da-DK" dirty="0" err="1"/>
              <a:t>hånd-værkets</a:t>
            </a:r>
            <a:r>
              <a:rPr lang="da-DK" dirty="0"/>
              <a:t> gudinde.</a:t>
            </a:r>
          </a:p>
          <a:p>
            <a:endParaRPr lang="da-DK" dirty="0"/>
          </a:p>
          <a:p>
            <a:r>
              <a:rPr lang="da-DK" dirty="0"/>
              <a:t>Odysseus’ hjælper på hans rejser.</a:t>
            </a:r>
          </a:p>
          <a:p>
            <a:endParaRPr lang="da-DK" dirty="0"/>
          </a:p>
          <a:p>
            <a:r>
              <a:rPr lang="da-DK" dirty="0"/>
              <a:t>Kaldes også ”gudinden med lynende øjne” og ”Pallas Athene”</a:t>
            </a:r>
          </a:p>
        </p:txBody>
      </p:sp>
    </p:spTree>
    <p:extLst>
      <p:ext uri="{BB962C8B-B14F-4D97-AF65-F5344CB8AC3E}">
        <p14:creationId xmlns:p14="http://schemas.microsoft.com/office/powerpoint/2010/main" val="2143147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Athena appeared in a dream to Nausicaa in the disguise of a friend and  advised Nausicaa to go to the river the next morning Stock Photo - Alamy">
            <a:extLst>
              <a:ext uri="{FF2B5EF4-FFF2-40B4-BE49-F238E27FC236}">
                <a16:creationId xmlns:a16="http://schemas.microsoft.com/office/drawing/2014/main" id="{3AAE2327-DD53-F54A-152E-E51BE420A2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 r="6769" b="5443"/>
          <a:stretch/>
        </p:blipFill>
        <p:spPr bwMode="auto">
          <a:xfrm>
            <a:off x="1915396" y="432953"/>
            <a:ext cx="8361207" cy="5992093"/>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a:extLst>
              <a:ext uri="{FF2B5EF4-FFF2-40B4-BE49-F238E27FC236}">
                <a16:creationId xmlns:a16="http://schemas.microsoft.com/office/drawing/2014/main" id="{D9A55C46-119D-A25D-2FCD-49B91C516095}"/>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3548938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ausicaa - Greek Mythology Link">
            <a:extLst>
              <a:ext uri="{FF2B5EF4-FFF2-40B4-BE49-F238E27FC236}">
                <a16:creationId xmlns:a16="http://schemas.microsoft.com/office/drawing/2014/main" id="{22FF2612-4E0F-F6BC-678E-5B3B979E07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571500"/>
            <a:ext cx="1016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560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usicaa - Wikidata">
            <a:extLst>
              <a:ext uri="{FF2B5EF4-FFF2-40B4-BE49-F238E27FC236}">
                <a16:creationId xmlns:a16="http://schemas.microsoft.com/office/drawing/2014/main" id="{57D5467A-BB56-BFDC-6436-89179E0802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446" y="131636"/>
            <a:ext cx="9663108" cy="6594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10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AEDB3-99F6-16B0-F624-5591308AE70C}"/>
            </a:ext>
          </a:extLst>
        </p:cNvPr>
        <p:cNvGrpSpPr/>
        <p:nvPr/>
      </p:nvGrpSpPr>
      <p:grpSpPr>
        <a:xfrm>
          <a:off x="0" y="0"/>
          <a:ext cx="0" cy="0"/>
          <a:chOff x="0" y="0"/>
          <a:chExt cx="0" cy="0"/>
        </a:xfrm>
      </p:grpSpPr>
      <p:pic>
        <p:nvPicPr>
          <p:cNvPr id="2" name="Picture 6" descr="Nausicaa - Greek Mythology Link">
            <a:extLst>
              <a:ext uri="{FF2B5EF4-FFF2-40B4-BE49-F238E27FC236}">
                <a16:creationId xmlns:a16="http://schemas.microsoft.com/office/drawing/2014/main" id="{0FD5805F-4776-BC27-193B-97128291C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927" y="1012736"/>
            <a:ext cx="8384146" cy="483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958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AD9C8-3116-B7CC-20C0-8E2933EF1A90}"/>
            </a:ext>
          </a:extLst>
        </p:cNvPr>
        <p:cNvGrpSpPr/>
        <p:nvPr/>
      </p:nvGrpSpPr>
      <p:grpSpPr>
        <a:xfrm>
          <a:off x="0" y="0"/>
          <a:ext cx="0" cy="0"/>
          <a:chOff x="0" y="0"/>
          <a:chExt cx="0" cy="0"/>
        </a:xfrm>
      </p:grpSpPr>
      <p:pic>
        <p:nvPicPr>
          <p:cNvPr id="2" name="Picture 2" descr="This painting, Odysseus and Nausicaa, attributed to Salvator Rosa and his studio, depicts a scene from The Odyssey. Nausicaa, a princess, offers clothing to the shipwrecked Odysseus, who stands nude and vulnerable, his body partially covered by leaves. The gesture symbolizes hospitality and aid to a stranger in need. Nausicaa and her maidens appear compassionate and cautious, while Odysseus reaches out gratefully. The background suggests a coastal landscape at dusk, capturing the moment when Odysseus, having washed ashore, is rescued by Nausicaa. The painting highlights themes of kindness, vulnerability, and human connection.">
            <a:extLst>
              <a:ext uri="{FF2B5EF4-FFF2-40B4-BE49-F238E27FC236}">
                <a16:creationId xmlns:a16="http://schemas.microsoft.com/office/drawing/2014/main" id="{C14B107E-C34A-B503-71DA-F6E39FB26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0189" y="103517"/>
            <a:ext cx="5431622" cy="6650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102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A10BFC-0A82-3829-0E8B-803C156F3118}"/>
              </a:ext>
            </a:extLst>
          </p:cNvPr>
          <p:cNvSpPr>
            <a:spLocks noGrp="1"/>
          </p:cNvSpPr>
          <p:nvPr>
            <p:ph type="title"/>
          </p:nvPr>
        </p:nvSpPr>
        <p:spPr/>
        <p:txBody>
          <a:bodyPr/>
          <a:lstStyle/>
          <a:p>
            <a:r>
              <a:rPr lang="da-DK" sz="2400" dirty="0"/>
              <a:t>Nærlæsning</a:t>
            </a:r>
            <a:br>
              <a:rPr lang="da-DK" dirty="0"/>
            </a:br>
            <a:r>
              <a:rPr lang="da-DK" dirty="0"/>
              <a:t>Od.6.149-185</a:t>
            </a:r>
          </a:p>
        </p:txBody>
      </p:sp>
      <p:sp>
        <p:nvSpPr>
          <p:cNvPr id="4" name="Pladsholder til tekst 3">
            <a:extLst>
              <a:ext uri="{FF2B5EF4-FFF2-40B4-BE49-F238E27FC236}">
                <a16:creationId xmlns:a16="http://schemas.microsoft.com/office/drawing/2014/main" id="{59C4C31E-CC1F-FB6D-397B-4A1762A2DE1F}"/>
              </a:ext>
            </a:extLst>
          </p:cNvPr>
          <p:cNvSpPr>
            <a:spLocks noGrp="1"/>
          </p:cNvSpPr>
          <p:nvPr>
            <p:ph type="body" sz="half" idx="2"/>
          </p:nvPr>
        </p:nvSpPr>
        <p:spPr/>
        <p:txBody>
          <a:bodyPr>
            <a:normAutofit fontScale="92500" lnSpcReduction="20000"/>
          </a:bodyPr>
          <a:lstStyle/>
          <a:p>
            <a:r>
              <a:rPr lang="da-DK" dirty="0"/>
              <a:t>PARARBEJDE:</a:t>
            </a:r>
          </a:p>
          <a:p>
            <a:r>
              <a:rPr lang="da-DK" dirty="0"/>
              <a:t>Analysér 6. sang </a:t>
            </a:r>
            <a:r>
              <a:rPr lang="da-DK" dirty="0" err="1"/>
              <a:t>vv</a:t>
            </a:r>
            <a:r>
              <a:rPr lang="da-DK" dirty="0"/>
              <a:t>. 149-185 – Odysseus’ tale til </a:t>
            </a:r>
            <a:r>
              <a:rPr lang="da-DK" dirty="0" err="1"/>
              <a:t>Nausikaa</a:t>
            </a:r>
            <a:r>
              <a:rPr lang="da-DK" dirty="0"/>
              <a:t> efter han er kommet ud af krattet. Hvad siger Odysseus om…</a:t>
            </a:r>
          </a:p>
          <a:p>
            <a:pPr marL="285750" indent="-285750">
              <a:buFont typeface="Arial" panose="020B0604020202020204" pitchFamily="34" charset="0"/>
              <a:buChar char="•"/>
            </a:pPr>
            <a:r>
              <a:rPr lang="da-DK" dirty="0"/>
              <a:t>… </a:t>
            </a:r>
            <a:r>
              <a:rPr lang="da-DK" dirty="0" err="1"/>
              <a:t>Nausíkaas</a:t>
            </a:r>
            <a:r>
              <a:rPr lang="da-DK" dirty="0"/>
              <a:t> udseende?</a:t>
            </a:r>
          </a:p>
          <a:p>
            <a:pPr marL="285750" indent="-285750">
              <a:buFont typeface="Arial" panose="020B0604020202020204" pitchFamily="34" charset="0"/>
              <a:buChar char="•"/>
            </a:pPr>
            <a:r>
              <a:rPr lang="da-DK" dirty="0"/>
              <a:t>… hendes familie?</a:t>
            </a:r>
          </a:p>
          <a:p>
            <a:pPr marL="285750" indent="-285750">
              <a:buFont typeface="Arial" panose="020B0604020202020204" pitchFamily="34" charset="0"/>
              <a:buChar char="•"/>
            </a:pPr>
            <a:r>
              <a:rPr lang="da-DK" dirty="0"/>
              <a:t>… hendes fremtid?</a:t>
            </a:r>
          </a:p>
          <a:p>
            <a:pPr marL="285750" indent="-285750">
              <a:buFont typeface="Arial" panose="020B0604020202020204" pitchFamily="34" charset="0"/>
              <a:buChar char="•"/>
            </a:pPr>
            <a:r>
              <a:rPr lang="da-DK" dirty="0"/>
              <a:t>… sig selv?</a:t>
            </a:r>
          </a:p>
          <a:p>
            <a:pPr marL="285750" indent="-285750">
              <a:buFont typeface="Arial" panose="020B0604020202020204" pitchFamily="34" charset="0"/>
              <a:buChar char="•"/>
            </a:pPr>
            <a:r>
              <a:rPr lang="da-DK" dirty="0"/>
              <a:t>… hvad han har brug for?</a:t>
            </a:r>
          </a:p>
          <a:p>
            <a:endParaRPr lang="da-DK" dirty="0"/>
          </a:p>
          <a:p>
            <a:r>
              <a:rPr lang="da-DK" dirty="0"/>
              <a:t>NB! Det er vigtigt, at I noterer versnumre, så I kan dokumentere jeres påstande, når vi gennemgår jeres analyse.</a:t>
            </a:r>
          </a:p>
          <a:p>
            <a:pPr marL="285750" indent="-285750">
              <a:buFont typeface="Arial" panose="020B0604020202020204" pitchFamily="34" charset="0"/>
              <a:buChar char="•"/>
            </a:pPr>
            <a:endParaRPr lang="da-DK" dirty="0"/>
          </a:p>
          <a:p>
            <a:endParaRPr lang="da-DK" dirty="0"/>
          </a:p>
        </p:txBody>
      </p:sp>
      <p:pic>
        <p:nvPicPr>
          <p:cNvPr id="6" name="Picture 2" descr="Odysseus and Nausicaa by Joachim von Sandrart">
            <a:extLst>
              <a:ext uri="{FF2B5EF4-FFF2-40B4-BE49-F238E27FC236}">
                <a16:creationId xmlns:a16="http://schemas.microsoft.com/office/drawing/2014/main" id="{C5EC8960-8B91-205B-F213-C3807293D806}"/>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2761" r="12761"/>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00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B81D2-BB39-1ABC-4D1B-6C0F0F5873D5}"/>
              </a:ext>
            </a:extLst>
          </p:cNvPr>
          <p:cNvSpPr>
            <a:spLocks noGrp="1"/>
          </p:cNvSpPr>
          <p:nvPr>
            <p:ph type="title"/>
          </p:nvPr>
        </p:nvSpPr>
        <p:spPr/>
        <p:txBody>
          <a:bodyPr/>
          <a:lstStyle/>
          <a:p>
            <a:r>
              <a:rPr lang="da-DK" dirty="0"/>
              <a:t>Et par epos-genretræk</a:t>
            </a:r>
          </a:p>
        </p:txBody>
      </p:sp>
      <p:sp>
        <p:nvSpPr>
          <p:cNvPr id="3" name="Pladsholder til indhold 2">
            <a:extLst>
              <a:ext uri="{FF2B5EF4-FFF2-40B4-BE49-F238E27FC236}">
                <a16:creationId xmlns:a16="http://schemas.microsoft.com/office/drawing/2014/main" id="{B9ECD5EC-7E52-FF7B-885C-6F654D7E1E27}"/>
              </a:ext>
            </a:extLst>
          </p:cNvPr>
          <p:cNvSpPr>
            <a:spLocks noGrp="1"/>
          </p:cNvSpPr>
          <p:nvPr>
            <p:ph sz="half" idx="1"/>
          </p:nvPr>
        </p:nvSpPr>
        <p:spPr/>
        <p:txBody>
          <a:bodyPr>
            <a:normAutofit lnSpcReduction="10000"/>
          </a:bodyPr>
          <a:lstStyle/>
          <a:p>
            <a:r>
              <a:rPr lang="da-DK"/>
              <a:t>EPITHETON </a:t>
            </a:r>
            <a:r>
              <a:rPr lang="da-DK" dirty="0"/>
              <a:t>ORNANS (da. smykkende tillæg)</a:t>
            </a:r>
          </a:p>
          <a:p>
            <a:pPr marL="342900" indent="-342900">
              <a:buFont typeface="Arial" panose="020B0604020202020204" pitchFamily="34" charset="0"/>
              <a:buChar char="•"/>
            </a:pPr>
            <a:r>
              <a:rPr lang="da-DK" dirty="0"/>
              <a:t>Særligt sammensat adjektiv, der knytter sig til personer eller genstande, f.eks.</a:t>
            </a:r>
          </a:p>
          <a:p>
            <a:pPr marL="617220" lvl="1" indent="-342900"/>
            <a:r>
              <a:rPr lang="da-DK" u="sng" dirty="0"/>
              <a:t>gudsforgåede</a:t>
            </a:r>
            <a:r>
              <a:rPr lang="da-DK" dirty="0"/>
              <a:t> voldsmænd (v. 5)</a:t>
            </a:r>
          </a:p>
          <a:p>
            <a:pPr marL="617220" lvl="1" indent="-342900"/>
            <a:r>
              <a:rPr lang="da-DK" u="sng" dirty="0" err="1"/>
              <a:t>søblank</a:t>
            </a:r>
            <a:r>
              <a:rPr lang="da-DK" dirty="0"/>
              <a:t> uld (v. 52)</a:t>
            </a:r>
          </a:p>
          <a:p>
            <a:pPr marL="617220" lvl="1" indent="-342900"/>
            <a:r>
              <a:rPr lang="da-DK" u="sng" dirty="0" err="1"/>
              <a:t>vidtberømmede</a:t>
            </a:r>
            <a:r>
              <a:rPr lang="da-DK" dirty="0"/>
              <a:t> fyrster (v. 54)</a:t>
            </a:r>
          </a:p>
          <a:p>
            <a:pPr marL="342900" indent="-342900">
              <a:buFont typeface="Arial" panose="020B0604020202020204" pitchFamily="34" charset="0"/>
              <a:buChar char="•"/>
            </a:pPr>
            <a:r>
              <a:rPr lang="da-DK" dirty="0"/>
              <a:t>Kan også være en sætning, der knytter sig til én bestemt person, f.eks.</a:t>
            </a:r>
          </a:p>
          <a:p>
            <a:pPr marL="617220" lvl="1" indent="-342900"/>
            <a:r>
              <a:rPr lang="da-DK" dirty="0"/>
              <a:t>gudinden med lynende øjne (Athene) (v. 2)</a:t>
            </a:r>
          </a:p>
          <a:p>
            <a:pPr marL="617220" lvl="1" indent="-342900"/>
            <a:r>
              <a:rPr lang="da-DK" dirty="0"/>
              <a:t>stadens styrter (Odysseus) (kommer senere)</a:t>
            </a:r>
          </a:p>
          <a:p>
            <a:endParaRPr lang="da-DK" dirty="0"/>
          </a:p>
        </p:txBody>
      </p:sp>
      <p:sp>
        <p:nvSpPr>
          <p:cNvPr id="4" name="Pladsholder til indhold 3">
            <a:extLst>
              <a:ext uri="{FF2B5EF4-FFF2-40B4-BE49-F238E27FC236}">
                <a16:creationId xmlns:a16="http://schemas.microsoft.com/office/drawing/2014/main" id="{084EA6D9-ACDA-42F3-E2C1-6A33FF3CF4B2}"/>
              </a:ext>
            </a:extLst>
          </p:cNvPr>
          <p:cNvSpPr>
            <a:spLocks noGrp="1"/>
          </p:cNvSpPr>
          <p:nvPr>
            <p:ph sz="half" idx="2"/>
          </p:nvPr>
        </p:nvSpPr>
        <p:spPr>
          <a:xfrm>
            <a:off x="6172200" y="2155370"/>
            <a:ext cx="4953000" cy="3143462"/>
          </a:xfrm>
        </p:spPr>
        <p:txBody>
          <a:bodyPr>
            <a:normAutofit lnSpcReduction="10000"/>
          </a:bodyPr>
          <a:lstStyle/>
          <a:p>
            <a:r>
              <a:rPr lang="da-DK" dirty="0"/>
              <a:t>PATRONYM (fader-navn)</a:t>
            </a:r>
          </a:p>
          <a:p>
            <a:pPr marL="342900" indent="-342900">
              <a:buFont typeface="Arial" panose="020B0604020202020204" pitchFamily="34" charset="0"/>
              <a:buChar char="•"/>
            </a:pPr>
            <a:r>
              <a:rPr lang="da-DK" dirty="0"/>
              <a:t>Ord, der angiver, hvem nogen er søn eller datter af, f.eks.</a:t>
            </a:r>
          </a:p>
          <a:p>
            <a:pPr marL="617220" lvl="1" indent="-342900"/>
            <a:r>
              <a:rPr lang="da-DK" u="sng" dirty="0" err="1"/>
              <a:t>Kroniden</a:t>
            </a:r>
            <a:r>
              <a:rPr lang="da-DK" dirty="0"/>
              <a:t> – Kronos’ søn – Zeus, gudernes konge.</a:t>
            </a:r>
          </a:p>
          <a:p>
            <a:pPr marL="617220" lvl="1" indent="-342900"/>
            <a:r>
              <a:rPr lang="da-DK" u="sng" dirty="0" err="1"/>
              <a:t>Peleïden</a:t>
            </a:r>
            <a:r>
              <a:rPr lang="da-DK" u="sng" dirty="0"/>
              <a:t> </a:t>
            </a:r>
            <a:r>
              <a:rPr lang="da-DK" dirty="0"/>
              <a:t>– </a:t>
            </a:r>
            <a:r>
              <a:rPr lang="da-DK" dirty="0" err="1"/>
              <a:t>Peleus</a:t>
            </a:r>
            <a:r>
              <a:rPr lang="da-DK" dirty="0"/>
              <a:t>’ søn – Achilleus, en græsk helt.</a:t>
            </a:r>
          </a:p>
          <a:p>
            <a:pPr marL="617220" lvl="1" indent="-342900"/>
            <a:r>
              <a:rPr lang="da-DK" dirty="0" err="1"/>
              <a:t>Laërtessønnen</a:t>
            </a:r>
            <a:r>
              <a:rPr lang="da-DK" dirty="0"/>
              <a:t> - Odysseus</a:t>
            </a:r>
          </a:p>
          <a:p>
            <a:pPr marL="617220" lvl="1" indent="-342900"/>
            <a:endParaRPr lang="da-DK" dirty="0"/>
          </a:p>
        </p:txBody>
      </p:sp>
      <p:sp>
        <p:nvSpPr>
          <p:cNvPr id="5" name="Tekstfelt 4">
            <a:extLst>
              <a:ext uri="{FF2B5EF4-FFF2-40B4-BE49-F238E27FC236}">
                <a16:creationId xmlns:a16="http://schemas.microsoft.com/office/drawing/2014/main" id="{64F0735B-35D8-E73F-32AB-B5C61350F342}"/>
              </a:ext>
            </a:extLst>
          </p:cNvPr>
          <p:cNvSpPr txBox="1"/>
          <p:nvPr/>
        </p:nvSpPr>
        <p:spPr>
          <a:xfrm>
            <a:off x="6389077" y="5298832"/>
            <a:ext cx="5228492"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OPGAVE: Find flere eksempler på </a:t>
            </a:r>
            <a:r>
              <a:rPr lang="da-DK" dirty="0" err="1"/>
              <a:t>epitheton</a:t>
            </a:r>
            <a:r>
              <a:rPr lang="da-DK" dirty="0"/>
              <a:t> </a:t>
            </a:r>
            <a:r>
              <a:rPr lang="da-DK" dirty="0" err="1"/>
              <a:t>ornans</a:t>
            </a:r>
            <a:r>
              <a:rPr lang="da-DK" dirty="0"/>
              <a:t> i dagens lektie.</a:t>
            </a:r>
          </a:p>
        </p:txBody>
      </p:sp>
    </p:spTree>
    <p:extLst>
      <p:ext uri="{BB962C8B-B14F-4D97-AF65-F5344CB8AC3E}">
        <p14:creationId xmlns:p14="http://schemas.microsoft.com/office/powerpoint/2010/main" val="375491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Lst>
  </p:timing>
</p:sld>
</file>

<file path=ppt/theme/theme1.xml><?xml version="1.0" encoding="utf-8"?>
<a:theme xmlns:a="http://schemas.openxmlformats.org/drawingml/2006/main" name="AdornVTI">
  <a:themeElements>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500</TotalTime>
  <Words>971</Words>
  <Application>Microsoft Macintosh PowerPoint</Application>
  <PresentationFormat>Widescreen</PresentationFormat>
  <Paragraphs>89</Paragraphs>
  <Slides>18</Slides>
  <Notes>1</Notes>
  <HiddenSlides>0</HiddenSlides>
  <MMClips>1</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Aptos</vt:lpstr>
      <vt:lpstr>Arial</vt:lpstr>
      <vt:lpstr>Bembo</vt:lpstr>
      <vt:lpstr>AdornVTI</vt:lpstr>
      <vt:lpstr>Homers Odyssé</vt:lpstr>
      <vt:lpstr>Homér</vt:lpstr>
      <vt:lpstr>Om værket</vt:lpstr>
      <vt:lpstr>Lad os begynde  –  1. sang vv. 1-10</vt:lpstr>
      <vt:lpstr>PowerPoint-præsentation</vt:lpstr>
      <vt:lpstr>Homers Odyssé</vt:lpstr>
      <vt:lpstr>1. sang (del 1) Gudernes forsamling</vt:lpstr>
      <vt:lpstr>1.–2. sang Telemachíen, del 1 </vt:lpstr>
      <vt:lpstr>3.-4. sang Telemachien, del 2</vt:lpstr>
      <vt:lpstr>5. sang Odysseus hos Kalypso</vt:lpstr>
      <vt:lpstr>PARARBJDE:  Genfortæl handlingen i 6. sang vv. 1-185 for hinanden, mens I kigger på de efterfølgende billeder. Husk at bruge hovedpersonernes navne, mens I genfortæller:</vt:lpstr>
      <vt:lpstr>PowerPoint-præsentation</vt:lpstr>
      <vt:lpstr>PowerPoint-præsentation</vt:lpstr>
      <vt:lpstr>PowerPoint-præsentation</vt:lpstr>
      <vt:lpstr>PowerPoint-præsentation</vt:lpstr>
      <vt:lpstr>PowerPoint-præsentation</vt:lpstr>
      <vt:lpstr>Nærlæsning Od.6.149-185</vt:lpstr>
      <vt:lpstr>Et par epos-genretræk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Homers Odyssé</dc:title>
  <dc:creator>Esben Harboe Odgaard</dc:creator>
  <cp:lastModifiedBy>Esben Harboe Odgaard EHO</cp:lastModifiedBy>
  <cp:revision>8</cp:revision>
  <dcterms:created xsi:type="dcterms:W3CDTF">2023-08-21T06:45:51Z</dcterms:created>
  <dcterms:modified xsi:type="dcterms:W3CDTF">2024-11-29T09:51:47Z</dcterms:modified>
</cp:coreProperties>
</file>