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9"/>
    <p:restoredTop sz="94648"/>
  </p:normalViewPr>
  <p:slideViewPr>
    <p:cSldViewPr snapToGrid="0">
      <p:cViewPr varScale="1">
        <p:scale>
          <a:sx n="85" d="100"/>
          <a:sy n="85" d="100"/>
        </p:scale>
        <p:origin x="200" y="8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89C5B0-C700-91BC-6467-1A2623193C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0EC2CC2-BD34-44D3-20D7-91AF6ACE58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6D9A6F0-CC02-6ADA-F5EA-3271787AE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A8871-2324-0947-9CA0-C372517BDC7A}" type="datetimeFigureOut">
              <a:rPr lang="da-DK" smtClean="0"/>
              <a:t>18.03.2024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D02D2F6-5023-CB20-B04F-85568A737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D07D72A-2BC5-974D-BC2E-DD5A3550D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99A90-FEE8-DF41-9E8D-1AECFD77E8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42670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0378C7-EEF8-0BB2-F003-1CFC70EF3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D9A7BCF-F10A-5EDB-243E-930B575B39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D68DBEB-D61A-3791-3330-3A8DDF4F4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A8871-2324-0947-9CA0-C372517BDC7A}" type="datetimeFigureOut">
              <a:rPr lang="da-DK" smtClean="0"/>
              <a:t>18.03.2024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134BD89-BE3A-96B4-C6F9-41753DC06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B34226-ADC1-5F6E-8D7E-35676A290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99A90-FEE8-DF41-9E8D-1AECFD77E8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78284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C4A42F-57F7-6DA6-68DA-144076B59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FF6B923-FD01-B9DD-5A63-0574A85F7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1C45024-FEA3-F2A9-48CD-A6EF438A6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A8871-2324-0947-9CA0-C372517BDC7A}" type="datetimeFigureOut">
              <a:rPr lang="da-DK" smtClean="0"/>
              <a:t>18.03.2024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0A0637C-D4FC-42EE-9118-02D4A8802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0A5A2D8-EAAB-9862-D5CD-1318C7C92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99A90-FEE8-DF41-9E8D-1AECFD77E8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6518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B51BAB-615A-E687-02B1-7BA1F111E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65C59E1-A550-81AE-2B1A-5CB2FA97FB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81168F1-16EE-36D4-706E-A393A203FB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E6A3C66-F3CB-8F14-5615-2AC5A4ED9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A8871-2324-0947-9CA0-C372517BDC7A}" type="datetimeFigureOut">
              <a:rPr lang="da-DK" smtClean="0"/>
              <a:t>18.03.2024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300C2F4-9ACA-DF26-FD89-F1DAEC5B8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5D1A52D-2764-D40F-A5E5-6AB8298D4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99A90-FEE8-DF41-9E8D-1AECFD77E8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29118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89F8BF-4EB4-F130-EA5E-C9CD992B1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36F11FC-C237-6F2F-AC07-CFCFD44C2B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3A477F3-E405-103D-84E6-6EADCB9BF7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6E456AA-6EAE-0373-02AA-ED3AE8B91C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C4B3CC2-D1AE-DD99-2A8C-57DF5C092B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2E3FB7F1-176E-0ADE-C8C4-450442CD0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A8871-2324-0947-9CA0-C372517BDC7A}" type="datetimeFigureOut">
              <a:rPr lang="da-DK" smtClean="0"/>
              <a:t>18.03.2024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53C72C0-B06D-E239-FF01-84DAB5AA5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9084C24-1045-D2E4-EBAF-F9351ABAF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99A90-FEE8-DF41-9E8D-1AECFD77E8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5139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92C9F4-1C60-194E-B01C-666AD0405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0D7BF5DE-8091-9DB7-4E2A-66065AD65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A8871-2324-0947-9CA0-C372517BDC7A}" type="datetimeFigureOut">
              <a:rPr lang="da-DK" smtClean="0"/>
              <a:t>18.03.2024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41EED50-F534-0D7B-4B88-3B79760E7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03941F8-13A7-C1C5-D436-6E9435DCC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99A90-FEE8-DF41-9E8D-1AECFD77E8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833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6726804D-630D-E16B-ADAC-2FB156438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A8871-2324-0947-9CA0-C372517BDC7A}" type="datetimeFigureOut">
              <a:rPr lang="da-DK" smtClean="0"/>
              <a:t>18.03.2024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A75D9CC-B1AE-7DF0-836B-A64BA3C3B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3F2727D-4840-3817-A954-28D2788FD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99A90-FEE8-DF41-9E8D-1AECFD77E8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20966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E80C5C-C0CE-2E70-9807-ECC4477FC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3DF42AD-0798-A23E-D854-D557273326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32DE89C-BABE-4AD0-4832-0197090D7E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69528C1-14C4-7488-8349-9112AB3DE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A8871-2324-0947-9CA0-C372517BDC7A}" type="datetimeFigureOut">
              <a:rPr lang="da-DK" smtClean="0"/>
              <a:t>18.03.2024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2FFC45D-F911-E7F3-AC0E-643745C2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4565537-0C4A-2260-B647-75EAEEF9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99A90-FEE8-DF41-9E8D-1AECFD77E8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61637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798091-B057-AE33-8547-0CA9A76BA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C14C393C-236A-6CBB-0C0F-B517DC6B58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FE85BFB-B4AA-1868-719B-7E9D987978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7F18D7B-C4FC-6CBE-A86C-7090788DF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A8871-2324-0947-9CA0-C372517BDC7A}" type="datetimeFigureOut">
              <a:rPr lang="da-DK" smtClean="0"/>
              <a:t>18.03.2024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81460E6-4F68-A908-4CCC-E1F9645C4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A453699-45BA-DC82-903B-4E47527ED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99A90-FEE8-DF41-9E8D-1AECFD77E8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4164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AB5263-6574-C773-3844-0DF86610F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E528616-4A97-9480-4C55-0F078D6655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30D2EF4-5D63-E90E-C409-E4E3EAA3A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A8871-2324-0947-9CA0-C372517BDC7A}" type="datetimeFigureOut">
              <a:rPr lang="da-DK" smtClean="0"/>
              <a:t>18.03.2024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5CE40F7-A2D6-5929-A877-4D18D7970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E2E005A-E907-69A7-67C2-6FA579463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99A90-FEE8-DF41-9E8D-1AECFD77E8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46870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DE33D23E-1BAA-44F8-6797-8BBC23DB40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367FFA2-3904-4662-5F6C-1418A571F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FB80A94-D6A6-E33B-8134-2EC50D056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A8871-2324-0947-9CA0-C372517BDC7A}" type="datetimeFigureOut">
              <a:rPr lang="da-DK" smtClean="0"/>
              <a:t>18.03.2024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18264F1-5C42-6790-C7D9-E10A1C4B1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75687D4-4B93-8488-F19C-652AE9A2A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99A90-FEE8-DF41-9E8D-1AECFD77E8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894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5AC5CD9A-0EBF-545F-196F-ED4FCC8CE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6E65CD9-5DE6-2513-009E-2F53660DB3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829C1FF-24C3-0038-173F-B9587DDD74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CA8871-2324-0947-9CA0-C372517BDC7A}" type="datetimeFigureOut">
              <a:rPr lang="da-DK" smtClean="0"/>
              <a:t>18.03.2024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40AF76C-EC72-D8D9-A09E-7A9FAFD822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67BC39A-3AE4-CAA5-A87D-AE10104383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899A90-FEE8-DF41-9E8D-1AECFD77E8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13881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Billede 5" descr="Person holder grøn megafon">
            <a:extLst>
              <a:ext uri="{FF2B5EF4-FFF2-40B4-BE49-F238E27FC236}">
                <a16:creationId xmlns:a16="http://schemas.microsoft.com/office/drawing/2014/main" id="{85CBF826-E904-C967-D6FD-2E27C16F9C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5709" r="-1" b="-1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40DA860-ADF7-E13B-19BF-09B13571A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r>
              <a:rPr lang="da-DK" sz="6600">
                <a:solidFill>
                  <a:schemeClr val="bg1"/>
                </a:solidFill>
              </a:rPr>
              <a:t>Lejlighedstalen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A4EDFC6-589A-E551-1F3B-4B3BD94692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536192"/>
          </a:xfrm>
        </p:spPr>
        <p:txBody>
          <a:bodyPr>
            <a:normAutofit/>
          </a:bodyPr>
          <a:lstStyle/>
          <a:p>
            <a:r>
              <a:rPr lang="da-DK">
                <a:solidFill>
                  <a:schemeClr val="bg1"/>
                </a:solidFill>
              </a:rPr>
              <a:t>Antikke regler for ris og ros</a:t>
            </a:r>
          </a:p>
          <a:p>
            <a:r>
              <a:rPr lang="da-DK">
                <a:solidFill>
                  <a:schemeClr val="bg1"/>
                </a:solidFill>
              </a:rPr>
              <a:t>-</a:t>
            </a:r>
          </a:p>
          <a:p>
            <a:r>
              <a:rPr lang="da-DK">
                <a:solidFill>
                  <a:schemeClr val="bg1"/>
                </a:solidFill>
              </a:rPr>
              <a:t>Illustreret med stockphotos!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417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EE6A125-09D3-2D49-580F-A2EE719F4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Pseudo-Cicero:</a:t>
            </a:r>
            <a:br>
              <a:rPr lang="en-US" sz="4000"/>
            </a:br>
            <a:r>
              <a:rPr lang="en-US" sz="4000"/>
              <a:t>”Retorik til Herennius”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2F14DA9-226D-94A3-0040-2B1D0E8B63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80" y="2405067"/>
            <a:ext cx="6002110" cy="3729034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Bog </a:t>
            </a:r>
            <a:r>
              <a:rPr lang="en-US" sz="2000" dirty="0" err="1"/>
              <a:t>fra</a:t>
            </a:r>
            <a:r>
              <a:rPr lang="en-US" sz="2000" dirty="0"/>
              <a:t> 1. </a:t>
            </a:r>
            <a:r>
              <a:rPr lang="en-US" sz="2000" dirty="0" err="1"/>
              <a:t>årh</a:t>
            </a:r>
            <a:r>
              <a:rPr lang="en-US" sz="2000" dirty="0"/>
              <a:t>. </a:t>
            </a:r>
            <a:r>
              <a:rPr lang="en-US" sz="2000" dirty="0" err="1"/>
              <a:t>f.Kr</a:t>
            </a:r>
            <a:r>
              <a:rPr lang="en-US" sz="2000" dirty="0"/>
              <a:t>.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Er </a:t>
            </a:r>
            <a:r>
              <a:rPr lang="en-US" sz="2000" dirty="0" err="1"/>
              <a:t>tidligere</a:t>
            </a:r>
            <a:r>
              <a:rPr lang="en-US" sz="2000" dirty="0"/>
              <a:t> </a:t>
            </a:r>
            <a:r>
              <a:rPr lang="en-US" sz="2000" dirty="0" err="1"/>
              <a:t>blevet</a:t>
            </a:r>
            <a:r>
              <a:rPr lang="en-US" sz="2000" dirty="0"/>
              <a:t> </a:t>
            </a:r>
            <a:r>
              <a:rPr lang="en-US" sz="2000" dirty="0" err="1"/>
              <a:t>tilskrevet</a:t>
            </a:r>
            <a:r>
              <a:rPr lang="en-US" sz="2000" dirty="0"/>
              <a:t> Cicero, men det er </a:t>
            </a:r>
            <a:r>
              <a:rPr lang="en-US" sz="2000" dirty="0" err="1"/>
              <a:t>usandsynligt</a:t>
            </a:r>
            <a:r>
              <a:rPr lang="en-US" sz="2000" dirty="0"/>
              <a:t>, at </a:t>
            </a:r>
            <a:r>
              <a:rPr lang="en-US" sz="2000" dirty="0" err="1"/>
              <a:t>han</a:t>
            </a:r>
            <a:r>
              <a:rPr lang="en-US" sz="2000" dirty="0"/>
              <a:t> </a:t>
            </a:r>
            <a:r>
              <a:rPr lang="en-US" sz="2000" dirty="0" err="1"/>
              <a:t>skulle</a:t>
            </a:r>
            <a:r>
              <a:rPr lang="en-US" sz="2000" dirty="0"/>
              <a:t> have </a:t>
            </a:r>
            <a:r>
              <a:rPr lang="en-US" sz="2000" dirty="0" err="1"/>
              <a:t>skrevet</a:t>
            </a:r>
            <a:r>
              <a:rPr lang="en-US" sz="2000" dirty="0"/>
              <a:t> den. 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Håndbog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retorik</a:t>
            </a:r>
            <a:r>
              <a:rPr lang="en-US" sz="2000" dirty="0"/>
              <a:t>: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Talegenrer</a:t>
            </a:r>
            <a:r>
              <a:rPr lang="en-US" sz="2000" dirty="0"/>
              <a:t> (</a:t>
            </a:r>
            <a:r>
              <a:rPr lang="en-US" sz="2000" dirty="0" err="1"/>
              <a:t>retstaler</a:t>
            </a:r>
            <a:r>
              <a:rPr lang="en-US" sz="2000" dirty="0"/>
              <a:t>, </a:t>
            </a:r>
            <a:r>
              <a:rPr lang="en-US" sz="2000" dirty="0" err="1"/>
              <a:t>politiske</a:t>
            </a:r>
            <a:r>
              <a:rPr lang="en-US" sz="2000" dirty="0"/>
              <a:t> taler, </a:t>
            </a:r>
            <a:r>
              <a:rPr lang="en-US" sz="2000" dirty="0" err="1"/>
              <a:t>lejlighedstaler</a:t>
            </a:r>
            <a:r>
              <a:rPr lang="en-US" sz="2000" dirty="0"/>
              <a:t>)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Opbygning</a:t>
            </a:r>
            <a:r>
              <a:rPr lang="en-US" sz="2000" dirty="0"/>
              <a:t> </a:t>
            </a:r>
            <a:r>
              <a:rPr lang="en-US" sz="2000" dirty="0" err="1"/>
              <a:t>af</a:t>
            </a:r>
            <a:r>
              <a:rPr lang="en-US" sz="2000" dirty="0"/>
              <a:t> den </a:t>
            </a:r>
            <a:r>
              <a:rPr lang="en-US" sz="2000" dirty="0" err="1"/>
              <a:t>enkelte</a:t>
            </a:r>
            <a:r>
              <a:rPr lang="en-US" sz="2000" dirty="0"/>
              <a:t> tale (</a:t>
            </a:r>
            <a:r>
              <a:rPr lang="en-US" sz="2000" dirty="0" err="1"/>
              <a:t>dispositio</a:t>
            </a:r>
            <a:r>
              <a:rPr lang="en-US" sz="2000" dirty="0"/>
              <a:t>)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Retoriske</a:t>
            </a:r>
            <a:r>
              <a:rPr lang="en-US" sz="2000" dirty="0"/>
              <a:t> figurer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stilfigurer</a:t>
            </a:r>
            <a:r>
              <a:rPr lang="en-US" sz="2000" dirty="0"/>
              <a:t>.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Gode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dårlige</a:t>
            </a:r>
            <a:r>
              <a:rPr lang="en-US" sz="2000" dirty="0"/>
              <a:t> </a:t>
            </a:r>
            <a:r>
              <a:rPr lang="en-US" sz="2000" dirty="0" err="1"/>
              <a:t>argumenter</a:t>
            </a:r>
            <a:r>
              <a:rPr lang="en-US" sz="2000" dirty="0"/>
              <a:t>.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Mnemoteknik</a:t>
            </a:r>
            <a:r>
              <a:rPr lang="en-US" sz="2000" dirty="0"/>
              <a:t>.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Fremførelse</a:t>
            </a:r>
            <a:r>
              <a:rPr lang="en-US" sz="2000" dirty="0"/>
              <a:t>.</a:t>
            </a:r>
          </a:p>
        </p:txBody>
      </p:sp>
      <p:pic>
        <p:nvPicPr>
          <p:cNvPr id="10" name="Billede 9" descr="Et billede, der indeholder tekst, skærmbillede, kunst&#10;&#10;Automatisk genereret beskrivelse">
            <a:extLst>
              <a:ext uri="{FF2B5EF4-FFF2-40B4-BE49-F238E27FC236}">
                <a16:creationId xmlns:a16="http://schemas.microsoft.com/office/drawing/2014/main" id="{3CD95602-C7DF-A04C-38AA-7162B8A40B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67" b="1467"/>
          <a:stretch/>
        </p:blipFill>
        <p:spPr>
          <a:xfrm rot="5400000">
            <a:off x="6266720" y="932720"/>
            <a:ext cx="6858000" cy="499256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616791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 descr="Udendørs bryllupsfest">
            <a:extLst>
              <a:ext uri="{FF2B5EF4-FFF2-40B4-BE49-F238E27FC236}">
                <a16:creationId xmlns:a16="http://schemas.microsoft.com/office/drawing/2014/main" id="{3CAF74A7-BE97-0B10-F27B-C00484A409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72" r="1111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8AF3C1A-DDBF-3454-2B3A-044494E26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da-DK" sz="3700"/>
              <a:t>Om lejlighedstalen </a:t>
            </a:r>
            <a:br>
              <a:rPr lang="da-DK" sz="3700"/>
            </a:br>
            <a:r>
              <a:rPr lang="da-DK" sz="3700"/>
              <a:t>(la. </a:t>
            </a:r>
            <a:r>
              <a:rPr lang="da-DK" sz="3700" i="1"/>
              <a:t>genus demonstrativum</a:t>
            </a:r>
            <a:r>
              <a:rPr lang="da-DK" sz="3700"/>
              <a:t>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28F727A-31A7-4429-5972-5D2EABF57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5037"/>
            <a:ext cx="3822189" cy="42278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dirty="0"/>
              <a:t>”Da denne genre underopdeles i ros (la. </a:t>
            </a:r>
            <a:r>
              <a:rPr lang="da-DK" sz="2000" i="1" dirty="0" err="1"/>
              <a:t>laus</a:t>
            </a:r>
            <a:r>
              <a:rPr lang="da-DK" sz="2000" dirty="0"/>
              <a:t>) og kritik (la. </a:t>
            </a:r>
            <a:r>
              <a:rPr lang="da-DK" sz="2000" i="1" dirty="0" err="1"/>
              <a:t>vituperatio</a:t>
            </a:r>
            <a:r>
              <a:rPr lang="da-DK" sz="2000" dirty="0"/>
              <a:t>), skal man sammensætte sin kritik af de elementer, der er modsat dem, man bruger til ros. Ros [og kritik] kan dreje sig om:</a:t>
            </a:r>
          </a:p>
          <a:p>
            <a:pPr marL="514350" indent="-514350">
              <a:buFont typeface="+mj-lt"/>
              <a:buAutoNum type="arabicParenR"/>
            </a:pPr>
            <a:r>
              <a:rPr lang="da-DK" sz="2000" dirty="0"/>
              <a:t>om en persons ydre forhold,</a:t>
            </a:r>
          </a:p>
          <a:p>
            <a:pPr marL="514350" indent="-514350">
              <a:buFont typeface="+mj-lt"/>
              <a:buAutoNum type="arabicParenR"/>
            </a:pPr>
            <a:r>
              <a:rPr lang="da-DK" sz="2000" dirty="0"/>
              <a:t>om hans krop, eller</a:t>
            </a:r>
          </a:p>
          <a:p>
            <a:pPr marL="514350" indent="-514350">
              <a:buFont typeface="+mj-lt"/>
              <a:buAutoNum type="arabicParenR"/>
            </a:pPr>
            <a:r>
              <a:rPr lang="da-DK" sz="2000" dirty="0"/>
              <a:t>om hans karakter”</a:t>
            </a:r>
          </a:p>
          <a:p>
            <a:pPr marL="0" indent="0">
              <a:buNone/>
            </a:pPr>
            <a:r>
              <a:rPr lang="da-DK" sz="2000" dirty="0"/>
              <a:t>								(Rhet.Her.3.10)</a:t>
            </a:r>
          </a:p>
        </p:txBody>
      </p:sp>
    </p:spTree>
    <p:extLst>
      <p:ext uri="{BB962C8B-B14F-4D97-AF65-F5344CB8AC3E}">
        <p14:creationId xmlns:p14="http://schemas.microsoft.com/office/powerpoint/2010/main" val="217962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Billede 6" descr="Familie, der sover i en van">
            <a:extLst>
              <a:ext uri="{FF2B5EF4-FFF2-40B4-BE49-F238E27FC236}">
                <a16:creationId xmlns:a16="http://schemas.microsoft.com/office/drawing/2014/main" id="{69C22018-0437-63A0-564C-6E4EC3BAF1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84" r="-1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75542EC-8D20-5645-64EF-5562379FD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da-DK" sz="4000"/>
              <a:t>De ydre forhold (la. </a:t>
            </a:r>
            <a:r>
              <a:rPr lang="da-DK" sz="4000" i="1"/>
              <a:t>res externae</a:t>
            </a:r>
            <a:r>
              <a:rPr lang="da-DK" sz="4000"/>
              <a:t>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9FD22FC-BCF3-4511-302F-CE356899A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8643"/>
            <a:ext cx="3822189" cy="442423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sz="1800" dirty="0"/>
              <a:t>”De ydre forhold er dem som opstår ved tilfældet (la. </a:t>
            </a:r>
            <a:r>
              <a:rPr lang="da-DK" sz="1800" i="1" dirty="0" err="1"/>
              <a:t>casus</a:t>
            </a:r>
            <a:r>
              <a:rPr lang="da-DK" sz="1800" dirty="0"/>
              <a:t>) eller held eller uheld (la. </a:t>
            </a:r>
            <a:r>
              <a:rPr lang="da-DK" sz="1800" i="1" dirty="0" err="1"/>
              <a:t>fortuna</a:t>
            </a:r>
            <a:r>
              <a:rPr lang="da-DK" sz="1800" dirty="0"/>
              <a:t>):</a:t>
            </a:r>
          </a:p>
          <a:p>
            <a:pPr marL="514350" indent="-514350">
              <a:buFont typeface="+mj-lt"/>
              <a:buAutoNum type="arabicParenR"/>
            </a:pPr>
            <a:r>
              <a:rPr lang="da-DK" sz="1800" dirty="0"/>
              <a:t>fødsel og familie (la. </a:t>
            </a:r>
            <a:r>
              <a:rPr lang="da-DK" sz="1800" i="1" dirty="0"/>
              <a:t>genus</a:t>
            </a:r>
            <a:r>
              <a:rPr lang="da-DK" sz="1800" dirty="0"/>
              <a:t>)</a:t>
            </a:r>
          </a:p>
          <a:p>
            <a:pPr marL="514350" indent="-514350">
              <a:buFont typeface="+mj-lt"/>
              <a:buAutoNum type="arabicParenR"/>
            </a:pPr>
            <a:r>
              <a:rPr lang="da-DK" sz="1800" dirty="0"/>
              <a:t>uddannelse (la. </a:t>
            </a:r>
            <a:r>
              <a:rPr lang="da-DK" sz="1800" i="1" dirty="0" err="1"/>
              <a:t>educatio</a:t>
            </a:r>
            <a:r>
              <a:rPr lang="da-DK" sz="1800" dirty="0"/>
              <a:t>)</a:t>
            </a:r>
          </a:p>
          <a:p>
            <a:pPr marL="514350" indent="-514350">
              <a:buFont typeface="+mj-lt"/>
              <a:buAutoNum type="arabicParenR"/>
            </a:pPr>
            <a:r>
              <a:rPr lang="da-DK" sz="1800" dirty="0"/>
              <a:t>rigdom (la. </a:t>
            </a:r>
            <a:r>
              <a:rPr lang="da-DK" sz="1800" i="1" dirty="0" err="1"/>
              <a:t>divitiae</a:t>
            </a:r>
            <a:r>
              <a:rPr lang="da-DK" sz="1800" dirty="0"/>
              <a:t>)</a:t>
            </a:r>
          </a:p>
          <a:p>
            <a:pPr marL="514350" indent="-514350">
              <a:buFont typeface="+mj-lt"/>
              <a:buAutoNum type="arabicParenR"/>
            </a:pPr>
            <a:r>
              <a:rPr lang="da-DK" sz="1800" dirty="0"/>
              <a:t>magt (la. </a:t>
            </a:r>
            <a:r>
              <a:rPr lang="da-DK" sz="1800" i="1" dirty="0" err="1"/>
              <a:t>potestas</a:t>
            </a:r>
            <a:r>
              <a:rPr lang="da-DK" sz="1800" dirty="0"/>
              <a:t>)</a:t>
            </a:r>
          </a:p>
          <a:p>
            <a:pPr marL="514350" indent="-514350">
              <a:buFont typeface="+mj-lt"/>
              <a:buAutoNum type="arabicParenR"/>
            </a:pPr>
            <a:r>
              <a:rPr lang="da-DK" sz="1800" dirty="0"/>
              <a:t>ære og anseelse (la. </a:t>
            </a:r>
            <a:r>
              <a:rPr lang="da-DK" sz="1800" i="1" dirty="0" err="1"/>
              <a:t>gloriae</a:t>
            </a:r>
            <a:r>
              <a:rPr lang="da-DK" sz="1800" dirty="0"/>
              <a:t>)</a:t>
            </a:r>
          </a:p>
          <a:p>
            <a:pPr marL="514350" indent="-514350">
              <a:buFont typeface="+mj-lt"/>
              <a:buAutoNum type="arabicParenR"/>
            </a:pPr>
            <a:r>
              <a:rPr lang="da-DK" sz="1800" dirty="0"/>
              <a:t>hjemstavn (la. </a:t>
            </a:r>
            <a:r>
              <a:rPr lang="da-DK" sz="1800" i="1" dirty="0" err="1"/>
              <a:t>civitas</a:t>
            </a:r>
            <a:r>
              <a:rPr lang="da-DK" sz="1800" dirty="0"/>
              <a:t>)</a:t>
            </a:r>
          </a:p>
          <a:p>
            <a:pPr marL="514350" indent="-514350">
              <a:buFont typeface="+mj-lt"/>
              <a:buAutoNum type="arabicParenR"/>
            </a:pPr>
            <a:r>
              <a:rPr lang="da-DK" sz="1800" dirty="0"/>
              <a:t>venskaber (la. </a:t>
            </a:r>
            <a:r>
              <a:rPr lang="da-DK" sz="1800" i="1" dirty="0" err="1"/>
              <a:t>amicitiae</a:t>
            </a:r>
            <a:r>
              <a:rPr lang="da-DK" sz="1800" dirty="0"/>
              <a:t>)</a:t>
            </a:r>
          </a:p>
          <a:p>
            <a:pPr marL="0" indent="0">
              <a:buNone/>
            </a:pPr>
            <a:endParaRPr lang="da-DK" sz="1800" dirty="0"/>
          </a:p>
          <a:p>
            <a:pPr marL="0" indent="0">
              <a:buNone/>
            </a:pPr>
            <a:r>
              <a:rPr lang="da-DK" sz="1800" dirty="0"/>
              <a:t>… samt det modsatte af disse”</a:t>
            </a:r>
          </a:p>
          <a:p>
            <a:pPr marL="0" indent="0">
              <a:buNone/>
            </a:pPr>
            <a:r>
              <a:rPr lang="da-DK" sz="1800" dirty="0"/>
              <a:t>(Rhet.Her.3.10)</a:t>
            </a:r>
          </a:p>
        </p:txBody>
      </p:sp>
    </p:spTree>
    <p:extLst>
      <p:ext uri="{BB962C8B-B14F-4D97-AF65-F5344CB8AC3E}">
        <p14:creationId xmlns:p14="http://schemas.microsoft.com/office/powerpoint/2010/main" val="1029699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 descr="Person, der løfter vægte med en underviser">
            <a:extLst>
              <a:ext uri="{FF2B5EF4-FFF2-40B4-BE49-F238E27FC236}">
                <a16:creationId xmlns:a16="http://schemas.microsoft.com/office/drawing/2014/main" id="{440D07AD-0263-277B-C4B9-2ABB6BEE8D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2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8621C90-A287-AF96-0262-243AA378F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da-DK" sz="4000" dirty="0"/>
              <a:t>Kroppen </a:t>
            </a:r>
            <a:br>
              <a:rPr lang="da-DK" sz="4000" dirty="0"/>
            </a:br>
            <a:r>
              <a:rPr lang="da-DK" sz="4000" dirty="0"/>
              <a:t>(la. </a:t>
            </a:r>
            <a:r>
              <a:rPr lang="da-DK" sz="4000" i="1" dirty="0"/>
              <a:t>corpus</a:t>
            </a:r>
            <a:r>
              <a:rPr lang="da-DK" sz="4000" dirty="0"/>
              <a:t>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254AFD7-1901-30A9-C827-97424A08C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8682"/>
            <a:ext cx="3822189" cy="41682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1800" dirty="0"/>
              <a:t>”Ros og kritik af kroppen drejer sig om de fortrin eller mangler, naturen (la. </a:t>
            </a:r>
            <a:r>
              <a:rPr lang="da-DK" sz="1800" i="1" dirty="0"/>
              <a:t>natura</a:t>
            </a:r>
            <a:r>
              <a:rPr lang="da-DK" sz="1800" dirty="0"/>
              <a:t>) har udstyret kroppen med:</a:t>
            </a:r>
          </a:p>
          <a:p>
            <a:pPr marL="514350" indent="-514350">
              <a:buFont typeface="+mj-lt"/>
              <a:buAutoNum type="arabicParenR"/>
            </a:pPr>
            <a:r>
              <a:rPr lang="da-DK" sz="1800" dirty="0"/>
              <a:t>hurtighed (la. </a:t>
            </a:r>
            <a:r>
              <a:rPr lang="da-DK" sz="1800" i="1" dirty="0" err="1"/>
              <a:t>velocitas</a:t>
            </a:r>
            <a:r>
              <a:rPr lang="da-DK" sz="1800" dirty="0"/>
              <a:t>)</a:t>
            </a:r>
          </a:p>
          <a:p>
            <a:pPr marL="514350" indent="-514350">
              <a:buFont typeface="+mj-lt"/>
              <a:buAutoNum type="arabicParenR"/>
            </a:pPr>
            <a:r>
              <a:rPr lang="da-DK" sz="1800" dirty="0"/>
              <a:t>styrke (la. </a:t>
            </a:r>
            <a:r>
              <a:rPr lang="da-DK" sz="1800" i="1" dirty="0"/>
              <a:t>vires</a:t>
            </a:r>
            <a:r>
              <a:rPr lang="da-DK" sz="1800" dirty="0"/>
              <a:t>)</a:t>
            </a:r>
          </a:p>
          <a:p>
            <a:pPr marL="514350" indent="-514350">
              <a:buFont typeface="+mj-lt"/>
              <a:buAutoNum type="arabicParenR"/>
            </a:pPr>
            <a:r>
              <a:rPr lang="da-DK" sz="1800" dirty="0"/>
              <a:t>skønhed (la. </a:t>
            </a:r>
            <a:r>
              <a:rPr lang="da-DK" sz="1800" i="1" dirty="0" err="1"/>
              <a:t>forma</a:t>
            </a:r>
            <a:r>
              <a:rPr lang="da-DK" sz="1800" dirty="0"/>
              <a:t>)</a:t>
            </a:r>
          </a:p>
          <a:p>
            <a:pPr marL="514350" indent="-514350">
              <a:buFont typeface="+mj-lt"/>
              <a:buAutoNum type="arabicParenR"/>
            </a:pPr>
            <a:r>
              <a:rPr lang="da-DK" sz="1800" dirty="0"/>
              <a:t>værdig holdning (la. </a:t>
            </a:r>
            <a:r>
              <a:rPr lang="da-DK" sz="1800" i="1" dirty="0" err="1"/>
              <a:t>dignitas</a:t>
            </a:r>
            <a:r>
              <a:rPr lang="da-DK" sz="1800" dirty="0"/>
              <a:t>)</a:t>
            </a:r>
          </a:p>
          <a:p>
            <a:pPr marL="514350" indent="-514350">
              <a:buFont typeface="+mj-lt"/>
              <a:buAutoNum type="arabicParenR"/>
            </a:pPr>
            <a:r>
              <a:rPr lang="da-DK" sz="1800" dirty="0"/>
              <a:t>godt helbred (la. </a:t>
            </a:r>
            <a:r>
              <a:rPr lang="da-DK" sz="1800" i="1" dirty="0" err="1"/>
              <a:t>valetudo</a:t>
            </a:r>
            <a:r>
              <a:rPr lang="da-DK" sz="1800" dirty="0"/>
              <a:t>)</a:t>
            </a:r>
          </a:p>
          <a:p>
            <a:pPr marL="0" indent="0">
              <a:buNone/>
            </a:pPr>
            <a:endParaRPr lang="da-DK" sz="1800" dirty="0"/>
          </a:p>
          <a:p>
            <a:pPr marL="0" indent="0">
              <a:buNone/>
            </a:pPr>
            <a:r>
              <a:rPr lang="da-DK" sz="1800" dirty="0"/>
              <a:t>… samt det modsatte af disse.”</a:t>
            </a:r>
          </a:p>
          <a:p>
            <a:pPr marL="0" indent="0">
              <a:buNone/>
            </a:pPr>
            <a:r>
              <a:rPr lang="da-DK" sz="1800" dirty="0"/>
              <a:t>(Rhet.Her.3.10)</a:t>
            </a:r>
          </a:p>
        </p:txBody>
      </p:sp>
    </p:spTree>
    <p:extLst>
      <p:ext uri="{BB962C8B-B14F-4D97-AF65-F5344CB8AC3E}">
        <p14:creationId xmlns:p14="http://schemas.microsoft.com/office/powerpoint/2010/main" val="2630862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 descr="Gammel mand i hvid skjorte">
            <a:extLst>
              <a:ext uri="{FF2B5EF4-FFF2-40B4-BE49-F238E27FC236}">
                <a16:creationId xmlns:a16="http://schemas.microsoft.com/office/drawing/2014/main" id="{13BD8149-2E81-4A04-7536-2E49BDD0A5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84" r="-1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C7CA24E-F4E8-0FA8-6E05-827B8AB89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da-DK" sz="4000" dirty="0"/>
              <a:t>Karakteren </a:t>
            </a:r>
            <a:br>
              <a:rPr lang="da-DK" sz="4000" dirty="0"/>
            </a:br>
            <a:r>
              <a:rPr lang="da-DK" sz="4000" dirty="0"/>
              <a:t>(la. </a:t>
            </a:r>
            <a:r>
              <a:rPr lang="da-DK" sz="4000" i="1" dirty="0" err="1"/>
              <a:t>animus</a:t>
            </a:r>
            <a:r>
              <a:rPr lang="da-DK" sz="4000" dirty="0"/>
              <a:t>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95FF99B-EB57-9ED3-914A-5BF6AF15CC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1700"/>
              <a:t>Ros og kritik af karakteren drejer sig om det, der afhænger af vores vurderinger og tanker (la. </a:t>
            </a:r>
            <a:r>
              <a:rPr lang="da-DK" sz="1700" i="1"/>
              <a:t>consilio et cogitatio</a:t>
            </a:r>
            <a:r>
              <a:rPr lang="da-DK" sz="1700"/>
              <a:t>):</a:t>
            </a:r>
          </a:p>
          <a:p>
            <a:pPr marL="514350" indent="-514350">
              <a:buFont typeface="+mj-lt"/>
              <a:buAutoNum type="arabicParenR"/>
            </a:pPr>
            <a:r>
              <a:rPr lang="da-DK" sz="1700"/>
              <a:t>visdom (la. </a:t>
            </a:r>
            <a:r>
              <a:rPr lang="da-DK" sz="1700" i="1"/>
              <a:t>prudentia</a:t>
            </a:r>
            <a:r>
              <a:rPr lang="da-DK" sz="1700"/>
              <a:t>)</a:t>
            </a:r>
          </a:p>
          <a:p>
            <a:pPr marL="514350" indent="-514350">
              <a:buFont typeface="+mj-lt"/>
              <a:buAutoNum type="arabicParenR"/>
            </a:pPr>
            <a:r>
              <a:rPr lang="da-DK" sz="1700"/>
              <a:t>retfærdighed (la. </a:t>
            </a:r>
            <a:r>
              <a:rPr lang="da-DK" sz="1700" i="1"/>
              <a:t>justitia</a:t>
            </a:r>
            <a:r>
              <a:rPr lang="da-DK" sz="1700"/>
              <a:t>)</a:t>
            </a:r>
          </a:p>
          <a:p>
            <a:pPr marL="514350" indent="-514350">
              <a:buFont typeface="+mj-lt"/>
              <a:buAutoNum type="arabicParenR"/>
            </a:pPr>
            <a:r>
              <a:rPr lang="da-DK" sz="1700"/>
              <a:t>tapperhed (la. </a:t>
            </a:r>
            <a:r>
              <a:rPr lang="da-DK" sz="1700" i="1"/>
              <a:t>fortitudo</a:t>
            </a:r>
            <a:r>
              <a:rPr lang="da-DK" sz="1700"/>
              <a:t>)</a:t>
            </a:r>
          </a:p>
          <a:p>
            <a:pPr marL="514350" indent="-514350">
              <a:buFont typeface="+mj-lt"/>
              <a:buAutoNum type="arabicParenR"/>
            </a:pPr>
            <a:r>
              <a:rPr lang="da-DK" sz="1700"/>
              <a:t>mådehold (la. </a:t>
            </a:r>
            <a:r>
              <a:rPr lang="da-DK" sz="1700" i="1"/>
              <a:t>modestia</a:t>
            </a:r>
            <a:r>
              <a:rPr lang="da-DK" sz="1700"/>
              <a:t>)</a:t>
            </a:r>
          </a:p>
          <a:p>
            <a:pPr marL="0" indent="0">
              <a:buNone/>
            </a:pPr>
            <a:endParaRPr lang="da-DK" sz="1700"/>
          </a:p>
          <a:p>
            <a:pPr marL="0" indent="0">
              <a:buNone/>
            </a:pPr>
            <a:r>
              <a:rPr lang="da-DK" sz="1700"/>
              <a:t>… samt det modsatte af disse.”</a:t>
            </a:r>
          </a:p>
          <a:p>
            <a:pPr marL="0" indent="0">
              <a:buNone/>
            </a:pPr>
            <a:r>
              <a:rPr lang="da-DK" sz="1700"/>
              <a:t>(Rhet.Her.3.10)</a:t>
            </a:r>
          </a:p>
          <a:p>
            <a:pPr marL="0" indent="0">
              <a:buNone/>
            </a:pPr>
            <a:endParaRPr lang="da-DK" sz="1700"/>
          </a:p>
          <a:p>
            <a:pPr marL="514350" indent="-514350">
              <a:buFont typeface="+mj-lt"/>
              <a:buAutoNum type="arabicParenR"/>
            </a:pPr>
            <a:endParaRPr lang="da-DK" sz="1700"/>
          </a:p>
        </p:txBody>
      </p:sp>
    </p:spTree>
    <p:extLst>
      <p:ext uri="{BB962C8B-B14F-4D97-AF65-F5344CB8AC3E}">
        <p14:creationId xmlns:p14="http://schemas.microsoft.com/office/powerpoint/2010/main" val="1083735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065807-347C-3D5B-7C37-54732778D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Opgaver: En ordentlig (antik) sviner?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190D87-786B-AC8C-8CC6-934BE71B99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arenR"/>
            </a:pPr>
            <a:r>
              <a:rPr lang="da-DK" dirty="0"/>
              <a:t>PÅ KLASSEN: Kig i jeres oversættelser af Ciceros 2. philippiske tale kap. 44 og 55. Bruger Cicero nogle af de emner, der vedrører hhv. ”de ydre forhold”, ”kroppen” eller ”karakteren”. Hvis ja, hvilke?</a:t>
            </a:r>
          </a:p>
          <a:p>
            <a:pPr marL="514350" indent="-514350">
              <a:buFont typeface="+mj-lt"/>
              <a:buAutoNum type="arabicParenR"/>
            </a:pPr>
            <a:r>
              <a:rPr lang="da-DK" dirty="0"/>
              <a:t>ENKELTVIS: Brug nu 4-5 min. på at enkeltvis at kigge på teksten til den sang, som I har taget med. Kommer den ind på nogle af de ovennævnte emner? Hvilke?</a:t>
            </a:r>
          </a:p>
          <a:p>
            <a:pPr marL="514350" indent="-514350">
              <a:buFont typeface="+mj-lt"/>
              <a:buAutoNum type="arabicParenR"/>
            </a:pPr>
            <a:r>
              <a:rPr lang="da-DK" dirty="0"/>
              <a:t>I GRUPPER: Fremlæg jeres respektive sange for hinanden. I kan eventuelt afspille dem – helt eller delvist. Fortæl, hvilke af de antikke emner, de kommer ind på.</a:t>
            </a:r>
          </a:p>
          <a:p>
            <a:pPr marL="514350" indent="-514350">
              <a:buFont typeface="+mj-lt"/>
              <a:buAutoNum type="arabicParenR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14489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535</Words>
  <Application>Microsoft Macintosh PowerPoint</Application>
  <PresentationFormat>Widescreen</PresentationFormat>
  <Paragraphs>55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Office-tema</vt:lpstr>
      <vt:lpstr>Lejlighedstalen</vt:lpstr>
      <vt:lpstr>Pseudo-Cicero: ”Retorik til Herennius”</vt:lpstr>
      <vt:lpstr>Om lejlighedstalen  (la. genus demonstrativum)</vt:lpstr>
      <vt:lpstr>De ydre forhold (la. res externae)</vt:lpstr>
      <vt:lpstr>Kroppen  (la. corpus)</vt:lpstr>
      <vt:lpstr>Karakteren  (la. animus)</vt:lpstr>
      <vt:lpstr>Opgaver: En ordentlig (antik) sviner?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Lejlighedstalen</dc:title>
  <dc:creator>Esben Harboe Odgaard EHO</dc:creator>
  <cp:lastModifiedBy>Esben Harboe Odgaard</cp:lastModifiedBy>
  <cp:revision>1</cp:revision>
  <dcterms:created xsi:type="dcterms:W3CDTF">2024-03-18T08:03:38Z</dcterms:created>
  <dcterms:modified xsi:type="dcterms:W3CDTF">2024-03-18T09:46:43Z</dcterms:modified>
</cp:coreProperties>
</file>