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1" r:id="rId5"/>
    <p:sldId id="264" r:id="rId6"/>
    <p:sldId id="265" r:id="rId7"/>
    <p:sldId id="266" r:id="rId8"/>
    <p:sldId id="279" r:id="rId9"/>
    <p:sldId id="263" r:id="rId10"/>
    <p:sldId id="273" r:id="rId11"/>
    <p:sldId id="280" r:id="rId12"/>
    <p:sldId id="278" r:id="rId1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522"/>
  </p:normalViewPr>
  <p:slideViewPr>
    <p:cSldViewPr>
      <p:cViewPr varScale="1">
        <p:scale>
          <a:sx n="93" d="100"/>
          <a:sy n="93" d="100"/>
        </p:scale>
        <p:origin x="200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A6C44-8982-4D31-B090-3FEFC5698298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F8228-035D-43B0-AE87-B088712F41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63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F8228-035D-43B0-AE87-B088712F41CB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2980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Hercules Farnese (den </a:t>
            </a:r>
            <a:r>
              <a:rPr lang="da-DK" dirty="0" err="1"/>
              <a:t>farnesiske</a:t>
            </a:r>
            <a:r>
              <a:rPr lang="da-DK" dirty="0"/>
              <a:t> Hercules). Romersk marmorkopi efter græsk bronzeoriginal fra slutningen af 4. årh. f.Kr. Højde 317 cm. Museo </a:t>
            </a:r>
            <a:r>
              <a:rPr lang="da-DK" dirty="0" err="1"/>
              <a:t>Archeologico</a:t>
            </a:r>
            <a:r>
              <a:rPr lang="da-DK" dirty="0"/>
              <a:t> Nazionale, Napoli, Italien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393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Afrodite </a:t>
            </a:r>
            <a:r>
              <a:rPr lang="da-DK" dirty="0" err="1"/>
              <a:t>Kallipygos</a:t>
            </a:r>
            <a:r>
              <a:rPr lang="da-DK" dirty="0"/>
              <a:t> (Afrodite</a:t>
            </a:r>
            <a:r>
              <a:rPr lang="da-DK" baseline="0" dirty="0"/>
              <a:t> med den smukke bagdel), højde 160 cm, Museo Nazionale </a:t>
            </a:r>
            <a:r>
              <a:rPr lang="da-DK" baseline="0" dirty="0" err="1"/>
              <a:t>Archeologico</a:t>
            </a:r>
            <a:r>
              <a:rPr lang="da-DK" baseline="0" dirty="0"/>
              <a:t> di Napoli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1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Fordrukken gammel kone med vindunk, højde:</a:t>
            </a:r>
            <a:r>
              <a:rPr lang="da-DK" baseline="0" dirty="0"/>
              <a:t> 92 cm,</a:t>
            </a:r>
            <a:r>
              <a:rPr lang="da-DK" dirty="0"/>
              <a:t> </a:t>
            </a:r>
            <a:r>
              <a:rPr lang="da-DK" dirty="0" err="1"/>
              <a:t>Glyptotheket</a:t>
            </a:r>
            <a:r>
              <a:rPr lang="da-DK" dirty="0"/>
              <a:t> i München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65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5056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546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93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4046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0785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300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997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6877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182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0561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54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EDC69-51DE-477B-ADF5-76C99886785B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223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Hellenistisk tid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Ca. 323-31 f.Kr.</a:t>
            </a:r>
          </a:p>
        </p:txBody>
      </p:sp>
    </p:spTree>
    <p:extLst>
      <p:ext uri="{BB962C8B-B14F-4D97-AF65-F5344CB8AC3E}">
        <p14:creationId xmlns:p14="http://schemas.microsoft.com/office/powerpoint/2010/main" val="414089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tid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r>
              <a:rPr lang="da-DK" sz="2200" dirty="0"/>
              <a:t>Alexanders rige deles mellem hans mest fremtrædende generaler</a:t>
            </a:r>
          </a:p>
          <a:p>
            <a:r>
              <a:rPr lang="da-DK" sz="2200" dirty="0"/>
              <a:t>Hellenisme: græsk kultur bliver dominerende i de nye bycentre men med optag af lokale elementer</a:t>
            </a:r>
          </a:p>
          <a:p>
            <a:r>
              <a:rPr lang="da-DK" sz="2200" dirty="0" err="1"/>
              <a:t>Koiné</a:t>
            </a:r>
            <a:r>
              <a:rPr lang="da-DK" sz="2200" dirty="0"/>
              <a:t>: sammensmeltning af græsk og orientalsk kultur</a:t>
            </a:r>
          </a:p>
          <a:p>
            <a:r>
              <a:rPr lang="da-DK" sz="2200" dirty="0"/>
              <a:t>Udvandringsbølge mod øst</a:t>
            </a:r>
          </a:p>
          <a:p>
            <a:r>
              <a:rPr lang="da-DK" sz="2200" dirty="0"/>
              <a:t>Rom bliver i stigende grad en magtfaktor i det østlige Middelhav</a:t>
            </a:r>
          </a:p>
          <a:p>
            <a:r>
              <a:rPr lang="da-DK" sz="2200" dirty="0"/>
              <a:t>Den sidste hellenistiske hersker (Kleopatra) sættes fra bestillingen af Octavian (senere Augustus) efter slaget ved </a:t>
            </a:r>
            <a:r>
              <a:rPr lang="da-DK" sz="2200" dirty="0" err="1"/>
              <a:t>Actium</a:t>
            </a:r>
            <a:r>
              <a:rPr lang="da-DK" sz="2200" dirty="0"/>
              <a:t>, 31 f. Kr.</a:t>
            </a:r>
          </a:p>
          <a:p>
            <a:r>
              <a:rPr lang="da-DK" sz="2200" dirty="0"/>
              <a:t>Kunst: videreførelse af senklassisk stil men med en række tydelige tendenser:</a:t>
            </a:r>
          </a:p>
          <a:p>
            <a:pPr lvl="1"/>
            <a:r>
              <a:rPr lang="da-DK" sz="1800" dirty="0"/>
              <a:t>Barok</a:t>
            </a:r>
          </a:p>
          <a:p>
            <a:pPr lvl="1"/>
            <a:r>
              <a:rPr lang="da-DK" sz="1800" dirty="0"/>
              <a:t>Rokoko</a:t>
            </a:r>
          </a:p>
          <a:p>
            <a:pPr lvl="1"/>
            <a:r>
              <a:rPr lang="da-DK" sz="1800" dirty="0"/>
              <a:t>(Genre)realisme</a:t>
            </a:r>
          </a:p>
          <a:p>
            <a:pPr lvl="1"/>
            <a:r>
              <a:rPr lang="da-DK" sz="1800" dirty="0"/>
              <a:t>Individuelle portrætter</a:t>
            </a:r>
          </a:p>
        </p:txBody>
      </p:sp>
    </p:spTree>
    <p:extLst>
      <p:ext uri="{BB962C8B-B14F-4D97-AF65-F5344CB8AC3E}">
        <p14:creationId xmlns:p14="http://schemas.microsoft.com/office/powerpoint/2010/main" val="390420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Alexanders rige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84784"/>
            <a:ext cx="7620000" cy="4713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17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Koiné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Sammensmeltning af græsk og orientalsk kultur</a:t>
            </a:r>
          </a:p>
          <a:p>
            <a:r>
              <a:rPr lang="da-DK" sz="2200" dirty="0"/>
              <a:t>Dog i højere grad Østen, der bliver </a:t>
            </a:r>
            <a:r>
              <a:rPr lang="da-DK" sz="2200" dirty="0" err="1"/>
              <a:t>helleniseret</a:t>
            </a:r>
            <a:r>
              <a:rPr lang="da-DK" sz="2200" dirty="0"/>
              <a:t>, end Vesten, der bliver </a:t>
            </a:r>
            <a:r>
              <a:rPr lang="da-DK" sz="2200" dirty="0" err="1"/>
              <a:t>orientaliseret</a:t>
            </a:r>
            <a:endParaRPr lang="da-DK" sz="2200" dirty="0"/>
          </a:p>
          <a:p>
            <a:r>
              <a:rPr lang="da-DK" sz="2200" dirty="0"/>
              <a:t>Gennem det græske sprog, </a:t>
            </a:r>
            <a:r>
              <a:rPr lang="da-DK" sz="2200" dirty="0" err="1"/>
              <a:t>koiné</a:t>
            </a:r>
            <a:r>
              <a:rPr lang="da-DK" sz="2200" dirty="0"/>
              <a:t>, fik den hellenistiske verden et fælles kulturgrundlag</a:t>
            </a:r>
          </a:p>
          <a:p>
            <a:r>
              <a:rPr lang="da-DK" sz="2200" dirty="0"/>
              <a:t>Der udvikledes for første gang i verdenshistorien en tanke en kosmopolitisk enhedskultur – et ”</a:t>
            </a:r>
            <a:r>
              <a:rPr lang="da-DK" sz="2200" dirty="0" err="1"/>
              <a:t>brotherhood</a:t>
            </a:r>
            <a:r>
              <a:rPr lang="da-DK" sz="2200" dirty="0"/>
              <a:t> of man”</a:t>
            </a:r>
          </a:p>
          <a:p>
            <a:r>
              <a:rPr lang="da-DK" sz="2200" dirty="0"/>
              <a:t>Tanker, der tages op og videreføres navnlig af stoikere og kristne</a:t>
            </a:r>
          </a:p>
        </p:txBody>
      </p:sp>
    </p:spTree>
    <p:extLst>
      <p:ext uri="{BB962C8B-B14F-4D97-AF65-F5344CB8AC3E}">
        <p14:creationId xmlns:p14="http://schemas.microsoft.com/office/powerpoint/2010/main" val="1543625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Roms stigende indflydelse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da-DK" sz="2200" dirty="0"/>
              <a:t>Erobrer løbende græske områder</a:t>
            </a:r>
          </a:p>
          <a:p>
            <a:r>
              <a:rPr lang="da-DK" sz="2200" dirty="0"/>
              <a:t>Sidste hellenistiske hersker falder efter Slaget ved </a:t>
            </a:r>
            <a:r>
              <a:rPr lang="da-DK" sz="2200" dirty="0" err="1"/>
              <a:t>Actium</a:t>
            </a:r>
            <a:r>
              <a:rPr lang="da-DK" sz="2200" dirty="0"/>
              <a:t> 31 f.Kr.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916832"/>
            <a:ext cx="6667500" cy="492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70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kunst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200" dirty="0"/>
              <a:t>Kunst: videreførelse af senklassisk stil men med en række tydelige tendenser:</a:t>
            </a:r>
          </a:p>
          <a:p>
            <a:pPr lvl="1"/>
            <a:r>
              <a:rPr lang="da-DK" sz="1800" dirty="0"/>
              <a:t>Barok -&gt;</a:t>
            </a:r>
          </a:p>
          <a:p>
            <a:pPr lvl="2"/>
            <a:r>
              <a:rPr lang="da-DK" sz="1400" dirty="0"/>
              <a:t>Store svulmende muskler</a:t>
            </a:r>
          </a:p>
          <a:p>
            <a:pPr lvl="2"/>
            <a:r>
              <a:rPr lang="da-DK" sz="1400" dirty="0"/>
              <a:t>Fokus på </a:t>
            </a:r>
            <a:r>
              <a:rPr lang="da-DK" sz="1400" dirty="0" err="1"/>
              <a:t>pathos</a:t>
            </a:r>
            <a:r>
              <a:rPr lang="da-DK" sz="1400" dirty="0"/>
              <a:t> (følelser)</a:t>
            </a:r>
          </a:p>
          <a:p>
            <a:pPr lvl="2"/>
            <a:r>
              <a:rPr lang="da-DK" sz="1400" dirty="0"/>
              <a:t>Stor dynamik</a:t>
            </a:r>
          </a:p>
          <a:p>
            <a:pPr lvl="2"/>
            <a:r>
              <a:rPr lang="da-DK" sz="1400" dirty="0"/>
              <a:t>Ofte i overstørrelse</a:t>
            </a:r>
          </a:p>
          <a:p>
            <a:pPr lvl="1"/>
            <a:r>
              <a:rPr lang="da-DK" sz="1800" dirty="0"/>
              <a:t>Rokoko</a:t>
            </a:r>
          </a:p>
          <a:p>
            <a:pPr lvl="1"/>
            <a:r>
              <a:rPr lang="da-DK" sz="1800" dirty="0"/>
              <a:t>(Genre)realisme</a:t>
            </a:r>
          </a:p>
          <a:p>
            <a:pPr marL="457200" lvl="1" indent="0">
              <a:buNone/>
            </a:pPr>
            <a:endParaRPr lang="da-DK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60848"/>
            <a:ext cx="4824536" cy="4663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311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9351" y="274638"/>
            <a:ext cx="7391067" cy="516932"/>
          </a:xfrm>
          <a:ln>
            <a:solidFill>
              <a:srgbClr val="000000"/>
            </a:solidFill>
          </a:ln>
        </p:spPr>
        <p:txBody>
          <a:bodyPr>
            <a:normAutofit fontScale="90000"/>
          </a:bodyPr>
          <a:lstStyle/>
          <a:p>
            <a:r>
              <a:rPr lang="da-DK" dirty="0"/>
              <a:t>Hercules Farnese</a:t>
            </a:r>
          </a:p>
        </p:txBody>
      </p:sp>
      <p:pic>
        <p:nvPicPr>
          <p:cNvPr id="5" name="Herakles_Farnese_MAN_Napoli_Inv6001_n01.jpg" descr="Herakles_Farnese_MAN_Napoli_Inv6001_n01.jpg">
            <a:extLst>
              <a:ext uri="{FF2B5EF4-FFF2-40B4-BE49-F238E27FC236}">
                <a16:creationId xmlns:a16="http://schemas.microsoft.com/office/drawing/2014/main" id="{11945AA0-CBED-9A48-BB90-085A89CA3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51" y="914400"/>
            <a:ext cx="3333953" cy="5834418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6" name="Billede 5" descr="Et billede, der indeholder bygning, skulptur, atlas, sten&#10;&#10;Automatisk genereret beskrivelse">
            <a:extLst>
              <a:ext uri="{FF2B5EF4-FFF2-40B4-BE49-F238E27FC236}">
                <a16:creationId xmlns:a16="http://schemas.microsoft.com/office/drawing/2014/main" id="{87CC52CC-B63E-2A43-8A87-99F1FF0E5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493" y="2077575"/>
            <a:ext cx="4602139" cy="30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52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Rokoko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Fokus på:</a:t>
            </a:r>
          </a:p>
          <a:p>
            <a:pPr lvl="1"/>
            <a:r>
              <a:rPr lang="da-DK" sz="1800" dirty="0"/>
              <a:t>Det sanselige</a:t>
            </a:r>
          </a:p>
          <a:p>
            <a:pPr lvl="1"/>
            <a:r>
              <a:rPr lang="da-DK" sz="1800" dirty="0"/>
              <a:t>Det idylliske </a:t>
            </a:r>
          </a:p>
          <a:p>
            <a:pPr lvl="1"/>
            <a:r>
              <a:rPr lang="da-DK" sz="1800" dirty="0"/>
              <a:t>Det erotiske</a:t>
            </a:r>
          </a:p>
          <a:p>
            <a:pPr lvl="1"/>
            <a:r>
              <a:rPr lang="da-DK" sz="1800" dirty="0"/>
              <a:t>Det yndefulde (feminine)</a:t>
            </a:r>
          </a:p>
          <a:p>
            <a:pPr lvl="1"/>
            <a:r>
              <a:rPr lang="da-DK" sz="1800" dirty="0"/>
              <a:t>Det elegante</a:t>
            </a:r>
          </a:p>
        </p:txBody>
      </p:sp>
    </p:spTree>
    <p:extLst>
      <p:ext uri="{BB962C8B-B14F-4D97-AF65-F5344CB8AC3E}">
        <p14:creationId xmlns:p14="http://schemas.microsoft.com/office/powerpoint/2010/main" val="4008139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4615" y="274638"/>
            <a:ext cx="7775377" cy="768663"/>
          </a:xfrm>
          <a:ln>
            <a:solidFill>
              <a:srgbClr val="000000"/>
            </a:solidFill>
          </a:ln>
        </p:spPr>
        <p:txBody>
          <a:bodyPr/>
          <a:lstStyle/>
          <a:p>
            <a:r>
              <a:rPr lang="da-DK" dirty="0"/>
              <a:t>Afrodite </a:t>
            </a:r>
            <a:r>
              <a:rPr lang="da-DK" dirty="0" err="1"/>
              <a:t>Kallipygos</a:t>
            </a:r>
            <a:endParaRPr lang="da-DK" dirty="0"/>
          </a:p>
        </p:txBody>
      </p:sp>
      <p:pic>
        <p:nvPicPr>
          <p:cNvPr id="5" name="Billede 4" descr="aphro-1428D77C62C312B8C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03" y="1156703"/>
            <a:ext cx="5533743" cy="566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61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(Genre)Realisme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Ikke længere kun smukke unge mænd (og kvinder), men hverdagssituationer portrætteres - alt lige fra dværge til fulde kællinger</a:t>
            </a:r>
          </a:p>
        </p:txBody>
      </p:sp>
    </p:spTree>
    <p:extLst>
      <p:ext uri="{BB962C8B-B14F-4D97-AF65-F5344CB8AC3E}">
        <p14:creationId xmlns:p14="http://schemas.microsoft.com/office/powerpoint/2010/main" val="2026987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4615" y="274638"/>
            <a:ext cx="7934132" cy="689280"/>
          </a:xfrm>
          <a:ln>
            <a:solidFill>
              <a:srgbClr val="000000"/>
            </a:solidFill>
          </a:ln>
        </p:spPr>
        <p:txBody>
          <a:bodyPr>
            <a:normAutofit fontScale="90000"/>
          </a:bodyPr>
          <a:lstStyle/>
          <a:p>
            <a:r>
              <a:rPr lang="da-DK" dirty="0"/>
              <a:t>Fordrukken gammel kone</a:t>
            </a:r>
          </a:p>
        </p:txBody>
      </p:sp>
      <p:pic>
        <p:nvPicPr>
          <p:cNvPr id="4" name="Billede 3" descr="800px-Old_drunkard_Glyptothek_Munich_437_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15" y="963918"/>
            <a:ext cx="3610463" cy="5894081"/>
          </a:xfrm>
          <a:prstGeom prst="rect">
            <a:avLst/>
          </a:prstGeom>
        </p:spPr>
      </p:pic>
      <p:pic>
        <p:nvPicPr>
          <p:cNvPr id="5" name="Billede 4" descr="img-813574f8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141" y="1054640"/>
            <a:ext cx="4286605" cy="571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7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Hellenistiske </a:t>
            </a:r>
            <a:r>
              <a:rPr lang="da-DK" dirty="0"/>
              <a:t>stiltræk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Videreførelse af senklassisk stil</a:t>
            </a:r>
          </a:p>
          <a:p>
            <a:r>
              <a:rPr lang="da-DK" sz="2200" dirty="0"/>
              <a:t>Skulpturen kan nu udtrykke dramatik, sanselighed, smerte, eftertanke, stolthed eller karikatur </a:t>
            </a:r>
          </a:p>
          <a:p>
            <a:r>
              <a:rPr lang="da-DK" sz="2200" dirty="0"/>
              <a:t>Motivrepertoiret udvides til også at inddrage hverdagsmotiver </a:t>
            </a:r>
          </a:p>
          <a:p>
            <a:r>
              <a:rPr lang="da-DK" sz="2200" dirty="0"/>
              <a:t>Både kvinder og mænd kan gengives nøgne </a:t>
            </a:r>
          </a:p>
          <a:p>
            <a:r>
              <a:rPr lang="da-DK" sz="2200" dirty="0"/>
              <a:t>Skulpturen er ofte udtryk for en realistisk naturalisme </a:t>
            </a:r>
          </a:p>
          <a:p>
            <a:r>
              <a:rPr lang="da-DK" sz="2200" dirty="0"/>
              <a:t>Kunstnerne er ofte kendte 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195663286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396</Words>
  <Application>Microsoft Macintosh PowerPoint</Application>
  <PresentationFormat>Skærmshow (4:3)</PresentationFormat>
  <Paragraphs>59</Paragraphs>
  <Slides>12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Calibri</vt:lpstr>
      <vt:lpstr>Kontortema</vt:lpstr>
      <vt:lpstr>Hellenistisk tid</vt:lpstr>
      <vt:lpstr>Hellenistisk tid</vt:lpstr>
      <vt:lpstr>Alexanders rige</vt:lpstr>
      <vt:lpstr>Koiné</vt:lpstr>
      <vt:lpstr>Roms stigende indflydelse</vt:lpstr>
      <vt:lpstr>Hellenistisk kunst</vt:lpstr>
      <vt:lpstr>Hercules Farnese</vt:lpstr>
      <vt:lpstr>Rokoko</vt:lpstr>
      <vt:lpstr>Afrodite Kallipygos</vt:lpstr>
      <vt:lpstr>(Genre)Realisme</vt:lpstr>
      <vt:lpstr>Fordrukken gammel kone</vt:lpstr>
      <vt:lpstr>Hellenistiske stiltræk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Hellenistisk tid</dc:title>
  <dc:creator>Lærer</dc:creator>
  <cp:lastModifiedBy>Esben Harboe Odgaard EHO</cp:lastModifiedBy>
  <cp:revision>30</cp:revision>
  <dcterms:created xsi:type="dcterms:W3CDTF">2012-03-23T08:31:22Z</dcterms:created>
  <dcterms:modified xsi:type="dcterms:W3CDTF">2025-01-24T10:08:44Z</dcterms:modified>
</cp:coreProperties>
</file>