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22"/>
  </p:notesMasterIdLst>
  <p:sldIdLst>
    <p:sldId id="256" r:id="rId4"/>
    <p:sldId id="290" r:id="rId5"/>
    <p:sldId id="291" r:id="rId6"/>
    <p:sldId id="285" r:id="rId7"/>
    <p:sldId id="292" r:id="rId8"/>
    <p:sldId id="270" r:id="rId9"/>
    <p:sldId id="286" r:id="rId10"/>
    <p:sldId id="257" r:id="rId11"/>
    <p:sldId id="293" r:id="rId12"/>
    <p:sldId id="268" r:id="rId13"/>
    <p:sldId id="269" r:id="rId14"/>
    <p:sldId id="258" r:id="rId15"/>
    <p:sldId id="273" r:id="rId16"/>
    <p:sldId id="271" r:id="rId17"/>
    <p:sldId id="259" r:id="rId18"/>
    <p:sldId id="288" r:id="rId19"/>
    <p:sldId id="262" r:id="rId20"/>
    <p:sldId id="264" r:id="rId21"/>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2"/>
    <p:restoredTop sz="87500" autoAdjust="0"/>
  </p:normalViewPr>
  <p:slideViewPr>
    <p:cSldViewPr>
      <p:cViewPr varScale="1">
        <p:scale>
          <a:sx n="86" d="100"/>
          <a:sy n="86" d="100"/>
        </p:scale>
        <p:origin x="768"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a-DK"/>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a-DK"/>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a-DK"/>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65CE83E-21E0-4D38-A8AF-5940AF22A524}" type="slidenum">
              <a:rPr lang="da-DK"/>
              <a:pPr>
                <a:defRPr/>
              </a:pPr>
              <a:t>‹nr.›</a:t>
            </a:fld>
            <a:endParaRPr lang="da-DK"/>
          </a:p>
        </p:txBody>
      </p:sp>
    </p:spTree>
    <p:extLst>
      <p:ext uri="{BB962C8B-B14F-4D97-AF65-F5344CB8AC3E}">
        <p14:creationId xmlns:p14="http://schemas.microsoft.com/office/powerpoint/2010/main" val="18490490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histed-gymnasium.dk/a/Klassikere/Figur%207.%20Kroisos%20fra%20Anavyssos.ht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E58DE40-FE29-412C-969A-B6A8442207DD}" type="slidenum">
              <a:rPr lang="da-DK" smtClean="0"/>
              <a:pPr eaLnBrk="1" hangingPunct="1"/>
              <a:t>6</a:t>
            </a:fld>
            <a:endParaRPr lang="da-DK"/>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da-DK" sz="1000"/>
              <a:t>Fra British Museums hjemmeside</a:t>
            </a:r>
          </a:p>
          <a:p>
            <a:pPr eaLnBrk="1" hangingPunct="1">
              <a:lnSpc>
                <a:spcPct val="80000"/>
              </a:lnSpc>
            </a:pPr>
            <a:r>
              <a:rPr lang="da-DK" sz="1000"/>
              <a:t>Sandstone conglomerate statue of Khaemwaset</a:t>
            </a:r>
          </a:p>
          <a:p>
            <a:pPr eaLnBrk="1" hangingPunct="1">
              <a:lnSpc>
                <a:spcPct val="80000"/>
              </a:lnSpc>
            </a:pPr>
            <a:br>
              <a:rPr lang="da-DK" sz="1000"/>
            </a:br>
            <a:r>
              <a:rPr lang="da-DK" sz="1000"/>
              <a:t>A son of Ramesses II bearing standards of the god Osiris</a:t>
            </a:r>
          </a:p>
          <a:p>
            <a:pPr eaLnBrk="1" hangingPunct="1">
              <a:lnSpc>
                <a:spcPct val="80000"/>
              </a:lnSpc>
            </a:pPr>
            <a:br>
              <a:rPr lang="da-DK" sz="1000"/>
            </a:br>
            <a:r>
              <a:rPr lang="da-DK" sz="1000"/>
              <a:t>From Asyut, perhaps originally from Abydos, Egypt</a:t>
            </a:r>
            <a:br>
              <a:rPr lang="da-DK" sz="1000"/>
            </a:br>
            <a:r>
              <a:rPr lang="da-DK" sz="1000"/>
              <a:t>19th Dynasty, about 1250 BC</a:t>
            </a:r>
          </a:p>
          <a:p>
            <a:pPr eaLnBrk="1" hangingPunct="1">
              <a:lnSpc>
                <a:spcPct val="80000"/>
              </a:lnSpc>
            </a:pPr>
            <a:br>
              <a:rPr lang="da-DK" sz="1000"/>
            </a:br>
            <a:r>
              <a:rPr lang="da-DK" sz="1000"/>
              <a:t>In his long reign, Ramesses II (1279-1213 BC) had many sons by a number of different wives. The best-known of these is almost certainly his fourth son Khaemwaset, who has left many traces of his activities in Egypt. Early in his life, Khaemwaset was attached to the cult service of Ptah, the god of Memphis. Khaemwaset spent most of the rest of his life in the Memphite region. He is renowned as perhaps being the 'first Egyptologist', as he left large inscriptions telling of his visits to clear and renew parts of the pyramids of Giza and Saqqara. He was also responsible for work on the burial places of the Apis bulls at Saqqara, and may even have been buried there himself. In later times Khaemwaset was recalled as a magician.</a:t>
            </a:r>
          </a:p>
          <a:p>
            <a:pPr eaLnBrk="1" hangingPunct="1">
              <a:lnSpc>
                <a:spcPct val="80000"/>
              </a:lnSpc>
            </a:pPr>
            <a:r>
              <a:rPr lang="da-DK" sz="1000"/>
              <a:t>This statue was probably intended to be set up in the temple at Abydos. It shows Khaemwaset displaying his piety before Osiris by holding one of the god's symbols, the emblem of the </a:t>
            </a:r>
            <a:r>
              <a:rPr lang="da-DK" sz="1000" i="1"/>
              <a:t>nome</a:t>
            </a:r>
            <a:r>
              <a:rPr lang="da-DK" sz="1000"/>
              <a:t> (province) of Abydos.</a:t>
            </a:r>
          </a:p>
          <a:p>
            <a:pPr eaLnBrk="1" hangingPunct="1">
              <a:lnSpc>
                <a:spcPct val="80000"/>
              </a:lnSpc>
            </a:pPr>
            <a:r>
              <a:rPr lang="da-DK" sz="1000"/>
              <a:t>The execution of the statue in a sandstone with a vein of pebbly conglomerate shows the skill with which sculptors could work even the most difficult material.</a:t>
            </a:r>
          </a:p>
          <a:p>
            <a:pPr eaLnBrk="1" hangingPunct="1">
              <a:lnSpc>
                <a:spcPct val="80000"/>
              </a:lnSpc>
            </a:pPr>
            <a:r>
              <a:rPr lang="da-DK" sz="1000"/>
              <a:t>T.G.H. James and W.V. Davies, </a:t>
            </a:r>
            <a:r>
              <a:rPr lang="da-DK" sz="1000" i="1"/>
              <a:t>Egyptian sculpture</a:t>
            </a:r>
            <a:r>
              <a:rPr lang="da-DK" sz="1000"/>
              <a:t> (London, The British Museum Press, 1983)</a:t>
            </a:r>
          </a:p>
          <a:p>
            <a:pPr eaLnBrk="1" hangingPunct="1">
              <a:lnSpc>
                <a:spcPct val="80000"/>
              </a:lnSpc>
            </a:pPr>
            <a:r>
              <a:rPr lang="da-DK" sz="1000"/>
              <a:t>C. Chadefaud, </a:t>
            </a:r>
            <a:r>
              <a:rPr lang="da-DK" sz="1000" i="1"/>
              <a:t>Les statues porte-enseignes de</a:t>
            </a:r>
            <a:r>
              <a:rPr lang="da-DK" sz="1000"/>
              <a:t> (Paris, 1982)</a:t>
            </a:r>
          </a:p>
          <a:p>
            <a:pPr eaLnBrk="1" hangingPunct="1">
              <a:lnSpc>
                <a:spcPct val="80000"/>
              </a:lnSpc>
            </a:pPr>
            <a:r>
              <a:rPr lang="da-DK" sz="1000"/>
              <a:t>G. Pinch, </a:t>
            </a:r>
            <a:r>
              <a:rPr lang="da-DK" sz="1000" i="1"/>
              <a:t>Magic in Ancient Egypt</a:t>
            </a:r>
            <a:r>
              <a:rPr lang="da-DK" sz="1000"/>
              <a:t> (London, The British Museum Press, 1994)</a:t>
            </a:r>
          </a:p>
          <a:p>
            <a:pPr eaLnBrk="1" hangingPunct="1">
              <a:lnSpc>
                <a:spcPct val="80000"/>
              </a:lnSpc>
            </a:pPr>
            <a:r>
              <a:rPr lang="da-DK" sz="1000"/>
              <a:t>T.G.H. James, </a:t>
            </a:r>
            <a:r>
              <a:rPr lang="da-DK" sz="1000" i="1"/>
              <a:t>Ancient Egypt: the land and it</a:t>
            </a:r>
            <a:r>
              <a:rPr lang="da-DK" sz="1000"/>
              <a:t> (London, 1988)</a:t>
            </a:r>
          </a:p>
          <a:p>
            <a:pPr eaLnBrk="1" hangingPunct="1">
              <a:lnSpc>
                <a:spcPct val="80000"/>
              </a:lnSpc>
            </a:pPr>
            <a:r>
              <a:rPr lang="da-DK" sz="1000"/>
              <a:t>S. Quirke and A.J. Spencer, </a:t>
            </a:r>
            <a:r>
              <a:rPr lang="da-DK" sz="1000" i="1"/>
              <a:t>The British Museum book of anc</a:t>
            </a:r>
            <a:r>
              <a:rPr lang="da-DK" sz="1000"/>
              <a:t> (London, The British Museum Press, 1992)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51C585-97E3-417D-B2A5-011CDA394C83}" type="slidenum">
              <a:rPr lang="da-DK" smtClean="0"/>
              <a:pPr eaLnBrk="1" hangingPunct="1"/>
              <a:t>8</a:t>
            </a:fld>
            <a:endParaRPr lang="da-DK"/>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a-DK"/>
              <a:t>Den græske kolonisation begynder o. 700 f:Kr.</a:t>
            </a:r>
          </a:p>
          <a:p>
            <a:pPr eaLnBrk="1" hangingPunct="1"/>
            <a:r>
              <a:rPr lang="da-DK"/>
              <a:t>Overbefolkning i moderlandet pga. landbrugets dårlige betingelser</a:t>
            </a:r>
          </a:p>
          <a:p>
            <a:pPr eaLnBrk="1" hangingPunct="1"/>
            <a:r>
              <a:rPr lang="da-DK"/>
              <a:t>Lærer sig sejlekunsten af Fønikerne o, 750 f.Kr.</a:t>
            </a:r>
          </a:p>
          <a:p>
            <a:pPr eaLnBrk="1" hangingPunct="1"/>
            <a:r>
              <a:rPr lang="da-DK"/>
              <a:t>Handel på korn og råstoffer</a:t>
            </a:r>
          </a:p>
          <a:p>
            <a:pPr eaLnBrk="1" hangingPunct="1"/>
            <a:r>
              <a:rPr lang="da-DK"/>
              <a:t>Salg af forædlede produkter som tørrede figner, olivenolie, vin og keramik</a:t>
            </a:r>
          </a:p>
          <a:p>
            <a:pPr eaLnBrk="1" hangingPunct="1"/>
            <a:r>
              <a:rPr lang="da-DK"/>
              <a:t>Udvandring fra kernelandene – primært Syditalien og Sortehavskysterne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80D22B-B8A4-412A-B161-7154EF02225F}" type="slidenum">
              <a:rPr lang="da-DK" smtClean="0"/>
              <a:pPr eaLnBrk="1" hangingPunct="1"/>
              <a:t>10</a:t>
            </a:fld>
            <a:endParaRPr lang="da-DK"/>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a-DK" b="1"/>
              <a:t>Arkaisk skulptur 650 - 480 f. Kr. (Glyptotekets hjemmeside)</a:t>
            </a:r>
          </a:p>
          <a:p>
            <a:pPr eaLnBrk="1" hangingPunct="1"/>
            <a:r>
              <a:rPr lang="da-DK"/>
              <a:t>Ordet arkaisk, αρχαιος, betyder </a:t>
            </a:r>
            <a:r>
              <a:rPr lang="da-DK" i="1"/>
              <a:t>først </a:t>
            </a:r>
            <a:r>
              <a:rPr lang="da-DK"/>
              <a:t>og </a:t>
            </a:r>
            <a:r>
              <a:rPr lang="da-DK" i="1"/>
              <a:t>oprindelig</a:t>
            </a:r>
            <a:r>
              <a:rPr lang="da-DK"/>
              <a:t>. Følgende kendetegner arkaisk skulptur:</a:t>
            </a:r>
          </a:p>
          <a:p>
            <a:pPr eaLnBrk="1" hangingPunct="1"/>
            <a:r>
              <a:rPr lang="da-DK"/>
              <a:t>ofte stående figurer med venstre ben foran højre </a:t>
            </a:r>
          </a:p>
          <a:p>
            <a:pPr eaLnBrk="1" hangingPunct="1"/>
            <a:r>
              <a:rPr lang="da-DK"/>
              <a:t>frontalitet og symmetri </a:t>
            </a:r>
          </a:p>
          <a:p>
            <a:pPr eaLnBrk="1" hangingPunct="1"/>
            <a:r>
              <a:rPr lang="da-DK"/>
              <a:t>arkaisk smil </a:t>
            </a:r>
          </a:p>
          <a:p>
            <a:pPr eaLnBrk="1" hangingPunct="1"/>
            <a:r>
              <a:rPr lang="da-DK"/>
              <a:t>langt og tungt hår </a:t>
            </a:r>
          </a:p>
          <a:p>
            <a:pPr eaLnBrk="1" hangingPunct="1"/>
            <a:r>
              <a:rPr lang="da-DK"/>
              <a:t>enkel markering af muskler </a:t>
            </a:r>
          </a:p>
          <a:p>
            <a:pPr eaLnBrk="1" hangingPunct="1"/>
            <a:r>
              <a:rPr lang="da-DK"/>
              <a:t>stiliserede detaljer i tøjet, der virker dekorativt </a:t>
            </a:r>
          </a:p>
          <a:p>
            <a:pPr eaLnBrk="1" hangingPunct="1"/>
            <a:r>
              <a:rPr lang="da-DK"/>
              <a:t>mændene er ofte nøgne </a:t>
            </a:r>
          </a:p>
          <a:p>
            <a:pPr eaLnBrk="1" hangingPunct="1"/>
            <a:r>
              <a:rPr lang="da-DK"/>
              <a:t>kvinderne er altid påklædte </a:t>
            </a:r>
          </a:p>
          <a:p>
            <a:pPr eaLnBrk="1" hangingPunct="1"/>
            <a:r>
              <a:rPr lang="da-DK"/>
              <a:t>idealet udtrykker styrke og sundhed, man skulle være καλος και μεγας, </a:t>
            </a:r>
            <a:r>
              <a:rPr lang="da-DK" i="1"/>
              <a:t>smuk og stor</a:t>
            </a:r>
            <a:r>
              <a:rPr lang="da-DK"/>
              <a:t>, dvs. stærk </a:t>
            </a:r>
          </a:p>
          <a:p>
            <a:pPr eaLnBrk="1" hangingPunct="1"/>
            <a:r>
              <a:rPr lang="da-DK"/>
              <a:t>kunstnerne er ofte anonyme </a:t>
            </a:r>
          </a:p>
          <a:p>
            <a:pPr eaLnBrk="1" hangingPunct="1"/>
            <a:r>
              <a:rPr lang="da-DK" i="1"/>
              <a:t>Figur 7.</a:t>
            </a:r>
            <a:r>
              <a:rPr lang="da-DK"/>
              <a:t> Gravstatue af Kroisos fra Anavyssos, Attika. Midten af det 6. århundrede f. Kr. Marmor. Højde 194 cm. Nationalmuseet i Athen.             </a:t>
            </a:r>
            <a:br>
              <a:rPr lang="da-DK"/>
            </a:br>
            <a:r>
              <a:rPr lang="da-DK"/>
              <a:t>Klik på billedet for større billede.</a:t>
            </a:r>
            <a:r>
              <a:rPr lang="da-DK">
                <a:hlinkClick r:id="rId3" invalidUrl="http://www.thisted-gymnasium.dk/a/Klassikere/Figur 7. Kroisos fra Anavyssos.htm"/>
              </a:rPr>
              <a:t> </a:t>
            </a:r>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690483-D270-4180-A161-25AD212D31A0}" type="slidenum">
              <a:rPr lang="da-DK" smtClean="0"/>
              <a:pPr eaLnBrk="1" hangingPunct="1"/>
              <a:t>12</a:t>
            </a:fld>
            <a:endParaRPr lang="da-DK"/>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a-DK"/>
              <a:t>Kleobis og Biton – sandsynligvis Dioskurerne, Apollonhelligdommen i Delfi, ca. 580 f.v.t. H. 1.97 m</a:t>
            </a:r>
          </a:p>
          <a:p>
            <a:pPr eaLnBrk="1" hangingPunct="1"/>
            <a:endParaRPr lang="da-D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29799B-6118-47C5-B5DA-EA90113A0B06}" type="slidenum">
              <a:rPr lang="da-DK" smtClean="0"/>
              <a:pPr eaLnBrk="1" hangingPunct="1"/>
              <a:t>14</a:t>
            </a:fld>
            <a:endParaRPr lang="da-DK"/>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a-DK"/>
              <a:t>Kouros fra Anavysos, Attika, ca. 530 f.v.t., H. 1.94 m. Indskriften på basen: Bliv og sørg over den døde Kroisos, som den voldsomme Ares ødelagde, da han kæmpede i forreste række.</a:t>
            </a:r>
          </a:p>
          <a:p>
            <a:pPr eaLnBrk="1" hangingPunct="1"/>
            <a:r>
              <a:rPr lang="da-DK"/>
              <a:t>Kroisos er en athensk soldat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a:t>Klik for at redigere undertiteltypografien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F076D74F-FF16-4E42-9BBD-7BE24B0CB4FD}" type="slidenum">
              <a:rPr lang="da-DK"/>
              <a:pPr>
                <a:defRPr/>
              </a:pPr>
              <a:t>‹nr.›</a:t>
            </a:fld>
            <a:endParaRPr lang="da-DK"/>
          </a:p>
        </p:txBody>
      </p:sp>
    </p:spTree>
    <p:extLst>
      <p:ext uri="{BB962C8B-B14F-4D97-AF65-F5344CB8AC3E}">
        <p14:creationId xmlns:p14="http://schemas.microsoft.com/office/powerpoint/2010/main" val="166873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DCEEE6E7-E4D8-4114-AD2F-2DB97F710569}" type="slidenum">
              <a:rPr lang="da-DK"/>
              <a:pPr>
                <a:defRPr/>
              </a:pPr>
              <a:t>‹nr.›</a:t>
            </a:fld>
            <a:endParaRPr lang="da-DK"/>
          </a:p>
        </p:txBody>
      </p:sp>
    </p:spTree>
    <p:extLst>
      <p:ext uri="{BB962C8B-B14F-4D97-AF65-F5344CB8AC3E}">
        <p14:creationId xmlns:p14="http://schemas.microsoft.com/office/powerpoint/2010/main" val="250709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544D5A55-634B-4402-8941-A3169530C7C4}" type="slidenum">
              <a:rPr lang="da-DK"/>
              <a:pPr>
                <a:defRPr/>
              </a:pPr>
              <a:t>‹nr.›</a:t>
            </a:fld>
            <a:endParaRPr lang="da-DK"/>
          </a:p>
        </p:txBody>
      </p:sp>
    </p:spTree>
    <p:extLst>
      <p:ext uri="{BB962C8B-B14F-4D97-AF65-F5344CB8AC3E}">
        <p14:creationId xmlns:p14="http://schemas.microsoft.com/office/powerpoint/2010/main" val="49187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32648D2C-0639-46E7-9627-2AFB6D1484F2}" type="slidenum">
              <a:rPr lang="da-DK"/>
              <a:pPr>
                <a:defRPr/>
              </a:pPr>
              <a:t>‹nr.›</a:t>
            </a:fld>
            <a:endParaRPr lang="da-DK"/>
          </a:p>
        </p:txBody>
      </p:sp>
    </p:spTree>
    <p:extLst>
      <p:ext uri="{BB962C8B-B14F-4D97-AF65-F5344CB8AC3E}">
        <p14:creationId xmlns:p14="http://schemas.microsoft.com/office/powerpoint/2010/main" val="126852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9D659A0E-A169-4DA5-BA1E-8D4423417FD8}" type="slidenum">
              <a:rPr lang="da-DK"/>
              <a:pPr>
                <a:defRPr/>
              </a:pPr>
              <a:t>‹nr.›</a:t>
            </a:fld>
            <a:endParaRPr lang="da-DK"/>
          </a:p>
        </p:txBody>
      </p:sp>
    </p:spTree>
    <p:extLst>
      <p:ext uri="{BB962C8B-B14F-4D97-AF65-F5344CB8AC3E}">
        <p14:creationId xmlns:p14="http://schemas.microsoft.com/office/powerpoint/2010/main" val="1979027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BB313C06-AB71-4CF9-8D6B-5700BF380CA1}" type="slidenum">
              <a:rPr lang="da-DK"/>
              <a:pPr>
                <a:defRPr/>
              </a:pPr>
              <a:t>‹nr.›</a:t>
            </a:fld>
            <a:endParaRPr lang="da-DK"/>
          </a:p>
        </p:txBody>
      </p:sp>
    </p:spTree>
    <p:extLst>
      <p:ext uri="{BB962C8B-B14F-4D97-AF65-F5344CB8AC3E}">
        <p14:creationId xmlns:p14="http://schemas.microsoft.com/office/powerpoint/2010/main" val="598391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690E2AFB-EEB9-442A-886D-BB6A486B0E28}" type="slidenum">
              <a:rPr lang="da-DK"/>
              <a:pPr>
                <a:defRPr/>
              </a:pPr>
              <a:t>‹nr.›</a:t>
            </a:fld>
            <a:endParaRPr lang="da-DK"/>
          </a:p>
        </p:txBody>
      </p:sp>
    </p:spTree>
    <p:extLst>
      <p:ext uri="{BB962C8B-B14F-4D97-AF65-F5344CB8AC3E}">
        <p14:creationId xmlns:p14="http://schemas.microsoft.com/office/powerpoint/2010/main" val="291774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EA97E268-861A-429F-937D-5E5D01141C58}" type="slidenum">
              <a:rPr lang="da-DK"/>
              <a:pPr>
                <a:defRPr/>
              </a:pPr>
              <a:t>‹nr.›</a:t>
            </a:fld>
            <a:endParaRPr lang="da-DK"/>
          </a:p>
        </p:txBody>
      </p:sp>
    </p:spTree>
    <p:extLst>
      <p:ext uri="{BB962C8B-B14F-4D97-AF65-F5344CB8AC3E}">
        <p14:creationId xmlns:p14="http://schemas.microsoft.com/office/powerpoint/2010/main" val="300987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B548B7A2-B736-4359-AC5E-416E21E6ED52}" type="slidenum">
              <a:rPr lang="da-DK"/>
              <a:pPr>
                <a:defRPr/>
              </a:pPr>
              <a:t>‹nr.›</a:t>
            </a:fld>
            <a:endParaRPr lang="da-DK"/>
          </a:p>
        </p:txBody>
      </p:sp>
    </p:spTree>
    <p:extLst>
      <p:ext uri="{BB962C8B-B14F-4D97-AF65-F5344CB8AC3E}">
        <p14:creationId xmlns:p14="http://schemas.microsoft.com/office/powerpoint/2010/main" val="3733019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C9AF5350-F904-488D-9A19-9F140BA612B5}" type="slidenum">
              <a:rPr lang="da-DK"/>
              <a:pPr>
                <a:defRPr/>
              </a:pPr>
              <a:t>‹nr.›</a:t>
            </a:fld>
            <a:endParaRPr lang="da-DK"/>
          </a:p>
        </p:txBody>
      </p:sp>
    </p:spTree>
    <p:extLst>
      <p:ext uri="{BB962C8B-B14F-4D97-AF65-F5344CB8AC3E}">
        <p14:creationId xmlns:p14="http://schemas.microsoft.com/office/powerpoint/2010/main" val="1159694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2EEBD2C1-2C56-477D-B586-7551C8ABBB22}" type="slidenum">
              <a:rPr lang="da-DK"/>
              <a:pPr>
                <a:defRPr/>
              </a:pPr>
              <a:t>‹nr.›</a:t>
            </a:fld>
            <a:endParaRPr lang="da-DK"/>
          </a:p>
        </p:txBody>
      </p:sp>
    </p:spTree>
    <p:extLst>
      <p:ext uri="{BB962C8B-B14F-4D97-AF65-F5344CB8AC3E}">
        <p14:creationId xmlns:p14="http://schemas.microsoft.com/office/powerpoint/2010/main" val="3508946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da-D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a-DK"/>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E10C717E-42B0-4651-8224-E4688CD0B342}" type="datetimeFigureOut">
              <a:rPr lang="da-DK"/>
              <a:pPr>
                <a:defRPr/>
              </a:pPr>
              <a:t>18.12.2020</a:t>
            </a:fld>
            <a:endParaRPr lang="da-DK"/>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9A0B835B-F3BC-4753-B7EC-C16D427DAAAE}" type="slidenum">
              <a:rPr lang="da-DK"/>
              <a:pPr>
                <a:defRPr/>
              </a:pPr>
              <a:t>‹nr.›</a:t>
            </a:fld>
            <a:endParaRPr lang="da-DK"/>
          </a:p>
        </p:txBody>
      </p:sp>
    </p:spTree>
    <p:extLst>
      <p:ext uri="{BB962C8B-B14F-4D97-AF65-F5344CB8AC3E}">
        <p14:creationId xmlns:p14="http://schemas.microsoft.com/office/powerpoint/2010/main" val="227535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F1732BF-796B-4AA0-95EC-B74C8ADEB341}" type="datetimeFigureOut">
              <a:rPr lang="da-DK"/>
              <a:pPr>
                <a:defRPr/>
              </a:pPr>
              <a:t>18.12.2020</a:t>
            </a:fld>
            <a:endParaRPr lang="da-DK"/>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596F6210-2F93-44FB-B968-C72152492E4B}" type="slidenum">
              <a:rPr lang="da-DK"/>
              <a:pPr>
                <a:defRPr/>
              </a:pPr>
              <a:t>‹nr.›</a:t>
            </a:fld>
            <a:endParaRPr lang="da-DK"/>
          </a:p>
        </p:txBody>
      </p:sp>
    </p:spTree>
    <p:extLst>
      <p:ext uri="{BB962C8B-B14F-4D97-AF65-F5344CB8AC3E}">
        <p14:creationId xmlns:p14="http://schemas.microsoft.com/office/powerpoint/2010/main" val="4208711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EC515F4-8A67-4ADF-8860-B4C223ED5448}" type="datetimeFigureOut">
              <a:rPr lang="da-DK"/>
              <a:pPr>
                <a:defRPr/>
              </a:pPr>
              <a:t>18.12.2020</a:t>
            </a:fld>
            <a:endParaRPr lang="da-DK"/>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E2A955BD-FC1C-40B4-8903-1DDBB30AF6B1}" type="slidenum">
              <a:rPr lang="da-DK"/>
              <a:pPr>
                <a:defRPr/>
              </a:pPr>
              <a:t>‹nr.›</a:t>
            </a:fld>
            <a:endParaRPr lang="da-DK"/>
          </a:p>
        </p:txBody>
      </p:sp>
    </p:spTree>
    <p:extLst>
      <p:ext uri="{BB962C8B-B14F-4D97-AF65-F5344CB8AC3E}">
        <p14:creationId xmlns:p14="http://schemas.microsoft.com/office/powerpoint/2010/main" val="1652828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8932317-8D3D-46F4-9D3B-478377B8E717}" type="datetimeFigureOut">
              <a:rPr lang="da-DK"/>
              <a:pPr>
                <a:defRPr/>
              </a:pPr>
              <a:t>18.12.2020</a:t>
            </a:fld>
            <a:endParaRPr lang="da-DK"/>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06E9CD3A-6253-4771-92FD-36C0285D4419}" type="slidenum">
              <a:rPr lang="da-DK"/>
              <a:pPr>
                <a:defRPr/>
              </a:pPr>
              <a:t>‹nr.›</a:t>
            </a:fld>
            <a:endParaRPr lang="da-DK"/>
          </a:p>
        </p:txBody>
      </p:sp>
    </p:spTree>
    <p:extLst>
      <p:ext uri="{BB962C8B-B14F-4D97-AF65-F5344CB8AC3E}">
        <p14:creationId xmlns:p14="http://schemas.microsoft.com/office/powerpoint/2010/main" val="4263863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43CA18D9-ACAE-43A8-955B-14F297D047D9}" type="datetimeFigureOut">
              <a:rPr lang="da-DK"/>
              <a:pPr>
                <a:defRPr/>
              </a:pPr>
              <a:t>18.12.2020</a:t>
            </a:fld>
            <a:endParaRPr lang="da-DK"/>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0D13A1C-745B-4FBA-B4D9-2AFC50D67495}" type="slidenum">
              <a:rPr lang="da-DK"/>
              <a:pPr>
                <a:defRPr/>
              </a:pPr>
              <a:t>‹nr.›</a:t>
            </a:fld>
            <a:endParaRPr lang="da-DK"/>
          </a:p>
        </p:txBody>
      </p:sp>
    </p:spTree>
    <p:extLst>
      <p:ext uri="{BB962C8B-B14F-4D97-AF65-F5344CB8AC3E}">
        <p14:creationId xmlns:p14="http://schemas.microsoft.com/office/powerpoint/2010/main" val="1553956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E0ADAFBB-09BD-4F73-A022-C57B25FB86E9}" type="datetimeFigureOut">
              <a:rPr lang="da-DK"/>
              <a:pPr>
                <a:defRPr/>
              </a:pPr>
              <a:t>18.12.2020</a:t>
            </a:fld>
            <a:endParaRPr lang="da-DK"/>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A5B0B969-C3E8-41EA-9E9A-06D99DB7073D}" type="slidenum">
              <a:rPr lang="da-DK"/>
              <a:pPr>
                <a:defRPr/>
              </a:pPr>
              <a:t>‹nr.›</a:t>
            </a:fld>
            <a:endParaRPr lang="da-DK"/>
          </a:p>
        </p:txBody>
      </p:sp>
    </p:spTree>
    <p:extLst>
      <p:ext uri="{BB962C8B-B14F-4D97-AF65-F5344CB8AC3E}">
        <p14:creationId xmlns:p14="http://schemas.microsoft.com/office/powerpoint/2010/main" val="3126056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B54526D-977C-4B4F-9927-BA1370E0D0C6}" type="datetimeFigureOut">
              <a:rPr lang="da-DK"/>
              <a:pPr>
                <a:defRPr/>
              </a:pPr>
              <a:t>18.12.2020</a:t>
            </a:fld>
            <a:endParaRPr lang="da-DK"/>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A9843F7-03CE-490F-B8A0-0104CED1A09A}" type="slidenum">
              <a:rPr lang="da-DK"/>
              <a:pPr>
                <a:defRPr/>
              </a:pPr>
              <a:t>‹nr.›</a:t>
            </a:fld>
            <a:endParaRPr lang="da-DK"/>
          </a:p>
        </p:txBody>
      </p:sp>
    </p:spTree>
    <p:extLst>
      <p:ext uri="{BB962C8B-B14F-4D97-AF65-F5344CB8AC3E}">
        <p14:creationId xmlns:p14="http://schemas.microsoft.com/office/powerpoint/2010/main" val="639922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39F36E29-C0DD-4B16-8533-1B4006C27EA3}" type="datetimeFigureOut">
              <a:rPr lang="da-DK"/>
              <a:pPr>
                <a:defRPr/>
              </a:pPr>
              <a:t>18.12.2020</a:t>
            </a:fld>
            <a:endParaRPr lang="da-DK"/>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2ED32489-4576-4C1B-84D9-D674DB007814}" type="slidenum">
              <a:rPr lang="da-DK"/>
              <a:pPr>
                <a:defRPr/>
              </a:pPr>
              <a:t>‹nr.›</a:t>
            </a:fld>
            <a:endParaRPr lang="da-DK"/>
          </a:p>
        </p:txBody>
      </p:sp>
    </p:spTree>
    <p:extLst>
      <p:ext uri="{BB962C8B-B14F-4D97-AF65-F5344CB8AC3E}">
        <p14:creationId xmlns:p14="http://schemas.microsoft.com/office/powerpoint/2010/main" val="564012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B960D2B-B8BB-447E-8F12-EB8C493E673B}" type="datetimeFigureOut">
              <a:rPr lang="da-DK"/>
              <a:pPr>
                <a:defRPr/>
              </a:pPr>
              <a:t>18.12.2020</a:t>
            </a:fld>
            <a:endParaRPr lang="da-DK"/>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EFAF124C-5635-47AC-BA82-3C86D84FF273}" type="slidenum">
              <a:rPr lang="da-DK"/>
              <a:pPr>
                <a:defRPr/>
              </a:pPr>
              <a:t>‹nr.›</a:t>
            </a:fld>
            <a:endParaRPr lang="da-DK"/>
          </a:p>
        </p:txBody>
      </p:sp>
    </p:spTree>
    <p:extLst>
      <p:ext uri="{BB962C8B-B14F-4D97-AF65-F5344CB8AC3E}">
        <p14:creationId xmlns:p14="http://schemas.microsoft.com/office/powerpoint/2010/main" val="1118101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87FD9B2-6CB8-487A-B567-75381B740E81}" type="datetimeFigureOut">
              <a:rPr lang="da-DK"/>
              <a:pPr>
                <a:defRPr/>
              </a:pPr>
              <a:t>18.12.2020</a:t>
            </a:fld>
            <a:endParaRPr lang="da-DK"/>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4C39B03-9173-486A-B46B-76BDA0FEAEE3}" type="slidenum">
              <a:rPr lang="da-DK"/>
              <a:pPr>
                <a:defRPr/>
              </a:pPr>
              <a:t>‹nr.›</a:t>
            </a:fld>
            <a:endParaRPr lang="da-DK"/>
          </a:p>
        </p:txBody>
      </p:sp>
    </p:spTree>
    <p:extLst>
      <p:ext uri="{BB962C8B-B14F-4D97-AF65-F5344CB8AC3E}">
        <p14:creationId xmlns:p14="http://schemas.microsoft.com/office/powerpoint/2010/main" val="4114370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da-D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10CFC66-A32F-403E-B315-4FBACF606F51}" type="datetimeFigureOut">
              <a:rPr lang="da-DK"/>
              <a:pPr>
                <a:defRPr/>
              </a:pPr>
              <a:t>18.12.2020</a:t>
            </a:fld>
            <a:endParaRPr lang="da-DK"/>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da-DK"/>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ED3093EA-6706-4AE6-8746-AFEA20D98847}" type="slidenum">
              <a:rPr lang="da-DK"/>
              <a:pPr>
                <a:defRPr/>
              </a:pPr>
              <a:t>‹nr.›</a:t>
            </a:fld>
            <a:endParaRPr lang="da-DK"/>
          </a:p>
        </p:txBody>
      </p:sp>
    </p:spTree>
    <p:extLst>
      <p:ext uri="{BB962C8B-B14F-4D97-AF65-F5344CB8AC3E}">
        <p14:creationId xmlns:p14="http://schemas.microsoft.com/office/powerpoint/2010/main" val="2097829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a:t>Klik for at redigere undertiteltypografien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81102EC7-3FAE-49F8-8D80-D6D08F59323F}" type="slidenum">
              <a:rPr lang="da-DK"/>
              <a:pPr>
                <a:defRPr/>
              </a:pPr>
              <a:t>‹nr.›</a:t>
            </a:fld>
            <a:endParaRPr lang="da-DK"/>
          </a:p>
        </p:txBody>
      </p:sp>
    </p:spTree>
    <p:extLst>
      <p:ext uri="{BB962C8B-B14F-4D97-AF65-F5344CB8AC3E}">
        <p14:creationId xmlns:p14="http://schemas.microsoft.com/office/powerpoint/2010/main" val="34894120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79F202FC-CA4B-46FD-9565-44D9B4B59801}" type="slidenum">
              <a:rPr lang="da-DK"/>
              <a:pPr>
                <a:defRPr/>
              </a:pPr>
              <a:t>‹nr.›</a:t>
            </a:fld>
            <a:endParaRPr lang="da-DK"/>
          </a:p>
        </p:txBody>
      </p:sp>
    </p:spTree>
    <p:extLst>
      <p:ext uri="{BB962C8B-B14F-4D97-AF65-F5344CB8AC3E}">
        <p14:creationId xmlns:p14="http://schemas.microsoft.com/office/powerpoint/2010/main" val="3488123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E354AE7A-90A9-4C22-A2A0-730C31F605DC}" type="slidenum">
              <a:rPr lang="da-DK"/>
              <a:pPr>
                <a:defRPr/>
              </a:pPr>
              <a:t>‹nr.›</a:t>
            </a:fld>
            <a:endParaRPr lang="da-DK"/>
          </a:p>
        </p:txBody>
      </p:sp>
    </p:spTree>
    <p:extLst>
      <p:ext uri="{BB962C8B-B14F-4D97-AF65-F5344CB8AC3E}">
        <p14:creationId xmlns:p14="http://schemas.microsoft.com/office/powerpoint/2010/main" val="13447963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2FBECA84-5E34-4C59-9875-90975879206F}" type="slidenum">
              <a:rPr lang="da-DK"/>
              <a:pPr>
                <a:defRPr/>
              </a:pPr>
              <a:t>‹nr.›</a:t>
            </a:fld>
            <a:endParaRPr lang="da-DK"/>
          </a:p>
        </p:txBody>
      </p:sp>
    </p:spTree>
    <p:extLst>
      <p:ext uri="{BB962C8B-B14F-4D97-AF65-F5344CB8AC3E}">
        <p14:creationId xmlns:p14="http://schemas.microsoft.com/office/powerpoint/2010/main" val="39610345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0465778F-39E6-4299-B437-5A137C0D5DFD}" type="slidenum">
              <a:rPr lang="da-DK"/>
              <a:pPr>
                <a:defRPr/>
              </a:pPr>
              <a:t>‹nr.›</a:t>
            </a:fld>
            <a:endParaRPr lang="da-DK"/>
          </a:p>
        </p:txBody>
      </p:sp>
    </p:spTree>
    <p:extLst>
      <p:ext uri="{BB962C8B-B14F-4D97-AF65-F5344CB8AC3E}">
        <p14:creationId xmlns:p14="http://schemas.microsoft.com/office/powerpoint/2010/main" val="2851429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318ACF34-5624-4857-B879-D6040EDD73FA}" type="slidenum">
              <a:rPr lang="da-DK"/>
              <a:pPr>
                <a:defRPr/>
              </a:pPr>
              <a:t>‹nr.›</a:t>
            </a:fld>
            <a:endParaRPr lang="da-DK"/>
          </a:p>
        </p:txBody>
      </p:sp>
    </p:spTree>
    <p:extLst>
      <p:ext uri="{BB962C8B-B14F-4D97-AF65-F5344CB8AC3E}">
        <p14:creationId xmlns:p14="http://schemas.microsoft.com/office/powerpoint/2010/main" val="3887973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9F6F7A83-6818-4DF4-9426-875FCBB97336}" type="slidenum">
              <a:rPr lang="da-DK"/>
              <a:pPr>
                <a:defRPr/>
              </a:pPr>
              <a:t>‹nr.›</a:t>
            </a:fld>
            <a:endParaRPr lang="da-DK"/>
          </a:p>
        </p:txBody>
      </p:sp>
    </p:spTree>
    <p:extLst>
      <p:ext uri="{BB962C8B-B14F-4D97-AF65-F5344CB8AC3E}">
        <p14:creationId xmlns:p14="http://schemas.microsoft.com/office/powerpoint/2010/main" val="26195256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8B0CE5DB-BA3E-4277-9B60-EB8D397B01A2}" type="slidenum">
              <a:rPr lang="da-DK"/>
              <a:pPr>
                <a:defRPr/>
              </a:pPr>
              <a:t>‹nr.›</a:t>
            </a:fld>
            <a:endParaRPr lang="da-DK"/>
          </a:p>
        </p:txBody>
      </p:sp>
    </p:spTree>
    <p:extLst>
      <p:ext uri="{BB962C8B-B14F-4D97-AF65-F5344CB8AC3E}">
        <p14:creationId xmlns:p14="http://schemas.microsoft.com/office/powerpoint/2010/main" val="2622542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714256F0-59BC-46BC-82DF-BE60717EE64B}" type="slidenum">
              <a:rPr lang="da-DK"/>
              <a:pPr>
                <a:defRPr/>
              </a:pPr>
              <a:t>‹nr.›</a:t>
            </a:fld>
            <a:endParaRPr lang="da-DK"/>
          </a:p>
        </p:txBody>
      </p:sp>
    </p:spTree>
    <p:extLst>
      <p:ext uri="{BB962C8B-B14F-4D97-AF65-F5344CB8AC3E}">
        <p14:creationId xmlns:p14="http://schemas.microsoft.com/office/powerpoint/2010/main" val="23031994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19FF1CEE-7BD0-407F-B3DC-F5E38A95111F}" type="slidenum">
              <a:rPr lang="da-DK"/>
              <a:pPr>
                <a:defRPr/>
              </a:pPr>
              <a:t>‹nr.›</a:t>
            </a:fld>
            <a:endParaRPr lang="da-DK"/>
          </a:p>
        </p:txBody>
      </p:sp>
    </p:spTree>
    <p:extLst>
      <p:ext uri="{BB962C8B-B14F-4D97-AF65-F5344CB8AC3E}">
        <p14:creationId xmlns:p14="http://schemas.microsoft.com/office/powerpoint/2010/main" val="27821412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8BD44D0F-DB35-4A37-B010-BADECE75B774}" type="slidenum">
              <a:rPr lang="da-DK"/>
              <a:pPr>
                <a:defRPr/>
              </a:pPr>
              <a:t>‹nr.›</a:t>
            </a:fld>
            <a:endParaRPr lang="da-DK"/>
          </a:p>
        </p:txBody>
      </p:sp>
    </p:spTree>
    <p:extLst>
      <p:ext uri="{BB962C8B-B14F-4D97-AF65-F5344CB8AC3E}">
        <p14:creationId xmlns:p14="http://schemas.microsoft.com/office/powerpoint/2010/main" val="1552523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t>Klik for at redigere titeltypografi i masteren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da-D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da-D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1C67FA4-5B45-400E-A05C-01ECB7393C7D}" type="slidenum">
              <a:rPr lang="da-DK"/>
              <a:pPr>
                <a:defRPr/>
              </a:pPr>
              <a:t>‹nr.›</a:t>
            </a:fld>
            <a:endParaRPr lang="da-DK"/>
          </a:p>
        </p:txBody>
      </p:sp>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da-DK"/>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D8A2A7E7-4DD7-42CE-81CE-E54AE7AF74CF}" type="datetimeFigureOut">
              <a:rPr lang="da-DK"/>
              <a:pPr>
                <a:defRPr/>
              </a:pPr>
              <a:t>18.12.2020</a:t>
            </a:fld>
            <a:endParaRPr lang="da-DK"/>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da-D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D6D6982E-D18B-4FDC-8E27-A776BD18C260}" type="slidenum">
              <a:rPr lang="da-DK"/>
              <a:pPr>
                <a:defRPr/>
              </a:pPr>
              <a:t>‹nr.›</a:t>
            </a:fld>
            <a:endParaRPr lang="da-DK"/>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t>Klik for at redigere titeltypografi i masteren</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da-D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endParaRPr lang="da-D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a:defRPr/>
            </a:pPr>
            <a:fld id="{2EB7362F-1B5E-4901-9618-197A64597126}" type="slidenum">
              <a:rPr lang="da-DK"/>
              <a:pPr>
                <a:defRPr/>
              </a:pPr>
              <a:t>‹nr.›</a:t>
            </a:fld>
            <a:endParaRPr lang="da-DK"/>
          </a:p>
        </p:txBody>
      </p:sp>
    </p:spTree>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thisted-gymnasium.dk/a/Klassikere/Graesk-romersk%20skulptur.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hyperlink" Target="http://www.thisted-gymnasium.dk/a/Klassikere/Graesk-romersk%20skulptur.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r>
              <a:rPr lang="da-DK"/>
              <a:t>Kunst - Skulptur</a:t>
            </a:r>
          </a:p>
        </p:txBody>
      </p:sp>
      <p:sp>
        <p:nvSpPr>
          <p:cNvPr id="27651" name="Rectangle 3"/>
          <p:cNvSpPr>
            <a:spLocks noGrp="1" noChangeArrowheads="1"/>
          </p:cNvSpPr>
          <p:nvPr>
            <p:ph type="subTitle" idx="1"/>
          </p:nvPr>
        </p:nvSpPr>
        <p:spPr/>
        <p:txBody>
          <a:bodyPr/>
          <a:lstStyle/>
          <a:p>
            <a:pPr eaLnBrk="1" hangingPunct="1"/>
            <a:r>
              <a:rPr lang="da-DK"/>
              <a:t>Fra arkaisk til tidlig klassisk tid</a:t>
            </a:r>
          </a:p>
          <a:p>
            <a:pPr eaLnBrk="1" hangingPunct="1"/>
            <a:r>
              <a:rPr lang="da-DK"/>
              <a:t>Ca. 700-479 f.Kr.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da-DK">
                <a:latin typeface="Arial" charset="0"/>
                <a:cs typeface="Arial" charset="0"/>
              </a:rPr>
              <a:t>Kunstperioder i Antikken</a:t>
            </a:r>
          </a:p>
        </p:txBody>
      </p:sp>
      <p:sp>
        <p:nvSpPr>
          <p:cNvPr id="3" name="Content Placeholder 2"/>
          <p:cNvSpPr>
            <a:spLocks noGrp="1"/>
          </p:cNvSpPr>
          <p:nvPr>
            <p:ph idx="1"/>
          </p:nvPr>
        </p:nvSpPr>
        <p:spPr>
          <a:xfrm>
            <a:off x="457200" y="1600200"/>
            <a:ext cx="8229600" cy="4924425"/>
          </a:xfrm>
        </p:spPr>
        <p:txBody>
          <a:bodyPr rtlCol="0">
            <a:normAutofit/>
          </a:bodyPr>
          <a:lstStyle/>
          <a:p>
            <a:pPr eaLnBrk="1" fontAlgn="auto" hangingPunct="1">
              <a:spcAft>
                <a:spcPts val="0"/>
              </a:spcAft>
              <a:buFont typeface="Arial" pitchFamily="34" charset="0"/>
              <a:buChar char="•"/>
              <a:defRPr/>
            </a:pPr>
            <a:r>
              <a:rPr lang="da-DK" dirty="0">
                <a:latin typeface="Arial" pitchFamily="34" charset="0"/>
                <a:cs typeface="Arial" pitchFamily="34" charset="0"/>
              </a:rPr>
              <a:t>Arkaisk tid: 700-479 f.v.t.</a:t>
            </a:r>
          </a:p>
          <a:p>
            <a:pPr eaLnBrk="1" fontAlgn="auto" hangingPunct="1">
              <a:spcAft>
                <a:spcPts val="0"/>
              </a:spcAft>
              <a:buFont typeface="Arial" pitchFamily="34" charset="0"/>
              <a:buChar char="•"/>
              <a:defRPr/>
            </a:pPr>
            <a:endParaRPr lang="da-DK" dirty="0">
              <a:latin typeface="Arial" pitchFamily="34" charset="0"/>
              <a:cs typeface="Arial" pitchFamily="34" charset="0"/>
            </a:endParaRPr>
          </a:p>
          <a:p>
            <a:pPr eaLnBrk="1" fontAlgn="auto" hangingPunct="1">
              <a:spcAft>
                <a:spcPts val="0"/>
              </a:spcAft>
              <a:buFont typeface="Arial" pitchFamily="34" charset="0"/>
              <a:buChar char="•"/>
              <a:defRPr/>
            </a:pPr>
            <a:r>
              <a:rPr lang="da-DK" dirty="0">
                <a:latin typeface="Arial" pitchFamily="34" charset="0"/>
                <a:cs typeface="Arial" pitchFamily="34" charset="0"/>
              </a:rPr>
              <a:t>Klassisk tid: 479-323 f.v.t.</a:t>
            </a:r>
          </a:p>
          <a:p>
            <a:pPr marL="0" indent="0" eaLnBrk="1" fontAlgn="auto" hangingPunct="1">
              <a:spcAft>
                <a:spcPts val="0"/>
              </a:spcAft>
              <a:buFontTx/>
              <a:buNone/>
              <a:defRPr/>
            </a:pPr>
            <a:r>
              <a:rPr lang="da-DK" dirty="0">
                <a:latin typeface="Arial" pitchFamily="34" charset="0"/>
                <a:cs typeface="Arial" pitchFamily="34" charset="0"/>
              </a:rPr>
              <a:t>	479-450 f.v.t.: Tidlig klassisk skulptur </a:t>
            </a:r>
          </a:p>
          <a:p>
            <a:pPr marL="0" indent="0" eaLnBrk="1" fontAlgn="auto" hangingPunct="1">
              <a:spcAft>
                <a:spcPts val="0"/>
              </a:spcAft>
              <a:buFontTx/>
              <a:buNone/>
              <a:defRPr/>
            </a:pPr>
            <a:r>
              <a:rPr lang="da-DK" dirty="0">
                <a:latin typeface="Arial" pitchFamily="34" charset="0"/>
                <a:cs typeface="Arial" pitchFamily="34" charset="0"/>
              </a:rPr>
              <a:t>	450-400 f.v.t.: Højklassisk skulptur</a:t>
            </a:r>
          </a:p>
          <a:p>
            <a:pPr marL="0" indent="0" eaLnBrk="1" fontAlgn="auto" hangingPunct="1">
              <a:spcAft>
                <a:spcPts val="0"/>
              </a:spcAft>
              <a:buFontTx/>
              <a:buNone/>
              <a:defRPr/>
            </a:pPr>
            <a:r>
              <a:rPr lang="da-DK" dirty="0">
                <a:latin typeface="Arial" pitchFamily="34" charset="0"/>
                <a:cs typeface="Arial" pitchFamily="34" charset="0"/>
              </a:rPr>
              <a:t>	400-323 f.v.t.: Senklassisk skulptur</a:t>
            </a:r>
          </a:p>
          <a:p>
            <a:pPr eaLnBrk="1" fontAlgn="auto" hangingPunct="1">
              <a:spcAft>
                <a:spcPts val="0"/>
              </a:spcAft>
              <a:buFont typeface="Arial" pitchFamily="34" charset="0"/>
              <a:buChar char="•"/>
              <a:defRPr/>
            </a:pPr>
            <a:endParaRPr lang="da-DK" dirty="0">
              <a:latin typeface="Arial" pitchFamily="34" charset="0"/>
              <a:cs typeface="Arial" pitchFamily="34" charset="0"/>
            </a:endParaRPr>
          </a:p>
          <a:p>
            <a:pPr eaLnBrk="1" fontAlgn="auto" hangingPunct="1">
              <a:spcAft>
                <a:spcPts val="0"/>
              </a:spcAft>
              <a:buFont typeface="Arial" pitchFamily="34" charset="0"/>
              <a:buChar char="•"/>
              <a:defRPr/>
            </a:pPr>
            <a:r>
              <a:rPr lang="da-DK" dirty="0">
                <a:latin typeface="Arial" pitchFamily="34" charset="0"/>
                <a:cs typeface="Arial" pitchFamily="34" charset="0"/>
              </a:rPr>
              <a:t>Hellenistisk tid: 323-31 f.v.t.</a:t>
            </a:r>
          </a:p>
          <a:p>
            <a:pPr marL="0" indent="0" eaLnBrk="1" fontAlgn="auto" hangingPunct="1">
              <a:spcAft>
                <a:spcPts val="0"/>
              </a:spcAft>
              <a:buFontTx/>
              <a:buNone/>
              <a:defRPr/>
            </a:pPr>
            <a:endParaRPr lang="da-DK"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da-DK"/>
          </a:p>
        </p:txBody>
      </p:sp>
      <p:sp>
        <p:nvSpPr>
          <p:cNvPr id="30723" name="Rectangle 3"/>
          <p:cNvSpPr>
            <a:spLocks noGrp="1" noChangeArrowheads="1"/>
          </p:cNvSpPr>
          <p:nvPr>
            <p:ph type="body" idx="1"/>
          </p:nvPr>
        </p:nvSpPr>
        <p:spPr/>
        <p:txBody>
          <a:bodyPr/>
          <a:lstStyle/>
          <a:p>
            <a:pPr eaLnBrk="1" hangingPunct="1"/>
            <a:endParaRPr lang="da-DK"/>
          </a:p>
        </p:txBody>
      </p:sp>
      <p:pic>
        <p:nvPicPr>
          <p:cNvPr id="307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2988" y="-11113"/>
            <a:ext cx="7058025" cy="688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da-DK"/>
          </a:p>
        </p:txBody>
      </p:sp>
      <p:sp>
        <p:nvSpPr>
          <p:cNvPr id="31747" name="Rectangle 3"/>
          <p:cNvSpPr>
            <a:spLocks noGrp="1" noChangeArrowheads="1"/>
          </p:cNvSpPr>
          <p:nvPr>
            <p:ph type="body" idx="1"/>
          </p:nvPr>
        </p:nvSpPr>
        <p:spPr/>
        <p:txBody>
          <a:bodyPr/>
          <a:lstStyle/>
          <a:p>
            <a:pPr eaLnBrk="1" hangingPunct="1"/>
            <a:endParaRPr lang="da-DK"/>
          </a:p>
        </p:txBody>
      </p:sp>
      <p:pic>
        <p:nvPicPr>
          <p:cNvPr id="317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85813"/>
            <a:ext cx="9144000" cy="586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ctrTitle"/>
          </p:nvPr>
        </p:nvSpPr>
        <p:spPr/>
        <p:txBody>
          <a:bodyPr/>
          <a:lstStyle/>
          <a:p>
            <a:r>
              <a:rPr lang="da-DK"/>
              <a:t>EGYPTISK INSPIRATION</a:t>
            </a:r>
          </a:p>
        </p:txBody>
      </p:sp>
      <p:sp>
        <p:nvSpPr>
          <p:cNvPr id="35843" name="Subtitle 2"/>
          <p:cNvSpPr>
            <a:spLocks noGrp="1"/>
          </p:cNvSpPr>
          <p:nvPr>
            <p:ph type="subTitle" idx="1"/>
          </p:nvPr>
        </p:nvSpPr>
        <p:spPr/>
        <p:txBody>
          <a:bodyPr/>
          <a:lstStyle/>
          <a:p>
            <a:endParaRPr lang="da-DK"/>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3970338" cy="2362200"/>
          </a:xfrm>
        </p:spPr>
        <p:txBody>
          <a:bodyPr/>
          <a:lstStyle/>
          <a:p>
            <a:pPr algn="l" eaLnBrk="1" hangingPunct="1"/>
            <a:br>
              <a:rPr lang="da-DK" sz="2800"/>
            </a:br>
            <a:endParaRPr lang="da-DK" sz="2800"/>
          </a:p>
        </p:txBody>
      </p:sp>
      <p:pic>
        <p:nvPicPr>
          <p:cNvPr id="36867" name="Picture 4" descr="ps133391_l"/>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619250" y="46038"/>
            <a:ext cx="7524750" cy="6769100"/>
          </a:xfrm>
          <a:noFill/>
        </p:spPr>
      </p:pic>
      <p:sp>
        <p:nvSpPr>
          <p:cNvPr id="36868" name="Text Box 5"/>
          <p:cNvSpPr txBox="1">
            <a:spLocks noChangeArrowheads="1"/>
          </p:cNvSpPr>
          <p:nvPr/>
        </p:nvSpPr>
        <p:spPr bwMode="auto">
          <a:xfrm>
            <a:off x="303213" y="496888"/>
            <a:ext cx="3763962"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solidFill>
                  <a:schemeClr val="tx2"/>
                </a:solidFill>
              </a:rPr>
              <a:t>Khaemwaset fra Asyut </a:t>
            </a:r>
          </a:p>
          <a:p>
            <a:pPr eaLnBrk="1" hangingPunct="1"/>
            <a:r>
              <a:rPr lang="da-DK" sz="2400">
                <a:solidFill>
                  <a:schemeClr val="tx2"/>
                </a:solidFill>
              </a:rPr>
              <a:t>(el. Abydos), Ægypten</a:t>
            </a:r>
            <a:br>
              <a:rPr lang="da-DK" sz="2400">
                <a:solidFill>
                  <a:schemeClr val="tx2"/>
                </a:solidFill>
              </a:rPr>
            </a:br>
            <a:r>
              <a:rPr lang="da-DK" sz="2400">
                <a:solidFill>
                  <a:schemeClr val="tx2"/>
                </a:solidFill>
              </a:rPr>
              <a:t>Søn af Ramesses II</a:t>
            </a:r>
            <a:br>
              <a:rPr lang="da-DK" sz="2400">
                <a:solidFill>
                  <a:schemeClr val="tx2"/>
                </a:solidFill>
              </a:rPr>
            </a:br>
            <a:r>
              <a:rPr lang="da-DK" sz="2400">
                <a:solidFill>
                  <a:schemeClr val="tx2"/>
                </a:solidFill>
              </a:rPr>
              <a:t>(British Museum)</a:t>
            </a:r>
            <a:br>
              <a:rPr lang="da-DK" sz="2400">
                <a:solidFill>
                  <a:schemeClr val="tx2"/>
                </a:solidFill>
              </a:rPr>
            </a:br>
            <a:r>
              <a:rPr lang="da-DK" sz="2400">
                <a:solidFill>
                  <a:schemeClr val="tx2"/>
                </a:solidFill>
              </a:rPr>
              <a:t>ca. 1250 f.Kr.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da-DK"/>
          </a:p>
        </p:txBody>
      </p:sp>
      <p:sp>
        <p:nvSpPr>
          <p:cNvPr id="37891" name="Rectangle 3"/>
          <p:cNvSpPr>
            <a:spLocks noGrp="1" noChangeArrowheads="1"/>
          </p:cNvSpPr>
          <p:nvPr>
            <p:ph type="body" idx="1"/>
          </p:nvPr>
        </p:nvSpPr>
        <p:spPr/>
        <p:txBody>
          <a:bodyPr/>
          <a:lstStyle/>
          <a:p>
            <a:pPr eaLnBrk="1" hangingPunct="1"/>
            <a:endParaRPr lang="da-DK"/>
          </a:p>
        </p:txBody>
      </p:sp>
      <p:pic>
        <p:nvPicPr>
          <p:cNvPr id="37892" name="Picture 5" descr="Haunia%201995-51b">
            <a:hlinkClick r:id="rId2" invalidUrl="http://www.thisted-gymnasium.dk/a/Klassikere/Graesk-romersk skulptur.htm"/>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550" y="0"/>
            <a:ext cx="3933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6"/>
          <p:cNvSpPr txBox="1">
            <a:spLocks noChangeArrowheads="1"/>
          </p:cNvSpPr>
          <p:nvPr/>
        </p:nvSpPr>
        <p:spPr bwMode="auto">
          <a:xfrm>
            <a:off x="447675" y="568325"/>
            <a:ext cx="4052888"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t>Farao Ramses II og skaberguden  Ptah-Tatenen</a:t>
            </a:r>
            <a:r>
              <a:rPr lang="da-DK" sz="2000"/>
              <a:t>. Statue af rød granit. Højde 330 cm, 19. dynasti, Ramses den Andens regeringstid (1290-124 f. Kr.). Ny Carlsberg Glyptotek, København.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4638"/>
            <a:ext cx="4835525" cy="1143000"/>
          </a:xfrm>
        </p:spPr>
        <p:txBody>
          <a:bodyPr/>
          <a:lstStyle/>
          <a:p>
            <a:pPr eaLnBrk="1" hangingPunct="1"/>
            <a:r>
              <a:rPr lang="da-DK" sz="2800">
                <a:solidFill>
                  <a:schemeClr val="tx1"/>
                </a:solidFill>
              </a:rPr>
              <a:t>Methuemhet (713-664 f.v.t.)</a:t>
            </a:r>
            <a:br>
              <a:rPr lang="da-DK" sz="4000">
                <a:solidFill>
                  <a:schemeClr val="tx1"/>
                </a:solidFill>
              </a:rPr>
            </a:br>
            <a:endParaRPr lang="da-DK" sz="4000">
              <a:solidFill>
                <a:schemeClr val="tx1"/>
              </a:solidFill>
            </a:endParaRPr>
          </a:p>
        </p:txBody>
      </p:sp>
      <p:pic>
        <p:nvPicPr>
          <p:cNvPr id="38915" name="Picture 4" descr="aegypter"/>
          <p:cNvPicPr>
            <a:picLocks noGrp="1" noChangeAspect="1" noChangeArrowheads="1"/>
          </p:cNvPicPr>
          <p:nvPr>
            <p:ph type="body" idx="1"/>
          </p:nvPr>
        </p:nvPicPr>
        <p:blipFill>
          <a:blip r:embed="rId3" cstate="print">
            <a:extLst>
              <a:ext uri="{28A0092B-C50C-407E-A947-70E740481C1C}">
                <a14:useLocalDpi xmlns:a14="http://schemas.microsoft.com/office/drawing/2010/main" val="0"/>
              </a:ext>
            </a:extLst>
          </a:blip>
          <a:srcRect/>
          <a:stretch>
            <a:fillRect/>
          </a:stretch>
        </p:blipFill>
        <p:spPr>
          <a:xfrm>
            <a:off x="5651500" y="0"/>
            <a:ext cx="2728913" cy="68580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ctrTitle"/>
          </p:nvPr>
        </p:nvSpPr>
        <p:spPr/>
        <p:txBody>
          <a:bodyPr/>
          <a:lstStyle/>
          <a:p>
            <a:r>
              <a:rPr lang="da-DK"/>
              <a:t>ARKAISK TID</a:t>
            </a:r>
          </a:p>
        </p:txBody>
      </p:sp>
      <p:sp>
        <p:nvSpPr>
          <p:cNvPr id="39939" name="Subtitle 2"/>
          <p:cNvSpPr>
            <a:spLocks noGrp="1"/>
          </p:cNvSpPr>
          <p:nvPr>
            <p:ph type="subTitle" idx="1"/>
          </p:nvPr>
        </p:nvSpPr>
        <p:spPr/>
        <p:txBody>
          <a:bodyPr/>
          <a:lstStyle/>
          <a:p>
            <a:r>
              <a:rPr lang="da-DK"/>
              <a:t>Ca. 700-479 f.v.t.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274638"/>
            <a:ext cx="3708400" cy="1143000"/>
          </a:xfrm>
        </p:spPr>
        <p:txBody>
          <a:bodyPr/>
          <a:lstStyle/>
          <a:p>
            <a:pPr eaLnBrk="1" hangingPunct="1"/>
            <a:r>
              <a:rPr lang="da-DK" sz="2800"/>
              <a:t>Den dædaliske stil</a:t>
            </a:r>
            <a:br>
              <a:rPr lang="da-DK" sz="2800"/>
            </a:br>
            <a:r>
              <a:rPr lang="da-DK" sz="2400"/>
              <a:t>7. årh. f.Kr. (ca. 675-620/615 f.Kr.)</a:t>
            </a:r>
            <a:br>
              <a:rPr lang="da-DK" sz="2800"/>
            </a:br>
            <a:endParaRPr lang="da-DK" sz="2800"/>
          </a:p>
        </p:txBody>
      </p:sp>
      <p:pic>
        <p:nvPicPr>
          <p:cNvPr id="40963" name="Picture 4" descr="HOMANN-WEDEKING40"/>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605213" y="2492375"/>
            <a:ext cx="2562225" cy="4365625"/>
          </a:xfrm>
          <a:noFill/>
        </p:spPr>
      </p:pic>
      <p:pic>
        <p:nvPicPr>
          <p:cNvPr id="40964" name="Picture 5" descr="auxerrekor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3650" y="0"/>
            <a:ext cx="2800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6"/>
          <p:cNvSpPr txBox="1">
            <a:spLocks noChangeArrowheads="1"/>
          </p:cNvSpPr>
          <p:nvPr/>
        </p:nvSpPr>
        <p:spPr bwMode="auto">
          <a:xfrm>
            <a:off x="303213" y="2205038"/>
            <a:ext cx="29733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30000"/>
              </a:spcBef>
            </a:pPr>
            <a:r>
              <a:rPr lang="da-DK"/>
              <a:t>Relief: Kvinden i vinduet, Mykene. (Athens Nat.Mus). H. 40 cm. 640-630 f.Kr.</a:t>
            </a:r>
          </a:p>
          <a:p>
            <a:pPr eaLnBrk="1" hangingPunct="1"/>
            <a:endParaRPr lang="da-DK"/>
          </a:p>
        </p:txBody>
      </p:sp>
      <p:pic>
        <p:nvPicPr>
          <p:cNvPr id="40966" name="Picture 7" descr="mykmetop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825" y="3213100"/>
            <a:ext cx="296227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Text Box 9"/>
          <p:cNvSpPr txBox="1">
            <a:spLocks noChangeArrowheads="1"/>
          </p:cNvSpPr>
          <p:nvPr/>
        </p:nvSpPr>
        <p:spPr bwMode="auto">
          <a:xfrm>
            <a:off x="3492500" y="-7938"/>
            <a:ext cx="2808288" cy="1190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Auxerre- koren, (Louvre), H. 0.65 m, ca. 640-630 f.Kr.</a:t>
            </a:r>
          </a:p>
          <a:p>
            <a:pPr eaLnBrk="1" hangingPunct="1"/>
            <a:endParaRPr lang="da-DK"/>
          </a:p>
        </p:txBody>
      </p:sp>
      <p:sp>
        <p:nvSpPr>
          <p:cNvPr id="40968" name="Text Box 10"/>
          <p:cNvSpPr txBox="1">
            <a:spLocks noChangeArrowheads="1"/>
          </p:cNvSpPr>
          <p:nvPr/>
        </p:nvSpPr>
        <p:spPr bwMode="auto">
          <a:xfrm>
            <a:off x="3492500" y="1125538"/>
            <a:ext cx="2808288"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Protokorinthisk arybal fra Theben (Louvre)  H. 6.8 cm, Bostonmaleren, ca. 650 f.Kr.</a:t>
            </a:r>
          </a:p>
          <a:p>
            <a:pPr eaLnBrk="1" hangingPunct="1"/>
            <a:endParaRPr lang="da-DK"/>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da-DK"/>
          </a:p>
        </p:txBody>
      </p:sp>
      <p:pic>
        <p:nvPicPr>
          <p:cNvPr id="41987" name="Picture 4" descr="mertens14a"/>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268538" y="0"/>
            <a:ext cx="2492375" cy="6858000"/>
          </a:xfrm>
          <a:noFill/>
        </p:spPr>
      </p:pic>
      <p:pic>
        <p:nvPicPr>
          <p:cNvPr id="41988" name="Picture 5" descr="kouroi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0"/>
            <a:ext cx="2206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6" descr="kouroi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1675" y="0"/>
            <a:ext cx="2092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 Box 7"/>
          <p:cNvSpPr txBox="1">
            <a:spLocks noChangeArrowheads="1"/>
          </p:cNvSpPr>
          <p:nvPr/>
        </p:nvSpPr>
        <p:spPr bwMode="auto">
          <a:xfrm>
            <a:off x="0" y="188913"/>
            <a:ext cx="210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30000"/>
              </a:spcBef>
            </a:pPr>
            <a:r>
              <a:rPr lang="da-DK" sz="2400"/>
              <a:t>New York kouros, (</a:t>
            </a:r>
            <a:r>
              <a:rPr lang="da-DK" sz="2000"/>
              <a:t>Metropolitan Museum). </a:t>
            </a:r>
          </a:p>
          <a:p>
            <a:pPr eaLnBrk="1" hangingPunct="1">
              <a:spcBef>
                <a:spcPct val="30000"/>
              </a:spcBef>
            </a:pPr>
            <a:r>
              <a:rPr lang="da-DK" sz="2000"/>
              <a:t>H. 1.84 m. </a:t>
            </a:r>
          </a:p>
          <a:p>
            <a:pPr eaLnBrk="1" hangingPunct="1">
              <a:spcBef>
                <a:spcPct val="30000"/>
              </a:spcBef>
            </a:pPr>
            <a:r>
              <a:rPr lang="da-DK" sz="2000"/>
              <a:t>ca. 600 f.Kr.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da-DK"/>
          </a:p>
        </p:txBody>
      </p:sp>
      <p:sp>
        <p:nvSpPr>
          <p:cNvPr id="43011" name="Rectangle 3"/>
          <p:cNvSpPr>
            <a:spLocks noGrp="1" noChangeArrowheads="1"/>
          </p:cNvSpPr>
          <p:nvPr>
            <p:ph type="body" idx="1"/>
          </p:nvPr>
        </p:nvSpPr>
        <p:spPr>
          <a:xfrm>
            <a:off x="457200" y="1600200"/>
            <a:ext cx="3827463" cy="4525963"/>
          </a:xfrm>
        </p:spPr>
        <p:txBody>
          <a:bodyPr/>
          <a:lstStyle/>
          <a:p>
            <a:pPr eaLnBrk="1" hangingPunct="1"/>
            <a:endParaRPr lang="da-DK"/>
          </a:p>
        </p:txBody>
      </p:sp>
      <p:pic>
        <p:nvPicPr>
          <p:cNvPr id="43012" name="Picture 5" descr="VI-75-268d">
            <a:hlinkClick r:id="rId3" invalidUrl="http://www.thisted-gymnasium.dk/a/Klassikere/Graesk-romersk skulptur.htm"/>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0" y="-26988"/>
            <a:ext cx="4762500" cy="707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8" descr="kleobisbito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0"/>
            <a:ext cx="3484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9"/>
          <p:cNvSpPr txBox="1">
            <a:spLocks noChangeArrowheads="1"/>
          </p:cNvSpPr>
          <p:nvPr/>
        </p:nvSpPr>
        <p:spPr bwMode="auto">
          <a:xfrm>
            <a:off x="447675" y="4816475"/>
            <a:ext cx="37496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b="1">
                <a:solidFill>
                  <a:schemeClr val="bg1"/>
                </a:solidFill>
              </a:rPr>
              <a:t>”Kleobis og Biton”</a:t>
            </a:r>
          </a:p>
          <a:p>
            <a:pPr eaLnBrk="1" hangingPunct="1"/>
            <a:r>
              <a:rPr lang="da-DK">
                <a:solidFill>
                  <a:schemeClr val="bg1"/>
                </a:solidFill>
              </a:rPr>
              <a:t>eller Dioskurerne – Zeus-sønnerne</a:t>
            </a:r>
          </a:p>
          <a:p>
            <a:pPr eaLnBrk="1" hangingPunct="1"/>
            <a:r>
              <a:rPr lang="da-DK">
                <a:solidFill>
                  <a:schemeClr val="bg1"/>
                </a:solidFill>
              </a:rPr>
              <a:t>Kastor og Polydeukes</a:t>
            </a:r>
          </a:p>
          <a:p>
            <a:pPr eaLnBrk="1" hangingPunct="1"/>
            <a:r>
              <a:rPr lang="da-DK">
                <a:solidFill>
                  <a:schemeClr val="bg1"/>
                </a:solidFill>
              </a:rPr>
              <a:t>To kouroi </a:t>
            </a:r>
          </a:p>
          <a:p>
            <a:pPr eaLnBrk="1" hangingPunct="1"/>
            <a:r>
              <a:rPr lang="da-DK">
                <a:solidFill>
                  <a:schemeClr val="bg1"/>
                </a:solidFill>
              </a:rPr>
              <a:t>(pl. af græsk kouros; ung mand)</a:t>
            </a:r>
          </a:p>
          <a:p>
            <a:pPr eaLnBrk="1" hangingPunct="1"/>
            <a:r>
              <a:rPr lang="da-DK">
                <a:solidFill>
                  <a:schemeClr val="bg1"/>
                </a:solidFill>
              </a:rPr>
              <a:t>Ca. 580 f.Kr.</a:t>
            </a:r>
          </a:p>
          <a:p>
            <a:pPr eaLnBrk="1" hangingPunct="1"/>
            <a:r>
              <a:rPr lang="da-DK">
                <a:solidFill>
                  <a:schemeClr val="bg1"/>
                </a:solidFill>
              </a:rPr>
              <a:t>IKONER, s. 143</a:t>
            </a:r>
          </a:p>
          <a:p>
            <a:pPr eaLnBrk="1" hangingPunct="1"/>
            <a:endParaRPr lang="da-DK">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627313" y="274638"/>
            <a:ext cx="3960812" cy="1143000"/>
          </a:xfrm>
        </p:spPr>
        <p:txBody>
          <a:bodyPr/>
          <a:lstStyle/>
          <a:p>
            <a:pPr eaLnBrk="1" hangingPunct="1"/>
            <a:br>
              <a:rPr lang="da-DK" sz="2400"/>
            </a:br>
            <a:br>
              <a:rPr lang="da-DK" sz="2400"/>
            </a:br>
            <a:endParaRPr lang="da-DK" sz="2400"/>
          </a:p>
        </p:txBody>
      </p:sp>
      <p:pic>
        <p:nvPicPr>
          <p:cNvPr id="44035" name="Picture 4" descr="berlinerfarve"/>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0"/>
            <a:ext cx="2578100" cy="6858000"/>
          </a:xfrm>
          <a:noFill/>
        </p:spPr>
      </p:pic>
      <p:pic>
        <p:nvPicPr>
          <p:cNvPr id="44036" name="Picture 5" descr="berlin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475" y="2276475"/>
            <a:ext cx="25527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descr="berlinerkor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0" y="0"/>
            <a:ext cx="2476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7"/>
          <p:cNvSpPr txBox="1">
            <a:spLocks noChangeArrowheads="1"/>
          </p:cNvSpPr>
          <p:nvPr/>
        </p:nvSpPr>
        <p:spPr bwMode="auto">
          <a:xfrm>
            <a:off x="2751138" y="136525"/>
            <a:ext cx="36925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solidFill>
                  <a:schemeClr val="tx2"/>
                </a:solidFill>
              </a:rPr>
              <a:t>Berliner-koren, fra Attika. H. 1.93, </a:t>
            </a:r>
            <a:r>
              <a:rPr lang="da-DK" sz="2000">
                <a:solidFill>
                  <a:schemeClr val="tx2"/>
                </a:solidFill>
              </a:rPr>
              <a:t>(Antiksamlung, Berlin)</a:t>
            </a:r>
            <a:r>
              <a:rPr lang="da-DK" sz="2400">
                <a:solidFill>
                  <a:schemeClr val="tx2"/>
                </a:solidFill>
              </a:rPr>
              <a:t>,</a:t>
            </a:r>
            <a:br>
              <a:rPr lang="da-DK" sz="2400">
                <a:solidFill>
                  <a:schemeClr val="tx2"/>
                </a:solidFill>
              </a:rPr>
            </a:br>
            <a:r>
              <a:rPr lang="da-DK" sz="2400">
                <a:solidFill>
                  <a:schemeClr val="tx2"/>
                </a:solidFill>
              </a:rPr>
              <a:t>ca. 580-570 f.Kr.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endParaRPr lang="da-DK"/>
          </a:p>
        </p:txBody>
      </p:sp>
      <p:pic>
        <p:nvPicPr>
          <p:cNvPr id="45059" name="Picture 4" descr="KOUROI395"/>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500563" y="0"/>
            <a:ext cx="2232025" cy="6858000"/>
          </a:xfrm>
          <a:noFill/>
        </p:spPr>
      </p:pic>
      <p:pic>
        <p:nvPicPr>
          <p:cNvPr id="45060" name="Picture 5" descr="KOUROI3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0" y="0"/>
            <a:ext cx="2381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indskrif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944813"/>
            <a:ext cx="4186238" cy="39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 Box 7"/>
          <p:cNvSpPr txBox="1">
            <a:spLocks noChangeArrowheads="1"/>
          </p:cNvSpPr>
          <p:nvPr/>
        </p:nvSpPr>
        <p:spPr bwMode="auto">
          <a:xfrm>
            <a:off x="231775" y="280988"/>
            <a:ext cx="390842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30000"/>
              </a:spcBef>
            </a:pPr>
            <a:r>
              <a:rPr lang="da-DK" sz="2400"/>
              <a:t>Kouros fra Anavysos</a:t>
            </a:r>
            <a:r>
              <a:rPr lang="da-DK" sz="2000"/>
              <a:t>, Attika</a:t>
            </a:r>
            <a:r>
              <a:rPr lang="da-DK"/>
              <a:t>, H. 1.94 m (Nationalmuseet i Athen)</a:t>
            </a:r>
          </a:p>
          <a:p>
            <a:pPr eaLnBrk="1" hangingPunct="1">
              <a:spcBef>
                <a:spcPct val="30000"/>
              </a:spcBef>
            </a:pPr>
            <a:r>
              <a:rPr lang="da-DK"/>
              <a:t>ca. 530-520 f.Kr.</a:t>
            </a:r>
          </a:p>
          <a:p>
            <a:pPr eaLnBrk="1" hangingPunct="1">
              <a:spcBef>
                <a:spcPct val="30000"/>
              </a:spcBef>
            </a:pPr>
            <a:endParaRPr lang="da-DK"/>
          </a:p>
          <a:p>
            <a:pPr eaLnBrk="1" hangingPunct="1">
              <a:spcBef>
                <a:spcPct val="30000"/>
              </a:spcBef>
            </a:pPr>
            <a:r>
              <a:rPr lang="da-DK"/>
              <a:t>Indskriften på basen: Bliv og sørg over den døde Kroisos, som den voldsomme Ares ødelagde, da han kæmpede i forreste række.</a:t>
            </a:r>
          </a:p>
          <a:p>
            <a:pPr eaLnBrk="1" hangingPunct="1"/>
            <a:endParaRPr lang="da-DK"/>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endParaRPr lang="da-DK"/>
          </a:p>
        </p:txBody>
      </p:sp>
      <p:sp>
        <p:nvSpPr>
          <p:cNvPr id="46083" name="Rectangle 3"/>
          <p:cNvSpPr>
            <a:spLocks noGrp="1" noChangeArrowheads="1"/>
          </p:cNvSpPr>
          <p:nvPr>
            <p:ph type="body" idx="1"/>
          </p:nvPr>
        </p:nvSpPr>
        <p:spPr/>
        <p:txBody>
          <a:bodyPr/>
          <a:lstStyle/>
          <a:p>
            <a:pPr eaLnBrk="1" hangingPunct="1"/>
            <a:endParaRPr lang="da-DK"/>
          </a:p>
        </p:txBody>
      </p:sp>
      <p:pic>
        <p:nvPicPr>
          <p:cNvPr id="46084" name="Picture 5" descr="140304-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7" descr="140304-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8"/>
          <p:cNvSpPr txBox="1">
            <a:spLocks noChangeArrowheads="1"/>
          </p:cNvSpPr>
          <p:nvPr/>
        </p:nvSpPr>
        <p:spPr bwMode="auto">
          <a:xfrm>
            <a:off x="0" y="568325"/>
            <a:ext cx="35099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b="1"/>
              <a:t>Peploskoren</a:t>
            </a:r>
          </a:p>
          <a:p>
            <a:pPr eaLnBrk="1" hangingPunct="1"/>
            <a:r>
              <a:rPr lang="da-DK"/>
              <a:t>H. 1,17 m.</a:t>
            </a:r>
          </a:p>
          <a:p>
            <a:pPr eaLnBrk="1" hangingPunct="1"/>
            <a:r>
              <a:rPr lang="da-DK"/>
              <a:t>Fundet på Athens Akropolis</a:t>
            </a:r>
          </a:p>
          <a:p>
            <a:pPr eaLnBrk="1" hangingPunct="1"/>
            <a:r>
              <a:rPr lang="da-DK"/>
              <a:t>Ca. 530 f.Kr.</a:t>
            </a:r>
          </a:p>
          <a:p>
            <a:pPr eaLnBrk="1" hangingPunct="1"/>
            <a:r>
              <a:rPr lang="da-DK"/>
              <a:t>Akropolismuseet i Athen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endParaRPr lang="da-DK"/>
          </a:p>
        </p:txBody>
      </p:sp>
      <p:sp>
        <p:nvSpPr>
          <p:cNvPr id="31747" name="Rectangle 3"/>
          <p:cNvSpPr>
            <a:spLocks noGrp="1" noChangeArrowheads="1"/>
          </p:cNvSpPr>
          <p:nvPr>
            <p:ph type="body" idx="1"/>
          </p:nvPr>
        </p:nvSpPr>
        <p:spPr/>
        <p:txBody>
          <a:bodyPr/>
          <a:lstStyle/>
          <a:p>
            <a:pPr marL="0" indent="0" eaLnBrk="1" hangingPunct="1">
              <a:lnSpc>
                <a:spcPct val="80000"/>
              </a:lnSpc>
              <a:buFontTx/>
              <a:buNone/>
              <a:defRPr/>
            </a:pPr>
            <a:r>
              <a:rPr lang="da-DK" sz="2400" b="1" dirty="0"/>
              <a:t>Arkaisk skulptur ca. 700 - 479 f. Kr.</a:t>
            </a:r>
            <a:r>
              <a:rPr lang="da-DK" sz="2000" b="1" dirty="0"/>
              <a:t> </a:t>
            </a:r>
          </a:p>
          <a:p>
            <a:pPr marL="0" indent="0" eaLnBrk="1" hangingPunct="1">
              <a:lnSpc>
                <a:spcPct val="80000"/>
              </a:lnSpc>
              <a:buFontTx/>
              <a:buNone/>
              <a:defRPr/>
            </a:pPr>
            <a:r>
              <a:rPr lang="da-DK" sz="2000" dirty="0"/>
              <a:t>Ordet arkaisk, αρχαιος, betyder </a:t>
            </a:r>
            <a:r>
              <a:rPr lang="da-DK" sz="2000" i="1" dirty="0"/>
              <a:t>først </a:t>
            </a:r>
            <a:r>
              <a:rPr lang="da-DK" sz="2000" dirty="0"/>
              <a:t>og </a:t>
            </a:r>
            <a:r>
              <a:rPr lang="da-DK" sz="2000" i="1" dirty="0"/>
              <a:t>oprindelig</a:t>
            </a:r>
            <a:r>
              <a:rPr lang="da-DK" sz="2000" dirty="0"/>
              <a:t>. Følgende træk er nogle af kendetegnene ved arkaisk skulptur:</a:t>
            </a:r>
          </a:p>
          <a:p>
            <a:pPr eaLnBrk="1" hangingPunct="1">
              <a:lnSpc>
                <a:spcPct val="80000"/>
              </a:lnSpc>
              <a:defRPr/>
            </a:pPr>
            <a:r>
              <a:rPr lang="da-DK" sz="2000" dirty="0"/>
              <a:t>ofte stående figurer med venstre ben foran højre </a:t>
            </a:r>
          </a:p>
          <a:p>
            <a:pPr eaLnBrk="1" hangingPunct="1">
              <a:lnSpc>
                <a:spcPct val="80000"/>
              </a:lnSpc>
              <a:defRPr/>
            </a:pPr>
            <a:r>
              <a:rPr lang="da-DK" sz="2000" dirty="0"/>
              <a:t>frontalitet og symmetri </a:t>
            </a:r>
          </a:p>
          <a:p>
            <a:pPr eaLnBrk="1" hangingPunct="1">
              <a:lnSpc>
                <a:spcPct val="80000"/>
              </a:lnSpc>
              <a:defRPr/>
            </a:pPr>
            <a:r>
              <a:rPr lang="da-DK" sz="2000" dirty="0"/>
              <a:t>arkaisk smil </a:t>
            </a:r>
          </a:p>
          <a:p>
            <a:pPr eaLnBrk="1" hangingPunct="1">
              <a:lnSpc>
                <a:spcPct val="80000"/>
              </a:lnSpc>
              <a:defRPr/>
            </a:pPr>
            <a:r>
              <a:rPr lang="da-DK" sz="2000" dirty="0"/>
              <a:t>langt og tungt hår </a:t>
            </a:r>
          </a:p>
          <a:p>
            <a:pPr eaLnBrk="1" hangingPunct="1">
              <a:lnSpc>
                <a:spcPct val="80000"/>
              </a:lnSpc>
              <a:defRPr/>
            </a:pPr>
            <a:r>
              <a:rPr lang="da-DK" sz="2000" dirty="0"/>
              <a:t>enkel markering af muskler </a:t>
            </a:r>
          </a:p>
          <a:p>
            <a:pPr eaLnBrk="1" hangingPunct="1">
              <a:lnSpc>
                <a:spcPct val="80000"/>
              </a:lnSpc>
              <a:defRPr/>
            </a:pPr>
            <a:r>
              <a:rPr lang="da-DK" sz="2000" dirty="0"/>
              <a:t>stiliserede detaljer i tøjet, der virker dekorativt </a:t>
            </a:r>
          </a:p>
          <a:p>
            <a:pPr eaLnBrk="1" hangingPunct="1">
              <a:lnSpc>
                <a:spcPct val="80000"/>
              </a:lnSpc>
              <a:defRPr/>
            </a:pPr>
            <a:r>
              <a:rPr lang="da-DK" sz="2000" dirty="0"/>
              <a:t>mændene er ofte nøgne </a:t>
            </a:r>
          </a:p>
          <a:p>
            <a:pPr eaLnBrk="1" hangingPunct="1">
              <a:lnSpc>
                <a:spcPct val="80000"/>
              </a:lnSpc>
              <a:defRPr/>
            </a:pPr>
            <a:r>
              <a:rPr lang="da-DK" sz="2000" dirty="0"/>
              <a:t>kvinderne er altid påklædte </a:t>
            </a:r>
          </a:p>
          <a:p>
            <a:pPr eaLnBrk="1" hangingPunct="1">
              <a:lnSpc>
                <a:spcPct val="80000"/>
              </a:lnSpc>
              <a:defRPr/>
            </a:pPr>
            <a:r>
              <a:rPr lang="da-DK" sz="2000" dirty="0"/>
              <a:t>idealet udtrykker styrke og sundhed, man skulle være καλος και μεγας, </a:t>
            </a:r>
            <a:r>
              <a:rPr lang="da-DK" sz="2000" i="1" dirty="0"/>
              <a:t>smuk og stor</a:t>
            </a:r>
            <a:r>
              <a:rPr lang="da-DK" sz="2000" dirty="0"/>
              <a:t>, dvs. stærk </a:t>
            </a:r>
          </a:p>
          <a:p>
            <a:pPr eaLnBrk="1" hangingPunct="1">
              <a:lnSpc>
                <a:spcPct val="80000"/>
              </a:lnSpc>
              <a:defRPr/>
            </a:pPr>
            <a:r>
              <a:rPr lang="da-DK" sz="2000" dirty="0"/>
              <a:t>kunstnerne er ofte ukendte </a:t>
            </a:r>
          </a:p>
          <a:p>
            <a:pPr eaLnBrk="1" hangingPunct="1">
              <a:lnSpc>
                <a:spcPct val="80000"/>
              </a:lnSpc>
              <a:defRPr/>
            </a:pPr>
            <a:endParaRPr lang="da-DK"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da-DK"/>
          </a:p>
        </p:txBody>
      </p:sp>
      <p:sp>
        <p:nvSpPr>
          <p:cNvPr id="48131" name="Rectangle 3"/>
          <p:cNvSpPr>
            <a:spLocks noGrp="1" noChangeArrowheads="1"/>
          </p:cNvSpPr>
          <p:nvPr>
            <p:ph type="body" idx="1"/>
          </p:nvPr>
        </p:nvSpPr>
        <p:spPr>
          <a:xfrm>
            <a:off x="457200" y="1600200"/>
            <a:ext cx="5051425" cy="4525963"/>
          </a:xfrm>
        </p:spPr>
        <p:txBody>
          <a:bodyPr/>
          <a:lstStyle/>
          <a:p>
            <a:pPr eaLnBrk="1" hangingPunct="1"/>
            <a:endParaRPr lang="da-DK"/>
          </a:p>
        </p:txBody>
      </p:sp>
      <p:pic>
        <p:nvPicPr>
          <p:cNvPr id="48132" name="Picture 5" descr="Kouros-Kritios%20B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0"/>
            <a:ext cx="2879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7" descr="kritiosb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17775"/>
            <a:ext cx="5580063"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Text Box 8"/>
          <p:cNvSpPr txBox="1">
            <a:spLocks noChangeArrowheads="1"/>
          </p:cNvSpPr>
          <p:nvPr/>
        </p:nvSpPr>
        <p:spPr bwMode="auto">
          <a:xfrm>
            <a:off x="376238" y="1365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a:p>
        </p:txBody>
      </p:sp>
      <p:sp>
        <p:nvSpPr>
          <p:cNvPr id="48135" name="Text Box 9"/>
          <p:cNvSpPr txBox="1">
            <a:spLocks noChangeArrowheads="1"/>
          </p:cNvSpPr>
          <p:nvPr/>
        </p:nvSpPr>
        <p:spPr bwMode="auto">
          <a:xfrm>
            <a:off x="447675" y="280988"/>
            <a:ext cx="29400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t>Kritios-drengen</a:t>
            </a:r>
          </a:p>
          <a:p>
            <a:pPr eaLnBrk="1" hangingPunct="1"/>
            <a:r>
              <a:rPr lang="da-DK"/>
              <a:t>490-480 f.Kr.</a:t>
            </a:r>
          </a:p>
          <a:p>
            <a:pPr eaLnBrk="1" hangingPunct="1"/>
            <a:r>
              <a:rPr lang="da-DK"/>
              <a:t>Fundet på Akropolis, Athen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KOUROI56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7150" y="0"/>
            <a:ext cx="2254250" cy="6858000"/>
          </a:xfrm>
          <a:noFill/>
        </p:spPr>
      </p:pic>
      <p:pic>
        <p:nvPicPr>
          <p:cNvPr id="49155" name="Picture 5" descr="KOUROI5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0"/>
            <a:ext cx="2295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6" descr="KOUROI5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0"/>
            <a:ext cx="188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7" descr="KOUROI568"/>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a:xfrm>
            <a:off x="7224713" y="476250"/>
            <a:ext cx="1919287" cy="2349500"/>
          </a:xfrm>
          <a:noFill/>
        </p:spPr>
      </p:pic>
      <p:pic>
        <p:nvPicPr>
          <p:cNvPr id="49158" name="Picture 8" descr="KOUROI56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91388" y="3644900"/>
            <a:ext cx="1852612"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1900</TotalTime>
  <Words>1123</Words>
  <Application>Microsoft Macintosh PowerPoint</Application>
  <PresentationFormat>Skærmshow (4:3)</PresentationFormat>
  <Paragraphs>99</Paragraphs>
  <Slides>18</Slides>
  <Notes>5</Notes>
  <HiddenSlides>0</HiddenSlides>
  <MMClips>0</MMClips>
  <ScaleCrop>false</ScaleCrop>
  <HeadingPairs>
    <vt:vector size="6" baseType="variant">
      <vt:variant>
        <vt:lpstr>Benyttede skrifttyper</vt:lpstr>
      </vt:variant>
      <vt:variant>
        <vt:i4>2</vt:i4>
      </vt:variant>
      <vt:variant>
        <vt:lpstr>Tema</vt:lpstr>
      </vt:variant>
      <vt:variant>
        <vt:i4>3</vt:i4>
      </vt:variant>
      <vt:variant>
        <vt:lpstr>Slidetitler</vt:lpstr>
      </vt:variant>
      <vt:variant>
        <vt:i4>18</vt:i4>
      </vt:variant>
    </vt:vector>
  </HeadingPairs>
  <TitlesOfParts>
    <vt:vector size="23" baseType="lpstr">
      <vt:lpstr>Arial</vt:lpstr>
      <vt:lpstr>Calibri</vt:lpstr>
      <vt:lpstr>Standarddesign</vt:lpstr>
      <vt:lpstr>1_Office Theme</vt:lpstr>
      <vt:lpstr>1_Standarddesign</vt:lpstr>
      <vt:lpstr>Kunst - Skulptur</vt:lpstr>
      <vt:lpstr>Kunstperioder i Antikken</vt:lpstr>
      <vt:lpstr>PowerPoint-præsentation</vt:lpstr>
      <vt:lpstr>PowerPoint-præsentation</vt:lpstr>
      <vt:lpstr>EGYPTISK INSPIRATION</vt:lpstr>
      <vt:lpstr> </vt:lpstr>
      <vt:lpstr>PowerPoint-præsentation</vt:lpstr>
      <vt:lpstr>Methuemhet (713-664 f.v.t.) </vt:lpstr>
      <vt:lpstr>ARKAISK TID</vt:lpstr>
      <vt:lpstr>Den dædaliske stil 7. årh. f.Kr. (ca. 675-620/615 f.Kr.) </vt:lpstr>
      <vt:lpstr>PowerPoint-præsentation</vt:lpstr>
      <vt:lpstr>PowerPoint-præsentation</vt:lpstr>
      <vt:lpstr>  </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Menneskets frisættelse</dc:title>
  <dc:creator>Sanne Dahlsen</dc:creator>
  <cp:lastModifiedBy>Esben Harboe Odgaard</cp:lastModifiedBy>
  <cp:revision>31</cp:revision>
  <dcterms:created xsi:type="dcterms:W3CDTF">2008-02-12T10:02:02Z</dcterms:created>
  <dcterms:modified xsi:type="dcterms:W3CDTF">2020-12-18T08:24:13Z</dcterms:modified>
</cp:coreProperties>
</file>