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13"/>
    <p:restoredTop sz="96197"/>
  </p:normalViewPr>
  <p:slideViewPr>
    <p:cSldViewPr snapToGrid="0">
      <p:cViewPr varScale="1">
        <p:scale>
          <a:sx n="110" d="100"/>
          <a:sy n="110" d="100"/>
        </p:scale>
        <p:origin x="18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4BA59B-0123-E6ED-8C8F-C50947CC4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C6DE772-58C1-1873-48C3-EDC8B9129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808EC1-68B3-B382-D089-828A613FA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FA2A1B-BE20-1D3F-976D-34333C20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24953F-DF15-8ACD-EA8D-970FC7763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6132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1E127C-A865-198C-B1D2-E98C3F64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72C20C-1A42-FB7B-5609-562BF61B5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CA292F-84B5-6995-7C71-9A80FC168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C4C7F9-8360-1F11-3054-21D0BD0AB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FF2C49-1C7A-FFFD-F29C-69117D21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349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81FB49-11F1-5126-B5E2-6EB47E1F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D2EBEE-CB8A-D5D6-CF37-8F3A43339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F6A331-4E19-3F7F-7464-B59E06B68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87F7FF-A128-8CE7-5143-FA7048806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BA97DC1-FF33-50E6-E3DD-AA48D33A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729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A411C-C417-93F8-F868-D0BC8F28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2E6290-AA3E-FFD3-987F-57F4E0DAE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F3620AA-596E-4613-FDBF-0AD8DECA0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BEFB3DD-0262-B9FA-25A9-4A4210926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14F5CE-D05D-B5FD-01EB-FB1C0BD33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F9239A-CEC8-6D61-C9C3-0F142BB9B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20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F5009-D00B-1C46-0C65-6AC1DB5CD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7E110A-BE6B-D684-0A46-4E4DDC48B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BF3D19D-7437-99D3-AC45-A6B5EFD14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1772154-3A66-23B1-E5BE-7E4A4ADFE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76DE991-544E-E759-1C27-95688663A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76D69DF-C3B2-4DDB-E4A3-CF5398E29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6DEBAB6-8115-6E23-6FB7-93A611D1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F6A642A-216F-9272-D69B-DDFC89347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585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6C2B05-63EA-D08A-2EAB-ADA9A556E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AA61DF-DCA3-E1FA-EF74-42CAB87AC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1BE9E0F-86FE-EA4A-497A-83971FEE7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103FB18-F195-C4A6-51D7-1A74A5E4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553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0FB3D7C-0AF9-B462-B50B-ABD817C14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187D8AB-7C28-52FB-9443-D3116A1A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0F2174-5830-3C5F-8A5B-EA351D01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466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162FAC-8CE8-F118-8C4A-0D2FD73E9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FDA9E0-1A00-3EF9-160C-8CCC5D9F3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1A5566-80C4-A315-385A-61FA578D3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892844F-A568-409C-FBCC-C5B59B2D3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907301-449C-4F75-CC52-9AB42CBB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CD601B0-05DB-2705-6921-5FDF3E34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96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C6224-FDC9-636A-9DE3-DCB9D0EE2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D4DD30C-2A16-B9DD-B53A-A5E76C682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0D0434E-BBB7-35DA-D61E-62A41738D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6B9BACB-2FD2-7EAE-70D7-D3BBF053E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E60D082-97EE-CEA3-27FF-4F5C69B8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E1944DD-F4A5-B9CC-FE93-8F05DEA02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666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B644F8-9FAD-EAF4-2C27-EA5E609E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AD6C291-4ADC-53EE-8485-D0E853C97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0C85C8-0C69-F2A4-07B2-E5C92EFF0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C942E1-690C-69C3-4C20-DE8DACEFE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D0AD93-C34B-BA72-F9B1-4F8B7D042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89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2786943-11BE-034B-D950-9121F385F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1EC997F-FFC2-92FF-0FFC-42FAA8AC1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8A201A-43D9-962F-6BF4-668FADA0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CABD5A-4B3A-5C30-D498-8079426D8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2DE56B-9FFA-8D64-6B29-34C4D1F7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2956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12EBCB1-7CD1-2F6F-CFA3-4EFA64648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FF9AF14-2B1D-570C-19A2-57380FEDB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341F2F-F60F-625F-11E6-CC2DAC865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29EEB-7A50-694C-B59F-10ED737D5479}" type="datetimeFigureOut">
              <a:rPr lang="da-DK" smtClean="0"/>
              <a:t>24.01.2025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AFAACB-46AD-6E8C-6BA0-D8EE1C7E25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2FE5B0-4ED1-EA4C-C7A4-C77E1DFA1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015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ersepolis is the Capital of the Ancient Achaemenid Kingdom. Iran. Ancient  Persia. Bas-relief Carved on the Walls of Old Buildings Stock Image - Image  of dynasty, carved: 126296481">
            <a:extLst>
              <a:ext uri="{FF2B5EF4-FFF2-40B4-BE49-F238E27FC236}">
                <a16:creationId xmlns:a16="http://schemas.microsoft.com/office/drawing/2014/main" id="{EE6A6888-540B-EE60-C6BC-6426BB8B0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0" t="9091" r="14365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33DE39-5512-8374-5A03-3ED3416D0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3700" dirty="0"/>
              <a:t>Herodot: Forfatningsdebatten</a:t>
            </a:r>
            <a:br>
              <a:rPr lang="da-DK" sz="3700" dirty="0"/>
            </a:br>
            <a:r>
              <a:rPr lang="da-DK" sz="3700" dirty="0"/>
              <a:t>ca. 450 f.Kr.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EE06215-BFF5-EB33-3F76-9E707118A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da-DK" sz="2000"/>
              <a:t>Demokrati – idé og kritik</a:t>
            </a:r>
          </a:p>
          <a:p>
            <a:pPr algn="l"/>
            <a:r>
              <a:rPr lang="da-DK" sz="2000"/>
              <a:t>Lektion 2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114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F12F1F-4F83-BFD6-4FBD-C2D1EA43E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Tidslinje for </a:t>
            </a:r>
            <a:r>
              <a:rPr lang="da-DK" i="1" dirty="0"/>
              <a:t>Demokrati, idé og kritik</a:t>
            </a:r>
          </a:p>
        </p:txBody>
      </p: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BC734E09-0A10-AACA-DE08-B3D0D32E9E3A}"/>
              </a:ext>
            </a:extLst>
          </p:cNvPr>
          <p:cNvCxnSpPr>
            <a:cxnSpLocks/>
          </p:cNvCxnSpPr>
          <p:nvPr/>
        </p:nvCxnSpPr>
        <p:spPr>
          <a:xfrm>
            <a:off x="958746" y="3766807"/>
            <a:ext cx="1027450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B6EBC2AC-B475-1C89-14E9-141451924AA8}"/>
              </a:ext>
            </a:extLst>
          </p:cNvPr>
          <p:cNvSpPr/>
          <p:nvPr/>
        </p:nvSpPr>
        <p:spPr>
          <a:xfrm>
            <a:off x="11226383" y="3631936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88F2A73-AC80-A384-9D41-4635312B2A50}"/>
              </a:ext>
            </a:extLst>
          </p:cNvPr>
          <p:cNvSpPr/>
          <p:nvPr/>
        </p:nvSpPr>
        <p:spPr>
          <a:xfrm>
            <a:off x="853190" y="3631936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71B0276-7D41-E868-CF00-5CEB3F76C8EA}"/>
              </a:ext>
            </a:extLst>
          </p:cNvPr>
          <p:cNvSpPr/>
          <p:nvPr/>
        </p:nvSpPr>
        <p:spPr>
          <a:xfrm>
            <a:off x="2564567" y="3643158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A2CA2C0-BDAC-6289-907B-AC5BF3DF2AB3}"/>
              </a:ext>
            </a:extLst>
          </p:cNvPr>
          <p:cNvSpPr/>
          <p:nvPr/>
        </p:nvSpPr>
        <p:spPr>
          <a:xfrm>
            <a:off x="4275944" y="3643158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16FC054-CB09-7EBC-E470-0257C77E1F56}"/>
              </a:ext>
            </a:extLst>
          </p:cNvPr>
          <p:cNvSpPr/>
          <p:nvPr/>
        </p:nvSpPr>
        <p:spPr>
          <a:xfrm>
            <a:off x="6062897" y="3643158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4B2EFCE-5F2E-35F6-13B5-515237D3397B}"/>
              </a:ext>
            </a:extLst>
          </p:cNvPr>
          <p:cNvSpPr/>
          <p:nvPr/>
        </p:nvSpPr>
        <p:spPr>
          <a:xfrm>
            <a:off x="7916056" y="3643158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F0F32FA-4236-A5F8-DA64-4916429FD482}"/>
              </a:ext>
            </a:extLst>
          </p:cNvPr>
          <p:cNvSpPr/>
          <p:nvPr/>
        </p:nvSpPr>
        <p:spPr>
          <a:xfrm>
            <a:off x="9627433" y="3646886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696F2E9E-E8AC-E2FB-A690-68D36751D995}"/>
              </a:ext>
            </a:extLst>
          </p:cNvPr>
          <p:cNvCxnSpPr>
            <a:cxnSpLocks/>
          </p:cNvCxnSpPr>
          <p:nvPr/>
        </p:nvCxnSpPr>
        <p:spPr>
          <a:xfrm flipV="1">
            <a:off x="988726" y="2942348"/>
            <a:ext cx="0" cy="8132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FD71FC41-79CB-85D3-0836-640D40C4BCE9}"/>
              </a:ext>
            </a:extLst>
          </p:cNvPr>
          <p:cNvCxnSpPr>
            <a:cxnSpLocks/>
          </p:cNvCxnSpPr>
          <p:nvPr/>
        </p:nvCxnSpPr>
        <p:spPr>
          <a:xfrm>
            <a:off x="2700103" y="3755584"/>
            <a:ext cx="0" cy="8694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EBE70A2A-E1BC-6A05-2FA4-5167D2780B04}"/>
              </a:ext>
            </a:extLst>
          </p:cNvPr>
          <p:cNvCxnSpPr>
            <a:cxnSpLocks/>
          </p:cNvCxnSpPr>
          <p:nvPr/>
        </p:nvCxnSpPr>
        <p:spPr>
          <a:xfrm flipV="1">
            <a:off x="4411480" y="2931738"/>
            <a:ext cx="0" cy="8132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197B2D63-2526-7CD7-4B73-59AAFE0EB887}"/>
              </a:ext>
            </a:extLst>
          </p:cNvPr>
          <p:cNvCxnSpPr>
            <a:cxnSpLocks/>
          </p:cNvCxnSpPr>
          <p:nvPr/>
        </p:nvCxnSpPr>
        <p:spPr>
          <a:xfrm>
            <a:off x="6208426" y="3766807"/>
            <a:ext cx="0" cy="8581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22D41FB9-3A58-9680-2919-B111A6B8C9E6}"/>
              </a:ext>
            </a:extLst>
          </p:cNvPr>
          <p:cNvCxnSpPr>
            <a:cxnSpLocks/>
          </p:cNvCxnSpPr>
          <p:nvPr/>
        </p:nvCxnSpPr>
        <p:spPr>
          <a:xfrm flipV="1">
            <a:off x="8041598" y="2984165"/>
            <a:ext cx="0" cy="8132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8473DD54-2949-A471-9988-39510482C1A6}"/>
              </a:ext>
            </a:extLst>
          </p:cNvPr>
          <p:cNvCxnSpPr>
            <a:cxnSpLocks/>
          </p:cNvCxnSpPr>
          <p:nvPr/>
        </p:nvCxnSpPr>
        <p:spPr>
          <a:xfrm>
            <a:off x="9762969" y="3797402"/>
            <a:ext cx="0" cy="8275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forbindelse 22">
            <a:extLst>
              <a:ext uri="{FF2B5EF4-FFF2-40B4-BE49-F238E27FC236}">
                <a16:creationId xmlns:a16="http://schemas.microsoft.com/office/drawing/2014/main" id="{3989267A-A6EB-F920-0562-C51A880CEAD7}"/>
              </a:ext>
            </a:extLst>
          </p:cNvPr>
          <p:cNvCxnSpPr>
            <a:cxnSpLocks/>
          </p:cNvCxnSpPr>
          <p:nvPr/>
        </p:nvCxnSpPr>
        <p:spPr>
          <a:xfrm flipV="1">
            <a:off x="11353800" y="2984165"/>
            <a:ext cx="0" cy="8132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frundet rektangel 38">
            <a:extLst>
              <a:ext uri="{FF2B5EF4-FFF2-40B4-BE49-F238E27FC236}">
                <a16:creationId xmlns:a16="http://schemas.microsoft.com/office/drawing/2014/main" id="{1EA39FE6-7D90-9BDB-A131-EC2B1A9A9D0F}"/>
              </a:ext>
            </a:extLst>
          </p:cNvPr>
          <p:cNvSpPr/>
          <p:nvPr/>
        </p:nvSpPr>
        <p:spPr>
          <a:xfrm>
            <a:off x="359763" y="1731911"/>
            <a:ext cx="1424061" cy="1210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Herodot:</a:t>
            </a:r>
          </a:p>
          <a:p>
            <a:pPr algn="ctr"/>
            <a:r>
              <a:rPr lang="da-DK" i="1" dirty="0"/>
              <a:t>Forfatningsdebatten,</a:t>
            </a:r>
          </a:p>
          <a:p>
            <a:pPr algn="ctr"/>
            <a:r>
              <a:rPr lang="da-DK" dirty="0"/>
              <a:t>ca. 450 f.Kr.</a:t>
            </a:r>
          </a:p>
        </p:txBody>
      </p:sp>
    </p:spTree>
    <p:extLst>
      <p:ext uri="{BB962C8B-B14F-4D97-AF65-F5344CB8AC3E}">
        <p14:creationId xmlns:p14="http://schemas.microsoft.com/office/powerpoint/2010/main" val="66984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7689EF-248F-D070-BE27-4B5F5FACA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Herodot</a:t>
            </a: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</a:t>
            </a:r>
            <a:b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Historiens</a:t>
            </a: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fader</a:t>
            </a:r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3537EB8-88E7-E95E-F86F-A0E57CB66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0" y="2288833"/>
            <a:ext cx="4800600" cy="371157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Født i Halikarnassos i Lilleasien ca. 484 f.Kr.</a:t>
            </a:r>
          </a:p>
          <a:p>
            <a:r>
              <a:rPr lang="da-DK" sz="2000" dirty="0">
                <a:solidFill>
                  <a:schemeClr val="bg1"/>
                </a:solidFill>
              </a:rPr>
              <a:t>Rejste i sin ungdom til både Ægypten og Babylon i Perserriget.</a:t>
            </a:r>
          </a:p>
          <a:p>
            <a:r>
              <a:rPr lang="da-DK" sz="2000" dirty="0">
                <a:solidFill>
                  <a:schemeClr val="bg1"/>
                </a:solidFill>
              </a:rPr>
              <a:t>Immigrerede til Athen ca. 447 f.Kr., hvor han uden held forsøgte at blive borger.</a:t>
            </a:r>
          </a:p>
          <a:p>
            <a:r>
              <a:rPr lang="da-DK" sz="2000" dirty="0">
                <a:solidFill>
                  <a:schemeClr val="bg1"/>
                </a:solidFill>
              </a:rPr>
              <a:t>Levede i den athenske koloni </a:t>
            </a:r>
            <a:r>
              <a:rPr lang="da-DK" sz="2000" dirty="0" err="1">
                <a:solidFill>
                  <a:schemeClr val="bg1"/>
                </a:solidFill>
              </a:rPr>
              <a:t>Thurioi</a:t>
            </a:r>
            <a:r>
              <a:rPr lang="da-DK" sz="2000" dirty="0">
                <a:solidFill>
                  <a:schemeClr val="bg1"/>
                </a:solidFill>
              </a:rPr>
              <a:t> i Syditalien indtil sin død ca. 430 f.Kr.</a:t>
            </a:r>
          </a:p>
          <a:p>
            <a:r>
              <a:rPr lang="da-DK" sz="2000" dirty="0">
                <a:solidFill>
                  <a:schemeClr val="bg1"/>
                </a:solidFill>
              </a:rPr>
              <a:t>Skrev bogen </a:t>
            </a:r>
            <a:r>
              <a:rPr lang="da-DK" sz="2000" i="1" dirty="0" err="1">
                <a:solidFill>
                  <a:schemeClr val="bg1"/>
                </a:solidFill>
              </a:rPr>
              <a:t>Historíai</a:t>
            </a:r>
            <a:r>
              <a:rPr lang="da-DK" sz="2000" dirty="0">
                <a:solidFill>
                  <a:schemeClr val="bg1"/>
                </a:solidFill>
              </a:rPr>
              <a:t> (undersøgelser) om krigene mellem grækerne og perserne i 490-479 f.Kr.</a:t>
            </a:r>
          </a:p>
          <a:p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ow Herodotus Used Writing and Messages in his Histories : History of  Information">
            <a:extLst>
              <a:ext uri="{FF2B5EF4-FFF2-40B4-BE49-F238E27FC236}">
                <a16:creationId xmlns:a16="http://schemas.microsoft.com/office/drawing/2014/main" id="{5DA55354-38A5-02AD-C8BE-89920C5D8A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13" y="1"/>
            <a:ext cx="361759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7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6E6143-B50C-1ECD-057D-BE2E98D56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da-DK" sz="4200" dirty="0"/>
              <a:t>Forfatningsdebatten</a:t>
            </a:r>
          </a:p>
        </p:txBody>
      </p:sp>
      <p:pic>
        <p:nvPicPr>
          <p:cNvPr id="3074" name="Picture 2" descr="Persian Empire • Greatest &amp; (Most Powerful) Empire of Ancient World! | PANA">
            <a:extLst>
              <a:ext uri="{FF2B5EF4-FFF2-40B4-BE49-F238E27FC236}">
                <a16:creationId xmlns:a16="http://schemas.microsoft.com/office/drawing/2014/main" id="{8B163832-1FD3-54E1-19AC-DCB20272C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36" y="1920960"/>
            <a:ext cx="5458968" cy="301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1BE430-3A53-606F-6303-BF6247DD4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1700"/>
              <a:t>Debatten finder sted i tredje bog i Herodots </a:t>
            </a:r>
            <a:r>
              <a:rPr lang="da-DK" sz="1700" i="1"/>
              <a:t>Historie</a:t>
            </a:r>
            <a:r>
              <a:rPr lang="da-DK" sz="1700"/>
              <a:t>. Persernes konge, Kambyses (d. 522 f.Kr.) er netop død under et ophold i Ægypten. Han efterlader ingen arving, og derfor er der oprør i det gigantiske Perserrige. Persiske stormænd får held til at slå oprøret ned, men spørgsmålet er, hvad der nu skal ske med Perserriget? </a:t>
            </a:r>
          </a:p>
          <a:p>
            <a:pPr marL="0" indent="0">
              <a:buNone/>
            </a:pPr>
            <a:endParaRPr lang="da-DK" sz="1700"/>
          </a:p>
          <a:p>
            <a:pPr marL="0" indent="0">
              <a:buNone/>
            </a:pPr>
            <a:r>
              <a:rPr lang="da-DK" sz="1700"/>
              <a:t>Herodot lader en (formentlig fiktiv) dialog udspille sig mellem tre persiske stormænd, der omhandler, hvilken styreform, der er mest passende.</a:t>
            </a:r>
          </a:p>
        </p:txBody>
      </p:sp>
    </p:spTree>
    <p:extLst>
      <p:ext uri="{BB962C8B-B14F-4D97-AF65-F5344CB8AC3E}">
        <p14:creationId xmlns:p14="http://schemas.microsoft.com/office/powerpoint/2010/main" val="333616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Rectangle 4111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03AFE8-D2DD-51F4-7658-1AA2C7775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Opgave</a:t>
            </a:r>
          </a:p>
        </p:txBody>
      </p:sp>
      <p:cxnSp>
        <p:nvCxnSpPr>
          <p:cNvPr id="4114" name="Straight Connector 4113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558041-5580-90A4-8FA8-B2EE817D3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>
                <a:solidFill>
                  <a:schemeClr val="bg1"/>
                </a:solidFill>
              </a:rPr>
              <a:t>Læs Herodot 3.80-83 (Forfatningsdebatten) igennem.</a:t>
            </a:r>
          </a:p>
          <a:p>
            <a:pPr marL="0" indent="0">
              <a:buNone/>
            </a:pPr>
            <a:endParaRPr lang="da-DK" sz="2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a-DK" sz="2000">
                <a:solidFill>
                  <a:schemeClr val="bg1"/>
                </a:solidFill>
              </a:rPr>
              <a:t>Læg undervejs mærke til, hvilken styreform hhv. Otánes, Megabýzos og Daréios allerhelst vil have indført i Perserriget. I bedes både lægge mærke til, hvilke argumenter de bruger til at tale </a:t>
            </a:r>
            <a:r>
              <a:rPr lang="da-DK" sz="2000" u="sng">
                <a:solidFill>
                  <a:schemeClr val="bg1"/>
                </a:solidFill>
              </a:rPr>
              <a:t>for</a:t>
            </a:r>
            <a:r>
              <a:rPr lang="da-DK" sz="2000">
                <a:solidFill>
                  <a:schemeClr val="bg1"/>
                </a:solidFill>
              </a:rPr>
              <a:t> deres yndlingsstyreform, og hvilke argumenter de bruger til </a:t>
            </a:r>
            <a:r>
              <a:rPr lang="da-DK" sz="2000" u="sng">
                <a:solidFill>
                  <a:schemeClr val="bg1"/>
                </a:solidFill>
              </a:rPr>
              <a:t>imod</a:t>
            </a:r>
            <a:r>
              <a:rPr lang="da-DK" sz="2000">
                <a:solidFill>
                  <a:schemeClr val="bg1"/>
                </a:solidFill>
              </a:rPr>
              <a:t> de andres forslag.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7EB9E3F-BA64-206B-A059-215A5B60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3844" y="2288434"/>
            <a:ext cx="4562263" cy="228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6" name="Straight Connector 4115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153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274</Words>
  <Application>Microsoft Macintosh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Herodot: Forfatningsdebatten ca. 450 f.Kr.</vt:lpstr>
      <vt:lpstr>Tidslinje for Demokrati, idé og kritik</vt:lpstr>
      <vt:lpstr>Herodot – Historiens fader</vt:lpstr>
      <vt:lpstr>Forfatningsdebatten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Herodot: Forfatningsdebatten ca. 450 f.Kr.</dc:title>
  <dc:creator>Esben Harboe Odgaard</dc:creator>
  <cp:lastModifiedBy>Esben Harboe Odgaard EHO</cp:lastModifiedBy>
  <cp:revision>6</cp:revision>
  <dcterms:created xsi:type="dcterms:W3CDTF">2022-08-15T08:11:47Z</dcterms:created>
  <dcterms:modified xsi:type="dcterms:W3CDTF">2025-01-24T07:50:52Z</dcterms:modified>
</cp:coreProperties>
</file>