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83" r:id="rId5"/>
    <p:sldId id="280" r:id="rId6"/>
    <p:sldId id="275" r:id="rId7"/>
    <p:sldId id="277" r:id="rId8"/>
    <p:sldId id="278" r:id="rId9"/>
    <p:sldId id="279" r:id="rId10"/>
    <p:sldId id="281" r:id="rId11"/>
    <p:sldId id="282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D10712-4433-A240-AD7A-D8AE139C88E0}" v="52" dt="2023-09-19T09:07:18.3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7"/>
    <p:restoredTop sz="75995"/>
  </p:normalViewPr>
  <p:slideViewPr>
    <p:cSldViewPr snapToGrid="0">
      <p:cViewPr varScale="1">
        <p:scale>
          <a:sx n="89" d="100"/>
          <a:sy n="89" d="100"/>
        </p:scale>
        <p:origin x="184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7B42F-167F-6748-93BA-AEA7A4C3951D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FEC23-35BF-4346-9383-A6079B83A1A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8038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FEC23-35BF-4346-9383-A6079B83A1A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9138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11.05-11.10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FEC23-35BF-4346-9383-A6079B83A1A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391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11.10-11.20</a:t>
            </a:r>
          </a:p>
          <a:p>
            <a:r>
              <a:rPr lang="da-DK" dirty="0"/>
              <a:t>Var tidligere optimistisk på USA’s vegne – nu mere pessimistisk </a:t>
            </a:r>
          </a:p>
          <a:p>
            <a:r>
              <a:rPr lang="da-DK" dirty="0"/>
              <a:t>Kan USA ende i borgerkrig? </a:t>
            </a:r>
          </a:p>
          <a:p>
            <a:r>
              <a:rPr lang="da-DK" dirty="0"/>
              <a:t>Stor splittelse imellem særligt to </a:t>
            </a:r>
            <a:r>
              <a:rPr lang="da-DK" dirty="0" err="1"/>
              <a:t>gruper</a:t>
            </a:r>
            <a:r>
              <a:rPr lang="da-DK" dirty="0"/>
              <a:t>: Trump-tilhængere (storm på kongressen) og demokrater.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FEC23-35BF-4346-9383-A6079B83A1A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3624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11.20-11.50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FEC23-35BF-4346-9383-A6079B83A1A6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7461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11.20-11.50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FEC23-35BF-4346-9383-A6079B83A1A6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7548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11.50-12.00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FEC23-35BF-4346-9383-A6079B83A1A6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2020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12.00-12.20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FEC23-35BF-4346-9383-A6079B83A1A6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7133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FEC23-35BF-4346-9383-A6079B83A1A6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3670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C8AE-DE2F-482B-AB99-0CF668D7DBC6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6E59-491B-4F71-A8C0-6E8F45351B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2272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C8AE-DE2F-482B-AB99-0CF668D7DBC6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6E59-491B-4F71-A8C0-6E8F45351B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3730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C8AE-DE2F-482B-AB99-0CF668D7DBC6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6E59-491B-4F71-A8C0-6E8F45351B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6600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C8AE-DE2F-482B-AB99-0CF668D7DBC6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6E59-491B-4F71-A8C0-6E8F45351B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0273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C8AE-DE2F-482B-AB99-0CF668D7DBC6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6E59-491B-4F71-A8C0-6E8F45351B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1148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C8AE-DE2F-482B-AB99-0CF668D7DBC6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6E59-491B-4F71-A8C0-6E8F45351B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3130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C8AE-DE2F-482B-AB99-0CF668D7DBC6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6E59-491B-4F71-A8C0-6E8F45351B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2436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C8AE-DE2F-482B-AB99-0CF668D7DBC6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6E59-491B-4F71-A8C0-6E8F45351B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9240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C8AE-DE2F-482B-AB99-0CF668D7DBC6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6E59-491B-4F71-A8C0-6E8F45351B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8499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C8AE-DE2F-482B-AB99-0CF668D7DBC6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6E59-491B-4F71-A8C0-6E8F45351B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1185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C8AE-DE2F-482B-AB99-0CF668D7DBC6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6E59-491B-4F71-A8C0-6E8F45351B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0793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C8AE-DE2F-482B-AB99-0CF668D7DBC6}" type="datetimeFigureOut">
              <a:rPr lang="da-DK" smtClean="0"/>
              <a:t>22.09.2023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46E59-491B-4F71-A8C0-6E8F45351B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942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.dk/drtv/program/capitol_angrebet-indefra_-4-timer-der-aendrede-usa_27849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B9E248E0-55F8-4E45-A07F-B49E0EEA9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" name="Arc 2063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92014">
            <a:off x="3109564" y="704848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2" name="Picture 4" descr="Washington, D.C. - Wikipedia">
            <a:extLst>
              <a:ext uri="{FF2B5EF4-FFF2-40B4-BE49-F238E27FC236}">
                <a16:creationId xmlns:a16="http://schemas.microsoft.com/office/drawing/2014/main" id="{C07AD4C3-C09B-DB79-0B3A-C6D5A6031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6" r="13388" b="2"/>
          <a:stretch/>
        </p:blipFill>
        <p:spPr bwMode="auto">
          <a:xfrm>
            <a:off x="4252394" y="2577601"/>
            <a:ext cx="7462838" cy="4280399"/>
          </a:xfrm>
          <a:custGeom>
            <a:avLst/>
            <a:gdLst/>
            <a:ahLst/>
            <a:cxnLst/>
            <a:rect l="l" t="t" r="r" b="b"/>
            <a:pathLst>
              <a:path w="7462838" h="4280399">
                <a:moveTo>
                  <a:pt x="3731419" y="0"/>
                </a:moveTo>
                <a:cubicBezTo>
                  <a:pt x="5792225" y="0"/>
                  <a:pt x="7462838" y="1670613"/>
                  <a:pt x="7462838" y="3731419"/>
                </a:cubicBezTo>
                <a:cubicBezTo>
                  <a:pt x="7462838" y="3828019"/>
                  <a:pt x="7459167" y="3923762"/>
                  <a:pt x="7451957" y="4018516"/>
                </a:cubicBezTo>
                <a:lnTo>
                  <a:pt x="7422046" y="4280399"/>
                </a:lnTo>
                <a:lnTo>
                  <a:pt x="40793" y="4280399"/>
                </a:lnTo>
                <a:lnTo>
                  <a:pt x="10881" y="4018516"/>
                </a:lnTo>
                <a:cubicBezTo>
                  <a:pt x="3671" y="3923762"/>
                  <a:pt x="0" y="3828019"/>
                  <a:pt x="0" y="3731419"/>
                </a:cubicBezTo>
                <a:cubicBezTo>
                  <a:pt x="0" y="1670613"/>
                  <a:pt x="1670614" y="0"/>
                  <a:pt x="373141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2EA0F85-AC7C-0133-8DF8-E7C6997D7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742" y="754840"/>
            <a:ext cx="4001034" cy="27577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OPTAKT TIL STUDIETUR</a:t>
            </a:r>
          </a:p>
        </p:txBody>
      </p:sp>
      <p:pic>
        <p:nvPicPr>
          <p:cNvPr id="2050" name="Picture 2" descr="Se 30 Top New York seværdigheder! Sjov Lokale Guide! (Kids Free!) 2023">
            <a:extLst>
              <a:ext uri="{FF2B5EF4-FFF2-40B4-BE49-F238E27FC236}">
                <a16:creationId xmlns:a16="http://schemas.microsoft.com/office/drawing/2014/main" id="{508735F4-1760-183E-DDCA-13C776959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9" r="20497" b="1"/>
          <a:stretch/>
        </p:blipFill>
        <p:spPr bwMode="auto">
          <a:xfrm>
            <a:off x="8610600" y="10"/>
            <a:ext cx="3581400" cy="3769196"/>
          </a:xfrm>
          <a:custGeom>
            <a:avLst/>
            <a:gdLst/>
            <a:ahLst/>
            <a:cxnLst/>
            <a:rect l="l" t="t" r="r" b="b"/>
            <a:pathLst>
              <a:path w="3581400" h="3769206">
                <a:moveTo>
                  <a:pt x="366014" y="0"/>
                </a:moveTo>
                <a:lnTo>
                  <a:pt x="3581400" y="0"/>
                </a:lnTo>
                <a:lnTo>
                  <a:pt x="3581400" y="3507525"/>
                </a:lnTo>
                <a:lnTo>
                  <a:pt x="3442408" y="3574481"/>
                </a:lnTo>
                <a:cubicBezTo>
                  <a:pt x="3145957" y="3699869"/>
                  <a:pt x="2820025" y="3769206"/>
                  <a:pt x="2477898" y="3769206"/>
                </a:cubicBezTo>
                <a:cubicBezTo>
                  <a:pt x="1109392" y="3769206"/>
                  <a:pt x="0" y="2659814"/>
                  <a:pt x="0" y="1291308"/>
                </a:cubicBezTo>
                <a:cubicBezTo>
                  <a:pt x="0" y="863650"/>
                  <a:pt x="108339" y="461296"/>
                  <a:pt x="299069" y="11019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he Trump Economy vs. the Biden Economy in 11 Charts - Barrons">
            <a:extLst>
              <a:ext uri="{FF2B5EF4-FFF2-40B4-BE49-F238E27FC236}">
                <a16:creationId xmlns:a16="http://schemas.microsoft.com/office/drawing/2014/main" id="{D7CEFABD-7918-D0F8-2E3E-C055A0768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101182"/>
            <a:ext cx="4134707" cy="275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23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5199994-21AE-49A2-BA0D-12E295989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D9189C-193F-76C5-231C-44FF14DA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570" y="530578"/>
            <a:ext cx="4771178" cy="1160110"/>
          </a:xfrm>
        </p:spPr>
        <p:txBody>
          <a:bodyPr>
            <a:normAutofit/>
          </a:bodyPr>
          <a:lstStyle/>
          <a:p>
            <a:r>
              <a:rPr lang="da-DK" dirty="0"/>
              <a:t>PROGRAM </a:t>
            </a:r>
          </a:p>
        </p:txBody>
      </p:sp>
      <p:pic>
        <p:nvPicPr>
          <p:cNvPr id="7" name="Graphic 6" descr="Fingeraftryk">
            <a:extLst>
              <a:ext uri="{FF2B5EF4-FFF2-40B4-BE49-F238E27FC236}">
                <a16:creationId xmlns:a16="http://schemas.microsoft.com/office/drawing/2014/main" id="{0E5E552B-F392-B253-C83E-EF1EE09D7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199" y="652458"/>
            <a:ext cx="5440195" cy="5440195"/>
          </a:xfrm>
          <a:custGeom>
            <a:avLst/>
            <a:gdLst/>
            <a:ahLst/>
            <a:cxnLst/>
            <a:rect l="l" t="t" r="r" b="b"/>
            <a:pathLst>
              <a:path w="4643496" h="5550370">
                <a:moveTo>
                  <a:pt x="81586" y="0"/>
                </a:moveTo>
                <a:lnTo>
                  <a:pt x="4561910" y="0"/>
                </a:lnTo>
                <a:cubicBezTo>
                  <a:pt x="4606969" y="0"/>
                  <a:pt x="4643496" y="36527"/>
                  <a:pt x="4643496" y="81586"/>
                </a:cubicBezTo>
                <a:lnTo>
                  <a:pt x="4643496" y="5468784"/>
                </a:lnTo>
                <a:cubicBezTo>
                  <a:pt x="4643496" y="5513843"/>
                  <a:pt x="4606969" y="5550370"/>
                  <a:pt x="4561910" y="5550370"/>
                </a:cubicBezTo>
                <a:lnTo>
                  <a:pt x="81586" y="5550370"/>
                </a:lnTo>
                <a:cubicBezTo>
                  <a:pt x="36527" y="5550370"/>
                  <a:pt x="0" y="5513843"/>
                  <a:pt x="0" y="5468784"/>
                </a:cubicBezTo>
                <a:lnTo>
                  <a:pt x="0" y="81586"/>
                </a:lnTo>
                <a:cubicBezTo>
                  <a:pt x="0" y="36527"/>
                  <a:pt x="36527" y="0"/>
                  <a:pt x="81586" y="0"/>
                </a:cubicBezTo>
                <a:close/>
              </a:path>
            </a:pathLst>
          </a:custGeom>
        </p:spPr>
      </p:pic>
      <p:sp>
        <p:nvSpPr>
          <p:cNvPr id="12" name="Arc 11">
            <a:extLst>
              <a:ext uri="{FF2B5EF4-FFF2-40B4-BE49-F238E27FC236}">
                <a16:creationId xmlns:a16="http://schemas.microsoft.com/office/drawing/2014/main" id="{A2C34835-4F79-4934-B151-D68E79764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8717845" y="3339275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DD5049-D69D-55E4-F714-C2C0C152E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9570" y="1825625"/>
            <a:ext cx="4771178" cy="4388908"/>
          </a:xfrm>
        </p:spPr>
        <p:txBody>
          <a:bodyPr>
            <a:normAutofit/>
          </a:bodyPr>
          <a:lstStyle/>
          <a:p>
            <a:r>
              <a:rPr lang="da-DK" dirty="0"/>
              <a:t>Clement – hvad var hans pointer omkring USA?</a:t>
            </a:r>
          </a:p>
          <a:p>
            <a:r>
              <a:rPr lang="da-DK" dirty="0"/>
              <a:t>Tirsdag på jeres studietur – United States Capitol!! </a:t>
            </a:r>
          </a:p>
          <a:p>
            <a:pPr lvl="1"/>
            <a:r>
              <a:rPr lang="da-DK" dirty="0"/>
              <a:t>Stormen på kongressen </a:t>
            </a:r>
          </a:p>
          <a:p>
            <a:pPr lvl="1"/>
            <a:r>
              <a:rPr lang="da-DK" dirty="0"/>
              <a:t>Hvor står vi nu, næsten tre år efter? </a:t>
            </a:r>
          </a:p>
          <a:p>
            <a:r>
              <a:rPr lang="da-DK" dirty="0"/>
              <a:t>Ugens aktualitet: Gustav og Noah </a:t>
            </a:r>
          </a:p>
        </p:txBody>
      </p:sp>
    </p:spTree>
    <p:extLst>
      <p:ext uri="{BB962C8B-B14F-4D97-AF65-F5344CB8AC3E}">
        <p14:creationId xmlns:p14="http://schemas.microsoft.com/office/powerpoint/2010/main" val="3786127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B45244-3512-4639-992C-9231273AA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4600"/>
              <a:t>OPSAMLING PÅ TEMADAGEN – IP 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AF761A-ABFA-A2ED-15AB-783DA7162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8"/>
            <a:ext cx="4569229" cy="3985101"/>
          </a:xfrm>
        </p:spPr>
        <p:txBody>
          <a:bodyPr>
            <a:normAutofit/>
          </a:bodyPr>
          <a:lstStyle/>
          <a:p>
            <a:r>
              <a:rPr lang="da-DK" sz="8800" dirty="0"/>
              <a:t>USA? </a:t>
            </a:r>
          </a:p>
          <a:p>
            <a:endParaRPr lang="da-DK" sz="2200" dirty="0"/>
          </a:p>
        </p:txBody>
      </p:sp>
      <p:pic>
        <p:nvPicPr>
          <p:cNvPr id="2050" name="Picture 2" descr="Clement Kjersgaard siger nej til alt: Men dette ene program kunne han godt  overveje at være med i | BILLED-BLADET">
            <a:extLst>
              <a:ext uri="{FF2B5EF4-FFF2-40B4-BE49-F238E27FC236}">
                <a16:creationId xmlns:a16="http://schemas.microsoft.com/office/drawing/2014/main" id="{CADE1120-29B1-013A-2232-3CB413DAE8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0" r="2479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68C6DA8B-5081-EFFB-F0CA-F83E316164B1}"/>
              </a:ext>
            </a:extLst>
          </p:cNvPr>
          <p:cNvSpPr txBox="1"/>
          <p:nvPr/>
        </p:nvSpPr>
        <p:spPr>
          <a:xfrm>
            <a:off x="4289585" y="2211174"/>
            <a:ext cx="7575233" cy="132343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da-DK" sz="2000" b="0" i="1" dirty="0">
                <a:solidFill>
                  <a:srgbClr val="222222"/>
                </a:solidFill>
                <a:effectLst/>
                <a:latin typeface="Meta Serif (webfont)"/>
              </a:rPr>
              <a:t>”De læser ikke de samme aviser, opsøger forskellige hjemmesider, og på sociale medier møder de nogle, som ligner dem selv. Deres valg af tv-kanaler stikker i to retninger, og når de tænder for radioen, er det ofte for at blive bekræftet i, at deres verdensbillede er helt rigtigt.”</a:t>
            </a:r>
            <a:endParaRPr lang="da-DK" sz="2000" i="1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BCF53F5-28E8-D1E3-9917-D1E21F9FB95D}"/>
              </a:ext>
            </a:extLst>
          </p:cNvPr>
          <p:cNvSpPr txBox="1"/>
          <p:nvPr/>
        </p:nvSpPr>
        <p:spPr>
          <a:xfrm>
            <a:off x="4819651" y="3680008"/>
            <a:ext cx="6878774" cy="31700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l"/>
            <a:r>
              <a:rPr lang="da-DK" sz="2000" b="0" i="1" dirty="0">
                <a:solidFill>
                  <a:srgbClr val="222222"/>
                </a:solidFill>
                <a:effectLst/>
                <a:latin typeface="Meta Serif (webfont)"/>
              </a:rPr>
              <a:t>”Det anerkendte </a:t>
            </a:r>
            <a:r>
              <a:rPr lang="da-DK" sz="2000" b="0" i="1" dirty="0" err="1">
                <a:solidFill>
                  <a:srgbClr val="222222"/>
                </a:solidFill>
                <a:effectLst/>
                <a:latin typeface="Meta Serif (webfont)"/>
              </a:rPr>
              <a:t>Pew</a:t>
            </a:r>
            <a:r>
              <a:rPr lang="da-DK" sz="2000" b="0" i="1" dirty="0">
                <a:solidFill>
                  <a:srgbClr val="222222"/>
                </a:solidFill>
                <a:effectLst/>
                <a:latin typeface="Meta Serif (webfont)"/>
              </a:rPr>
              <a:t> Research Center i Washington har kortlagt afstanden mellem en gennemsnitlig republikansk vælger og en gennemsnitlig demokratisk fra 1994 til 2017. I 1994 – da demokraten Bill Clinton var midt i sin første præsidentperiode – var afstanden så lille, at langt de fleste vælgere sagtens kunne forestille sig at stemme på det andet parti. 23 år senere – da republikaneren Donald Trump havde sat sig til rette i Det Ovale Værelse i Det Hvide Hus – var distancen øget så meget, at næsten ingen var i nærheden af at overveje at flytte deres stemmer.”</a:t>
            </a:r>
            <a:endParaRPr lang="da-DK" sz="2000" i="1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CC951FE2-CF6A-5E96-5E93-726F11C01CB3}"/>
              </a:ext>
            </a:extLst>
          </p:cNvPr>
          <p:cNvSpPr txBox="1"/>
          <p:nvPr/>
        </p:nvSpPr>
        <p:spPr>
          <a:xfrm rot="10800000" flipV="1">
            <a:off x="537686" y="4608900"/>
            <a:ext cx="3840621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da-DK" b="0" i="1" dirty="0">
                <a:solidFill>
                  <a:srgbClr val="222222"/>
                </a:solidFill>
                <a:effectLst/>
                <a:latin typeface="Meta Serif (webfont)"/>
              </a:rPr>
              <a:t>”Skellet mellem USA’s to store vælgergrupper fører sammen med selvbekræftelserne især i sociale mediers ekkokamre i værste fald til vold.”</a:t>
            </a:r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244570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1FE8AD-8C32-A9D7-05A3-23FC59123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FEDE PROGRAMPUNKTER!</a:t>
            </a:r>
          </a:p>
        </p:txBody>
      </p:sp>
      <p:pic>
        <p:nvPicPr>
          <p:cNvPr id="5" name="Billede 4" descr="Et billede, der indeholder tekst, Font/skrifttype, skærmbillede, linje/række&#10;&#10;Automatisk genereret beskrivelse">
            <a:extLst>
              <a:ext uri="{FF2B5EF4-FFF2-40B4-BE49-F238E27FC236}">
                <a16:creationId xmlns:a16="http://schemas.microsoft.com/office/drawing/2014/main" id="{D324C102-2BB7-5E37-1B29-921A09C90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24191"/>
            <a:ext cx="9038926" cy="2512626"/>
          </a:xfrm>
          <a:prstGeom prst="rect">
            <a:avLst/>
          </a:prstGeom>
        </p:spPr>
      </p:pic>
      <p:sp>
        <p:nvSpPr>
          <p:cNvPr id="6" name="Højrepil 5">
            <a:extLst>
              <a:ext uri="{FF2B5EF4-FFF2-40B4-BE49-F238E27FC236}">
                <a16:creationId xmlns:a16="http://schemas.microsoft.com/office/drawing/2014/main" id="{FE7AC472-AB38-CFD3-B109-EB45C11805DA}"/>
              </a:ext>
            </a:extLst>
          </p:cNvPr>
          <p:cNvSpPr/>
          <p:nvPr/>
        </p:nvSpPr>
        <p:spPr>
          <a:xfrm rot="10800000">
            <a:off x="9103659" y="3228322"/>
            <a:ext cx="1627094" cy="2017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Højrepil 6">
            <a:extLst>
              <a:ext uri="{FF2B5EF4-FFF2-40B4-BE49-F238E27FC236}">
                <a16:creationId xmlns:a16="http://schemas.microsoft.com/office/drawing/2014/main" id="{59B206C3-35F9-ECCB-EBC6-C6416D625651}"/>
              </a:ext>
            </a:extLst>
          </p:cNvPr>
          <p:cNvSpPr/>
          <p:nvPr/>
        </p:nvSpPr>
        <p:spPr>
          <a:xfrm rot="10800000">
            <a:off x="9103659" y="4161825"/>
            <a:ext cx="1627094" cy="2017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074" name="Picture 2" descr="Bag om journalist Philip Khokhar - ALT.dk">
            <a:extLst>
              <a:ext uri="{FF2B5EF4-FFF2-40B4-BE49-F238E27FC236}">
                <a16:creationId xmlns:a16="http://schemas.microsoft.com/office/drawing/2014/main" id="{CB072E5E-7BC3-F873-B99B-6DB4CBAD7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2" y="4449521"/>
            <a:ext cx="3983038" cy="237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.S. Capitol Building Steps | Mini Museum">
            <a:extLst>
              <a:ext uri="{FF2B5EF4-FFF2-40B4-BE49-F238E27FC236}">
                <a16:creationId xmlns:a16="http://schemas.microsoft.com/office/drawing/2014/main" id="{612290F3-BBB1-90D4-DFF6-5AA02F728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438" y="53757"/>
            <a:ext cx="2976562" cy="297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31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FBF641-B685-A2BC-6296-74FBE4B5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>
                <a:hlinkClick r:id="rId3"/>
              </a:rPr>
              <a:t>https://www.dr.dk/drtv/program/capitol_angrebet-indefra_-4-timer-der-aendrede-usa_278490</a:t>
            </a:r>
            <a:endParaRPr lang="da-DK" dirty="0"/>
          </a:p>
        </p:txBody>
      </p:sp>
      <p:pic>
        <p:nvPicPr>
          <p:cNvPr id="5" name="Pladsholder til indhold 4" descr="Et billede, der indeholder Ansigt, skærmbillede, tekst, menneske&#10;&#10;Automatisk genereret beskrivelse">
            <a:extLst>
              <a:ext uri="{FF2B5EF4-FFF2-40B4-BE49-F238E27FC236}">
                <a16:creationId xmlns:a16="http://schemas.microsoft.com/office/drawing/2014/main" id="{5A482353-D7DB-BD41-F6E0-AB10E2B30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828" y="1855694"/>
            <a:ext cx="9976320" cy="4637181"/>
          </a:xfrm>
        </p:spPr>
      </p:pic>
    </p:spTree>
    <p:extLst>
      <p:ext uri="{BB962C8B-B14F-4D97-AF65-F5344CB8AC3E}">
        <p14:creationId xmlns:p14="http://schemas.microsoft.com/office/powerpoint/2010/main" val="1779647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7BFAD2-4CFC-0A6E-AA47-CDD5DDCE4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HVORDAN STÅR DET TIL NU, NÆSTEN 3 ÅR EFTER STORMEN PÅ KONGRESSEN? UNDERSØG! </a:t>
            </a:r>
          </a:p>
        </p:txBody>
      </p:sp>
      <p:pic>
        <p:nvPicPr>
          <p:cNvPr id="5" name="Billede 4" descr="Et billede, der indeholder tøj, tekst, menneske, kvinde&#10;&#10;Automatisk genereret beskrivelse">
            <a:extLst>
              <a:ext uri="{FF2B5EF4-FFF2-40B4-BE49-F238E27FC236}">
                <a16:creationId xmlns:a16="http://schemas.microsoft.com/office/drawing/2014/main" id="{6E588814-1E77-3BFD-11CF-212B86024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269" y="2003612"/>
            <a:ext cx="7772400" cy="459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51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0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4A055A-29F0-85A3-6E68-2BADD684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UGENS AKTUALITET: GUSTAV OG NOAH </a:t>
            </a:r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R Nyheder Breaking (@DRBreaking) / X">
            <a:extLst>
              <a:ext uri="{FF2B5EF4-FFF2-40B4-BE49-F238E27FC236}">
                <a16:creationId xmlns:a16="http://schemas.microsoft.com/office/drawing/2014/main" id="{AAE95A10-ABA0-76AA-461C-A05ECAA84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7597" y="666728"/>
            <a:ext cx="5465791" cy="546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832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2EA0F85-AC7C-0133-8DF8-E7C6997D7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GOD TUR!! 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34DCFBD-2107-282C-11E3-ECFAA9CCBA43}"/>
              </a:ext>
            </a:extLst>
          </p:cNvPr>
          <p:cNvSpPr txBox="1"/>
          <p:nvPr/>
        </p:nvSpPr>
        <p:spPr>
          <a:xfrm>
            <a:off x="838201" y="2482589"/>
            <a:ext cx="3816096" cy="369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/>
              <a:t>Snak</a:t>
            </a:r>
            <a:r>
              <a:rPr lang="en-US" sz="3200" dirty="0"/>
              <a:t> med </a:t>
            </a:r>
            <a:r>
              <a:rPr lang="en-US" sz="3200" dirty="0" err="1"/>
              <a:t>amerikanerne</a:t>
            </a:r>
            <a:r>
              <a:rPr lang="en-US" sz="3200" dirty="0"/>
              <a:t>!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/>
              <a:t>Hvordan</a:t>
            </a:r>
            <a:r>
              <a:rPr lang="en-US" sz="3200" dirty="0"/>
              <a:t> </a:t>
            </a:r>
            <a:r>
              <a:rPr lang="en-US" sz="3200" dirty="0" err="1"/>
              <a:t>oplever</a:t>
            </a:r>
            <a:r>
              <a:rPr lang="en-US" sz="3200" dirty="0"/>
              <a:t> I </a:t>
            </a:r>
            <a:r>
              <a:rPr lang="en-US" sz="3200" dirty="0" err="1"/>
              <a:t>stemningen</a:t>
            </a:r>
            <a:r>
              <a:rPr lang="en-US" sz="3200" dirty="0"/>
              <a:t>?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Kan I </a:t>
            </a:r>
            <a:r>
              <a:rPr lang="en-US" sz="3200" dirty="0" err="1"/>
              <a:t>mærke</a:t>
            </a:r>
            <a:r>
              <a:rPr lang="en-US" sz="3200" dirty="0"/>
              <a:t>/se </a:t>
            </a:r>
            <a:r>
              <a:rPr lang="en-US" sz="3200" dirty="0" err="1"/>
              <a:t>splittelsen</a:t>
            </a:r>
            <a:r>
              <a:rPr lang="en-US" sz="3200" dirty="0"/>
              <a:t>?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/>
              <a:t>Valg</a:t>
            </a:r>
            <a:r>
              <a:rPr lang="en-US" sz="3200" dirty="0"/>
              <a:t> I 2024!</a:t>
            </a:r>
          </a:p>
        </p:txBody>
      </p:sp>
      <p:pic>
        <p:nvPicPr>
          <p:cNvPr id="2050" name="Picture 2" descr="Se 30 Top New York seværdigheder! Sjov Lokale Guide! (Kids Free!) 2023">
            <a:extLst>
              <a:ext uri="{FF2B5EF4-FFF2-40B4-BE49-F238E27FC236}">
                <a16:creationId xmlns:a16="http://schemas.microsoft.com/office/drawing/2014/main" id="{508735F4-1760-183E-DDCA-13C776959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43" r="-1" b="311"/>
          <a:stretch/>
        </p:blipFill>
        <p:spPr bwMode="auto"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ashington, D.C. - Wikipedia">
            <a:extLst>
              <a:ext uri="{FF2B5EF4-FFF2-40B4-BE49-F238E27FC236}">
                <a16:creationId xmlns:a16="http://schemas.microsoft.com/office/drawing/2014/main" id="{C07AD4C3-C09B-DB79-0B3A-C6D5A6031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6"/>
          <a:stretch/>
        </p:blipFill>
        <p:spPr bwMode="auto"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475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8AFFE51B931F4397AE05E8D6C49325" ma:contentTypeVersion="14" ma:contentTypeDescription="Opret et nyt dokument." ma:contentTypeScope="" ma:versionID="41ad59eecba6818756989972cbf200b7">
  <xsd:schema xmlns:xsd="http://www.w3.org/2001/XMLSchema" xmlns:xs="http://www.w3.org/2001/XMLSchema" xmlns:p="http://schemas.microsoft.com/office/2006/metadata/properties" xmlns:ns2="febb90c7-3665-4c1f-9f05-90391176a982" xmlns:ns3="eec9c017-56e4-40db-953a-986d842f7b06" targetNamespace="http://schemas.microsoft.com/office/2006/metadata/properties" ma:root="true" ma:fieldsID="d1c6bdf2e438ec0af10aea7b31c813cc" ns2:_="" ns3:_="">
    <xsd:import namespace="febb90c7-3665-4c1f-9f05-90391176a982"/>
    <xsd:import namespace="eec9c017-56e4-40db-953a-986d842f7b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bb90c7-3665-4c1f-9f05-90391176a9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7c3003a0-0503-4f8b-8474-15bee1c597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9c017-56e4-40db-953a-986d842f7b0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b9c352-2ff1-47ed-9162-206a934021c4}" ma:internalName="TaxCatchAll" ma:showField="CatchAllData" ma:web="eec9c017-56e4-40db-953a-986d842f7b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c9c017-56e4-40db-953a-986d842f7b06" xsi:nil="true"/>
    <lcf76f155ced4ddcb4097134ff3c332f xmlns="febb90c7-3665-4c1f-9f05-90391176a98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8432286-AAD3-493B-9EA6-7ACFCC6E97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37907B-7895-468A-A3B4-425E91837E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bb90c7-3665-4c1f-9f05-90391176a982"/>
    <ds:schemaRef ds:uri="eec9c017-56e4-40db-953a-986d842f7b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1CC62D-EB90-4DB3-8BD3-29F1739D7410}">
  <ds:schemaRefs>
    <ds:schemaRef ds:uri="http://schemas.openxmlformats.org/package/2006/metadata/core-properties"/>
    <ds:schemaRef ds:uri="febb90c7-3665-4c1f-9f05-90391176a982"/>
    <ds:schemaRef ds:uri="http://schemas.microsoft.com/office/2006/documentManagement/types"/>
    <ds:schemaRef ds:uri="http://purl.org/dc/elements/1.1/"/>
    <ds:schemaRef ds:uri="http://purl.org/dc/dcmitype/"/>
    <ds:schemaRef ds:uri="eec9c017-56e4-40db-953a-986d842f7b06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342</Words>
  <Application>Microsoft Macintosh PowerPoint</Application>
  <PresentationFormat>Widescreen</PresentationFormat>
  <Paragraphs>38</Paragraphs>
  <Slides>8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Meta Serif (webfont)</vt:lpstr>
      <vt:lpstr>Office-tema</vt:lpstr>
      <vt:lpstr>OPTAKT TIL STUDIETUR</vt:lpstr>
      <vt:lpstr>PROGRAM </vt:lpstr>
      <vt:lpstr>OPSAMLING PÅ TEMADAGEN – IP </vt:lpstr>
      <vt:lpstr>FEDE PROGRAMPUNKTER!</vt:lpstr>
      <vt:lpstr>https://www.dr.dk/drtv/program/capitol_angrebet-indefra_-4-timer-der-aendrede-usa_278490</vt:lpstr>
      <vt:lpstr>HVORDAN STÅR DET TIL NU, NÆSTEN 3 ÅR EFTER STORMEN PÅ KONGRESSEN? UNDERSØG! </vt:lpstr>
      <vt:lpstr>UGENS AKTUALITET: GUSTAV OG NOAH </vt:lpstr>
      <vt:lpstr>GOD TUR!!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Socialisationens grundbegreber</dc:title>
  <dc:creator>E5520</dc:creator>
  <cp:lastModifiedBy>Mads Malthe Rifbjerg Søvndal</cp:lastModifiedBy>
  <cp:revision>25</cp:revision>
  <dcterms:created xsi:type="dcterms:W3CDTF">2014-10-31T08:19:33Z</dcterms:created>
  <dcterms:modified xsi:type="dcterms:W3CDTF">2023-09-22T08:53:52Z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0x010100BF8AFFE51B931F4397AE05E8D6C49325</vt:lpwstr>
  </property>
  <property fmtid="{D5CDD505-2E9C-101B-9397-08002B2CF9AE}" pid="3" name="MediaServiceImageTags">
    <vt:lpwstr/>
  </property>
</Properties>
</file>