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1" r:id="rId4"/>
    <p:sldId id="259" r:id="rId5"/>
    <p:sldId id="260" r:id="rId6"/>
    <p:sldId id="262" r:id="rId7"/>
    <p:sldId id="264" r:id="rId8"/>
    <p:sldId id="263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737"/>
  </p:normalViewPr>
  <p:slideViewPr>
    <p:cSldViewPr snapToGrid="0" snapToObjects="1">
      <p:cViewPr varScale="1">
        <p:scale>
          <a:sx n="122" d="100"/>
          <a:sy n="122" d="100"/>
        </p:scale>
        <p:origin x="24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63810-2C1A-2345-BF11-36FDFBE4EEA6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080C6-D444-D748-8041-DFDDDCDB24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4852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602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00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954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808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25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466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95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76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750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882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20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B5D12-6051-9843-AD35-8BD9833552C3}" type="datetimeFigureOut">
              <a:rPr lang="da-DK" smtClean="0"/>
              <a:t>13.11.2022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AFA4B-1580-AF41-BFDD-1CD01B15E7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372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asilicata i Italien ved solopgang">
            <a:extLst>
              <a:ext uri="{FF2B5EF4-FFF2-40B4-BE49-F238E27FC236}">
                <a16:creationId xmlns:a16="http://schemas.microsoft.com/office/drawing/2014/main" id="{B380309E-90DE-4751-A7B1-0CB64BE87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ABA35255-CC78-4029-88CC-A25D697C0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  <a:latin typeface="Cambria" panose="02040503050406030204" pitchFamily="18" charset="0"/>
              </a:rPr>
              <a:t>Den tidlige middelalder Europa</a:t>
            </a:r>
          </a:p>
        </p:txBody>
      </p:sp>
      <p:sp>
        <p:nvSpPr>
          <p:cNvPr id="6" name="Undertitel 5">
            <a:extLst>
              <a:ext uri="{FF2B5EF4-FFF2-40B4-BE49-F238E27FC236}">
                <a16:creationId xmlns:a16="http://schemas.microsoft.com/office/drawing/2014/main" id="{5D8B483A-ECBF-46E2-A0F7-7302ADE52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  <a:latin typeface="Cambria" panose="02040503050406030204" pitchFamily="18" charset="0"/>
            </a:endParaRPr>
          </a:p>
          <a:p>
            <a:r>
              <a:rPr lang="da-DK">
                <a:solidFill>
                  <a:srgbClr val="FFFFFF"/>
                </a:solidFill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554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A73E-76FB-4D1A-B96A-B8B0878B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1000"/>
              </a:spcBef>
            </a:pPr>
            <a:r>
              <a:rPr lang="da-DK" sz="2400" i="1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 </a:t>
            </a:r>
            <a:endParaRPr lang="da-DK" sz="2400" dirty="0">
              <a:solidFill>
                <a:prstClr val="black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BCB371-F847-46A1-96BB-0DA25DFF3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241" y="554764"/>
            <a:ext cx="4834180" cy="16459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b="1" dirty="0"/>
              <a:t>Hvad talte vi om i den sidste lektion?</a:t>
            </a:r>
          </a:p>
        </p:txBody>
      </p:sp>
      <p:pic>
        <p:nvPicPr>
          <p:cNvPr id="6" name="Pladsholder til indhold 5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0932A08B-2447-41A1-BB68-5D62B9CBA7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77654" y="174699"/>
            <a:ext cx="3731419" cy="6517071"/>
          </a:xfr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99464"/>
            <a:ext cx="5053263" cy="303195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 rot="20644558">
            <a:off x="468815" y="2727150"/>
            <a:ext cx="2506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Den mørke middelalder?</a:t>
            </a:r>
          </a:p>
        </p:txBody>
      </p:sp>
      <p:sp>
        <p:nvSpPr>
          <p:cNvPr id="7" name="Tekstfelt 6"/>
          <p:cNvSpPr txBox="1"/>
          <p:nvPr/>
        </p:nvSpPr>
        <p:spPr>
          <a:xfrm rot="1278234">
            <a:off x="3587980" y="2905602"/>
            <a:ext cx="290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Den dynamiske middelalder?</a:t>
            </a:r>
          </a:p>
        </p:txBody>
      </p:sp>
    </p:spTree>
    <p:extLst>
      <p:ext uri="{BB962C8B-B14F-4D97-AF65-F5344CB8AC3E}">
        <p14:creationId xmlns:p14="http://schemas.microsoft.com/office/powerpoint/2010/main" val="1065382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A73E-76FB-4D1A-B96A-B8B0878B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i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BCB371-F847-46A1-96BB-0DA25DFF3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77753" y="549755"/>
            <a:ext cx="6159237" cy="11409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b="1" dirty="0"/>
              <a:t>Magtfordeling i Frankerriget i den tidlige middelalder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4153546" y="1825625"/>
            <a:ext cx="3797085" cy="435133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da-DK" dirty="0"/>
              <a:t>Hvem havde umiddelbart mest magt af de to? Ham med sværdet eller ham med korset?</a:t>
            </a:r>
          </a:p>
          <a:p>
            <a:pPr marL="514350" indent="-514350">
              <a:buAutoNum type="arabicParenR"/>
            </a:pPr>
            <a:r>
              <a:rPr lang="da-DK" dirty="0"/>
              <a:t>Kan kilde 22 bruges som belæg? </a:t>
            </a:r>
            <a:r>
              <a:rPr lang="mr-IN" dirty="0"/>
              <a:t>–</a:t>
            </a:r>
            <a:r>
              <a:rPr lang="da-DK" dirty="0"/>
              <a:t> besvar arbejdsspørgsmål 1-3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76" y="1390651"/>
            <a:ext cx="2602557" cy="478631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930" y="1473201"/>
            <a:ext cx="2770129" cy="470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81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A73E-76FB-4D1A-B96A-B8B0878B5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70" y="0"/>
            <a:ext cx="6742171" cy="1343359"/>
          </a:xfrm>
        </p:spPr>
        <p:txBody>
          <a:bodyPr>
            <a:normAutofit/>
          </a:bodyPr>
          <a:lstStyle/>
          <a:p>
            <a:pPr algn="ctr"/>
            <a:r>
              <a:rPr lang="da-DK" sz="2800" b="1" dirty="0">
                <a:latin typeface="+mn-lt"/>
              </a:rPr>
              <a:t>Middelalderens samfundssystem</a:t>
            </a:r>
          </a:p>
        </p:txBody>
      </p:sp>
      <p:pic>
        <p:nvPicPr>
          <p:cNvPr id="6" name="Pladsholder til indhold 5" descr="Et billede, der indeholder bygning&#10;&#10;Automatisk genereret beskrivelse">
            <a:extLst>
              <a:ext uri="{FF2B5EF4-FFF2-40B4-BE49-F238E27FC236}">
                <a16:creationId xmlns:a16="http://schemas.microsoft.com/office/drawing/2014/main" id="{DEFDF2C1-79A3-4E7F-92F1-5188FAB2F4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5564" y="2146"/>
            <a:ext cx="4268236" cy="6855854"/>
          </a:xfr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5747"/>
            <a:ext cx="4224543" cy="2362880"/>
          </a:xfrm>
          <a:prstGeom prst="rect">
            <a:avLst/>
          </a:prstGeom>
        </p:spPr>
      </p:pic>
      <p:sp>
        <p:nvSpPr>
          <p:cNvPr id="4" name="Tekstfelt 3"/>
          <p:cNvSpPr txBox="1"/>
          <p:nvPr/>
        </p:nvSpPr>
        <p:spPr>
          <a:xfrm>
            <a:off x="255110" y="1518833"/>
            <a:ext cx="6733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Jeres fremstillingsmateriale inddrager mange billeder og sådanne kan </a:t>
            </a:r>
          </a:p>
          <a:p>
            <a:r>
              <a:rPr lang="da-DK" dirty="0"/>
              <a:t>ofte være lige så gode kilder, som de skrevne.</a:t>
            </a:r>
          </a:p>
          <a:p>
            <a:endParaRPr lang="da-DK" dirty="0"/>
          </a:p>
          <a:p>
            <a:r>
              <a:rPr lang="da-DK" dirty="0"/>
              <a:t>Hvorfor har Peter Frederiksen taget det til højre med?</a:t>
            </a:r>
          </a:p>
        </p:txBody>
      </p:sp>
      <p:sp>
        <p:nvSpPr>
          <p:cNvPr id="5" name="Tekstfelt 4"/>
          <p:cNvSpPr txBox="1"/>
          <p:nvPr/>
        </p:nvSpPr>
        <p:spPr>
          <a:xfrm rot="1837247">
            <a:off x="4120146" y="5293301"/>
            <a:ext cx="3069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Hvad kan dette billede </a:t>
            </a:r>
            <a:r>
              <a:rPr lang="da-DK"/>
              <a:t>fra KBH</a:t>
            </a:r>
          </a:p>
          <a:p>
            <a:r>
              <a:rPr lang="da-DK" dirty="0"/>
              <a:t> bruges til i den sammenhæng 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037" y="2719162"/>
            <a:ext cx="2474204" cy="205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7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A73E-76FB-4D1A-B96A-B8B0878B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i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BCB371-F847-46A1-96BB-0DA25DFF3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3216" y="671805"/>
            <a:ext cx="10670583" cy="8160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b="1" dirty="0"/>
              <a:t>Middelaldersamfundets magtstruktur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2" name="Pladsholder til indhold 11">
            <a:extLst>
              <a:ext uri="{FF2B5EF4-FFF2-40B4-BE49-F238E27FC236}">
                <a16:creationId xmlns:a16="http://schemas.microsoft.com/office/drawing/2014/main" id="{1EBDBFD9-DE12-453E-85F5-8AA36EC81F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3215" y="818675"/>
            <a:ext cx="12020511" cy="5018563"/>
          </a:xfrm>
        </p:spPr>
      </p:pic>
      <p:sp>
        <p:nvSpPr>
          <p:cNvPr id="3" name="Tekstfelt 2"/>
          <p:cNvSpPr txBox="1"/>
          <p:nvPr/>
        </p:nvSpPr>
        <p:spPr>
          <a:xfrm>
            <a:off x="4250686" y="5514072"/>
            <a:ext cx="4885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>
                <a:solidFill>
                  <a:srgbClr val="FF0000"/>
                </a:solidFill>
              </a:rPr>
              <a:t>To strukturer i samme tid</a:t>
            </a:r>
          </a:p>
        </p:txBody>
      </p:sp>
    </p:spTree>
    <p:extLst>
      <p:ext uri="{BB962C8B-B14F-4D97-AF65-F5344CB8AC3E}">
        <p14:creationId xmlns:p14="http://schemas.microsoft.com/office/powerpoint/2010/main" val="138715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A73E-76FB-4D1A-B96A-B8B0878B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i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1BCB371-F847-46A1-96BB-0DA25DFF3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35610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da-DK" b="1" dirty="0"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8" name="Pladsholder til indhold 7" descr="Et billede, der indeholder objekt&#10;&#10;Automatisk genereret beskrivelse">
            <a:extLst>
              <a:ext uri="{FF2B5EF4-FFF2-40B4-BE49-F238E27FC236}">
                <a16:creationId xmlns:a16="http://schemas.microsoft.com/office/drawing/2014/main" id="{CEE92D4B-3C88-471A-8DD8-CBAD60E881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63551" y="1554379"/>
            <a:ext cx="6228449" cy="4188632"/>
          </a:xfrm>
        </p:spPr>
      </p:pic>
      <p:sp>
        <p:nvSpPr>
          <p:cNvPr id="5" name="Tekstfelt 4"/>
          <p:cNvSpPr txBox="1"/>
          <p:nvPr/>
        </p:nvSpPr>
        <p:spPr>
          <a:xfrm>
            <a:off x="154983" y="1929997"/>
            <a:ext cx="626010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Denne figur er i jeres lektie til denne lektion.</a:t>
            </a:r>
          </a:p>
          <a:p>
            <a:endParaRPr lang="da-DK" sz="2000" dirty="0"/>
          </a:p>
          <a:p>
            <a:endParaRPr lang="da-DK" sz="2000" dirty="0"/>
          </a:p>
          <a:p>
            <a:r>
              <a:rPr lang="da-DK" sz="2000" dirty="0"/>
              <a:t> - men giver den mening?</a:t>
            </a:r>
          </a:p>
          <a:p>
            <a:endParaRPr lang="da-DK" sz="2000" dirty="0"/>
          </a:p>
          <a:p>
            <a:endParaRPr lang="da-DK" sz="2000" dirty="0"/>
          </a:p>
          <a:p>
            <a:r>
              <a:rPr lang="da-DK" sz="2000" dirty="0"/>
              <a:t>Nu er det jeres opgave, at forklare denne magtstruktur/samfundssystem.</a:t>
            </a:r>
          </a:p>
          <a:p>
            <a:endParaRPr lang="da-DK" sz="2000" dirty="0"/>
          </a:p>
          <a:p>
            <a:r>
              <a:rPr lang="da-DK" sz="2000" dirty="0"/>
              <a:t>Se næste slide</a:t>
            </a:r>
            <a:r>
              <a:rPr lang="mr-IN" sz="2000" dirty="0"/>
              <a:t>…</a:t>
            </a:r>
            <a:endParaRPr lang="da-DK" sz="2000" dirty="0"/>
          </a:p>
        </p:txBody>
      </p:sp>
      <p:sp>
        <p:nvSpPr>
          <p:cNvPr id="7" name="Tekstfelt 6"/>
          <p:cNvSpPr txBox="1"/>
          <p:nvPr/>
        </p:nvSpPr>
        <p:spPr>
          <a:xfrm>
            <a:off x="3936569" y="588936"/>
            <a:ext cx="4032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 dirty="0"/>
              <a:t>Den feudale magtstruktur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66288"/>
            <a:ext cx="4557713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ekant 4"/>
          <p:cNvSpPr/>
          <p:nvPr/>
        </p:nvSpPr>
        <p:spPr>
          <a:xfrm>
            <a:off x="3471619" y="929898"/>
            <a:ext cx="5052448" cy="53779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cxnSp>
        <p:nvCxnSpPr>
          <p:cNvPr id="7" name="Lige forbindelse 6"/>
          <p:cNvCxnSpPr/>
          <p:nvPr/>
        </p:nvCxnSpPr>
        <p:spPr>
          <a:xfrm>
            <a:off x="5114441" y="280519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/>
          <p:nvPr/>
        </p:nvCxnSpPr>
        <p:spPr>
          <a:xfrm>
            <a:off x="5114441" y="2805193"/>
            <a:ext cx="1766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/>
          <p:nvPr/>
        </p:nvCxnSpPr>
        <p:spPr>
          <a:xfrm flipV="1">
            <a:off x="4884821" y="3258112"/>
            <a:ext cx="2213811" cy="4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/>
        </p:nvCxnSpPr>
        <p:spPr>
          <a:xfrm>
            <a:off x="4138863" y="4782960"/>
            <a:ext cx="3681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padbuet pil 18"/>
          <p:cNvSpPr/>
          <p:nvPr/>
        </p:nvSpPr>
        <p:spPr>
          <a:xfrm rot="14635578">
            <a:off x="6924305" y="2545591"/>
            <a:ext cx="1418445" cy="764932"/>
          </a:xfrm>
          <a:prstGeom prst="curvedUpArrow">
            <a:avLst>
              <a:gd name="adj1" fmla="val 25000"/>
              <a:gd name="adj2" fmla="val 50000"/>
              <a:gd name="adj3" fmla="val 34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0" name="Opadbuet pil 19"/>
          <p:cNvSpPr/>
          <p:nvPr/>
        </p:nvSpPr>
        <p:spPr>
          <a:xfrm rot="14635578">
            <a:off x="7585073" y="4155889"/>
            <a:ext cx="1418445" cy="764932"/>
          </a:xfrm>
          <a:prstGeom prst="curvedUpArrow">
            <a:avLst>
              <a:gd name="adj1" fmla="val 25000"/>
              <a:gd name="adj2" fmla="val 50000"/>
              <a:gd name="adj3" fmla="val 34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1" name="Opadbuet pil 20"/>
          <p:cNvSpPr/>
          <p:nvPr/>
        </p:nvSpPr>
        <p:spPr>
          <a:xfrm rot="7136187">
            <a:off x="3583807" y="2450192"/>
            <a:ext cx="1418445" cy="764932"/>
          </a:xfrm>
          <a:prstGeom prst="curvedUpArrow">
            <a:avLst>
              <a:gd name="adj1" fmla="val 25000"/>
              <a:gd name="adj2" fmla="val 50000"/>
              <a:gd name="adj3" fmla="val 34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2" name="Opadbuet pil 21"/>
          <p:cNvSpPr/>
          <p:nvPr/>
        </p:nvSpPr>
        <p:spPr>
          <a:xfrm rot="6936263">
            <a:off x="2837719" y="4156178"/>
            <a:ext cx="1418445" cy="764932"/>
          </a:xfrm>
          <a:prstGeom prst="curvedUpArrow">
            <a:avLst>
              <a:gd name="adj1" fmla="val 25000"/>
              <a:gd name="adj2" fmla="val 50000"/>
              <a:gd name="adj3" fmla="val 34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3" name="Tekstfelt 22"/>
          <p:cNvSpPr txBox="1"/>
          <p:nvPr/>
        </p:nvSpPr>
        <p:spPr>
          <a:xfrm>
            <a:off x="917076" y="802199"/>
            <a:ext cx="28443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Indsæt de tre hovedaktører i modellen</a:t>
            </a:r>
          </a:p>
          <a:p>
            <a:endParaRPr lang="da-DK" sz="2800" dirty="0"/>
          </a:p>
        </p:txBody>
      </p:sp>
      <p:sp>
        <p:nvSpPr>
          <p:cNvPr id="24" name="Tekstfelt 23"/>
          <p:cNvSpPr txBox="1"/>
          <p:nvPr/>
        </p:nvSpPr>
        <p:spPr>
          <a:xfrm>
            <a:off x="8180182" y="681288"/>
            <a:ext cx="39734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Pilene illustrerer et særligt forhold mellem de forskellige lag og internt. Nu skal I sætte ord på pilene</a:t>
            </a:r>
          </a:p>
          <a:p>
            <a:endParaRPr lang="da-DK" sz="2800" dirty="0"/>
          </a:p>
        </p:txBody>
      </p:sp>
      <p:sp>
        <p:nvSpPr>
          <p:cNvPr id="25" name="Tekstfelt 24"/>
          <p:cNvSpPr txBox="1"/>
          <p:nvPr/>
        </p:nvSpPr>
        <p:spPr>
          <a:xfrm>
            <a:off x="2895539" y="28339"/>
            <a:ext cx="63707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/>
              <a:t>Forklar den feudale struktur to og to</a:t>
            </a:r>
          </a:p>
        </p:txBody>
      </p:sp>
      <p:cxnSp>
        <p:nvCxnSpPr>
          <p:cNvPr id="27" name="Lige pilforbindelse 26"/>
          <p:cNvCxnSpPr/>
          <p:nvPr/>
        </p:nvCxnSpPr>
        <p:spPr>
          <a:xfrm>
            <a:off x="5126106" y="5472113"/>
            <a:ext cx="1543050" cy="0"/>
          </a:xfrm>
          <a:prstGeom prst="straightConnector1">
            <a:avLst/>
          </a:prstGeom>
          <a:ln w="476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pilforbindelse 27"/>
          <p:cNvCxnSpPr/>
          <p:nvPr/>
        </p:nvCxnSpPr>
        <p:spPr>
          <a:xfrm>
            <a:off x="5278381" y="3938016"/>
            <a:ext cx="1280612" cy="4763"/>
          </a:xfrm>
          <a:prstGeom prst="straightConnector1">
            <a:avLst/>
          </a:prstGeom>
          <a:ln w="476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21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Det tredelte samfund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felt 6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illustrerer</a:t>
            </a:r>
            <a:r>
              <a:rPr lang="en-US" sz="1400" dirty="0"/>
              <a:t> </a:t>
            </a:r>
            <a:r>
              <a:rPr lang="en-US" sz="1400" dirty="0" err="1"/>
              <a:t>billedet</a:t>
            </a:r>
            <a:r>
              <a:rPr lang="en-US" sz="1400" dirty="0"/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menes</a:t>
            </a:r>
            <a:r>
              <a:rPr lang="en-US" sz="1400" dirty="0"/>
              <a:t> der med, at der </a:t>
            </a:r>
            <a:r>
              <a:rPr lang="en-US" sz="1400" dirty="0" err="1"/>
              <a:t>ikke</a:t>
            </a:r>
            <a:r>
              <a:rPr lang="en-US" sz="1400" dirty="0"/>
              <a:t> var </a:t>
            </a:r>
            <a:r>
              <a:rPr lang="en-US" sz="1400" dirty="0" err="1"/>
              <a:t>meget</a:t>
            </a:r>
            <a:r>
              <a:rPr lang="en-US" sz="14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      </a:t>
            </a:r>
            <a:r>
              <a:rPr lang="en-US" sz="1400" dirty="0" err="1"/>
              <a:t>mobilitet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dette</a:t>
            </a:r>
            <a:r>
              <a:rPr lang="en-US" sz="1400" dirty="0"/>
              <a:t> </a:t>
            </a:r>
            <a:r>
              <a:rPr lang="en-US" sz="1400" dirty="0" err="1"/>
              <a:t>samfund</a:t>
            </a:r>
            <a:r>
              <a:rPr lang="en-US" sz="1400" dirty="0"/>
              <a:t>?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Hvem</a:t>
            </a:r>
            <a:r>
              <a:rPr lang="en-US" sz="1400" dirty="0"/>
              <a:t> </a:t>
            </a:r>
            <a:r>
              <a:rPr lang="en-US" sz="1400" dirty="0" err="1"/>
              <a:t>har</a:t>
            </a:r>
            <a:r>
              <a:rPr lang="en-US" sz="1400" dirty="0"/>
              <a:t> </a:t>
            </a:r>
            <a:r>
              <a:rPr lang="en-US" sz="1400" dirty="0" err="1"/>
              <a:t>egentlig</a:t>
            </a:r>
            <a:r>
              <a:rPr lang="en-US" sz="1400" dirty="0"/>
              <a:t> </a:t>
            </a:r>
            <a:r>
              <a:rPr lang="en-US" sz="1400" dirty="0" err="1"/>
              <a:t>mest</a:t>
            </a:r>
            <a:r>
              <a:rPr lang="en-US" sz="1400" dirty="0"/>
              <a:t> </a:t>
            </a:r>
            <a:r>
              <a:rPr lang="en-US" sz="1400" dirty="0" err="1"/>
              <a:t>magt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samfundet</a:t>
            </a:r>
            <a:r>
              <a:rPr lang="en-US" sz="1400" dirty="0"/>
              <a:t> -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      </a:t>
            </a:r>
            <a:r>
              <a:rPr lang="en-US" sz="1400" dirty="0" err="1"/>
              <a:t>Kongen</a:t>
            </a:r>
            <a:r>
              <a:rPr lang="en-US" sz="1400" dirty="0"/>
              <a:t>, </a:t>
            </a:r>
            <a:r>
              <a:rPr lang="en-US" sz="1400" dirty="0" err="1"/>
              <a:t>adelen</a:t>
            </a:r>
            <a:r>
              <a:rPr lang="en-US" sz="1400" dirty="0"/>
              <a:t>, </a:t>
            </a:r>
            <a:r>
              <a:rPr lang="en-US" sz="1400" dirty="0" err="1"/>
              <a:t>kirken</a:t>
            </a:r>
            <a:r>
              <a:rPr lang="en-US" sz="1400" dirty="0"/>
              <a:t> </a:t>
            </a:r>
            <a:r>
              <a:rPr lang="en-US" sz="1400" dirty="0" err="1"/>
              <a:t>eller</a:t>
            </a:r>
            <a:r>
              <a:rPr lang="en-US" sz="1400" dirty="0"/>
              <a:t> </a:t>
            </a:r>
            <a:r>
              <a:rPr lang="en-US" sz="1400" dirty="0" err="1"/>
              <a:t>fæstebønderne</a:t>
            </a:r>
            <a:r>
              <a:rPr lang="en-US" sz="1400" dirty="0"/>
              <a:t>? Pas </a:t>
            </a:r>
            <a:r>
              <a:rPr lang="en-US" sz="1400" dirty="0" err="1"/>
              <a:t>på</a:t>
            </a:r>
            <a:r>
              <a:rPr lang="en-US" sz="1400" dirty="0"/>
              <a:t>!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2"/>
          <a:srcRect r="1" b="279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292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217822" y="-3567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dirty="0">
                <a:latin typeface="+mn-lt"/>
              </a:rPr>
              <a:t>Retssikkerhed i store træk</a:t>
            </a:r>
          </a:p>
        </p:txBody>
      </p:sp>
      <p:sp>
        <p:nvSpPr>
          <p:cNvPr id="9" name="Kombinationstegning 8"/>
          <p:cNvSpPr/>
          <p:nvPr/>
        </p:nvSpPr>
        <p:spPr>
          <a:xfrm rot="371179">
            <a:off x="1792365" y="2807050"/>
            <a:ext cx="8807116" cy="2887843"/>
          </a:xfrm>
          <a:custGeom>
            <a:avLst/>
            <a:gdLst>
              <a:gd name="connsiteX0" fmla="*/ 0 w 8835319"/>
              <a:gd name="connsiteY0" fmla="*/ 607641 h 3832368"/>
              <a:gd name="connsiteX1" fmla="*/ 4355431 w 8835319"/>
              <a:gd name="connsiteY1" fmla="*/ 3832104 h 3832368"/>
              <a:gd name="connsiteX2" fmla="*/ 8277726 w 8835319"/>
              <a:gd name="connsiteY2" fmla="*/ 463262 h 3832368"/>
              <a:gd name="connsiteX3" fmla="*/ 8807116 w 8835319"/>
              <a:gd name="connsiteY3" fmla="*/ 30125 h 383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5319" h="3832368">
                <a:moveTo>
                  <a:pt x="0" y="607641"/>
                </a:moveTo>
                <a:cubicBezTo>
                  <a:pt x="1487905" y="2231904"/>
                  <a:pt x="2975810" y="3856167"/>
                  <a:pt x="4355431" y="3832104"/>
                </a:cubicBezTo>
                <a:cubicBezTo>
                  <a:pt x="5735052" y="3808041"/>
                  <a:pt x="7535779" y="1096925"/>
                  <a:pt x="8277726" y="463262"/>
                </a:cubicBezTo>
                <a:cubicBezTo>
                  <a:pt x="9019673" y="-170401"/>
                  <a:pt x="8807116" y="30125"/>
                  <a:pt x="8807116" y="30125"/>
                </a:cubicBezTo>
              </a:path>
            </a:pathLst>
          </a:custGeom>
          <a:noFill/>
          <a:ln w="1238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4" name="Lige pilforbindelse 13"/>
          <p:cNvCxnSpPr/>
          <p:nvPr/>
        </p:nvCxnSpPr>
        <p:spPr>
          <a:xfrm>
            <a:off x="2043314" y="1491140"/>
            <a:ext cx="8686124" cy="0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ktangel 15"/>
          <p:cNvSpPr/>
          <p:nvPr/>
        </p:nvSpPr>
        <p:spPr>
          <a:xfrm>
            <a:off x="5875443" y="890160"/>
            <a:ext cx="1021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200" dirty="0"/>
              <a:t>Tid</a:t>
            </a:r>
          </a:p>
        </p:txBody>
      </p:sp>
      <p:sp>
        <p:nvSpPr>
          <p:cNvPr id="17" name="Tekstfelt 16"/>
          <p:cNvSpPr txBox="1"/>
          <p:nvPr/>
        </p:nvSpPr>
        <p:spPr>
          <a:xfrm>
            <a:off x="1050909" y="6095818"/>
            <a:ext cx="32163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Romerriget</a:t>
            </a:r>
          </a:p>
          <a:p>
            <a:r>
              <a:rPr lang="da-DK" sz="2400" dirty="0"/>
              <a:t>Ca. 500 </a:t>
            </a:r>
            <a:r>
              <a:rPr lang="da-DK" sz="2400" dirty="0" err="1"/>
              <a:t>f.kr.</a:t>
            </a:r>
            <a:r>
              <a:rPr lang="da-DK" sz="2400" dirty="0"/>
              <a:t> </a:t>
            </a:r>
            <a:r>
              <a:rPr lang="da-DK" sz="2400" dirty="0">
                <a:sym typeface="Wingdings"/>
              </a:rPr>
              <a:t> 500 e. Kr</a:t>
            </a:r>
            <a:r>
              <a:rPr lang="da-DK" dirty="0">
                <a:sym typeface="Wingdings"/>
              </a:rPr>
              <a:t>.</a:t>
            </a:r>
            <a:endParaRPr lang="da-DK" dirty="0"/>
          </a:p>
        </p:txBody>
      </p:sp>
      <p:sp>
        <p:nvSpPr>
          <p:cNvPr id="18" name="Tekstfelt 17"/>
          <p:cNvSpPr txBox="1"/>
          <p:nvPr/>
        </p:nvSpPr>
        <p:spPr>
          <a:xfrm>
            <a:off x="4878737" y="6128420"/>
            <a:ext cx="27158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Tidlig middelalder</a:t>
            </a:r>
          </a:p>
          <a:p>
            <a:r>
              <a:rPr lang="da-DK" sz="2400" dirty="0"/>
              <a:t>Ca. 500 </a:t>
            </a:r>
            <a:r>
              <a:rPr lang="da-DK" sz="2400" dirty="0" err="1"/>
              <a:t>e.kr</a:t>
            </a:r>
            <a:r>
              <a:rPr lang="da-DK" sz="2400" dirty="0"/>
              <a:t> </a:t>
            </a:r>
            <a:r>
              <a:rPr lang="da-DK" sz="2400" dirty="0">
                <a:sym typeface="Wingdings"/>
              </a:rPr>
              <a:t> 1000</a:t>
            </a:r>
            <a:endParaRPr lang="da-DK" sz="2400" dirty="0"/>
          </a:p>
        </p:txBody>
      </p:sp>
      <p:sp>
        <p:nvSpPr>
          <p:cNvPr id="19" name="Tekstfelt 18"/>
          <p:cNvSpPr txBox="1"/>
          <p:nvPr/>
        </p:nvSpPr>
        <p:spPr>
          <a:xfrm>
            <a:off x="9013325" y="6095817"/>
            <a:ext cx="309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Høj- og senmiddelalder</a:t>
            </a:r>
          </a:p>
          <a:p>
            <a:r>
              <a:rPr lang="da-DK" sz="2400" dirty="0"/>
              <a:t>Ca. 1000 e. </a:t>
            </a:r>
            <a:r>
              <a:rPr lang="da-DK" sz="2400" dirty="0" err="1"/>
              <a:t>Kr</a:t>
            </a:r>
            <a:r>
              <a:rPr lang="da-DK" sz="2400" dirty="0"/>
              <a:t> </a:t>
            </a:r>
            <a:r>
              <a:rPr lang="da-DK" sz="2400" dirty="0">
                <a:sym typeface="Wingdings"/>
              </a:rPr>
              <a:t> 1350</a:t>
            </a:r>
            <a:endParaRPr lang="da-DK" sz="2400" dirty="0"/>
          </a:p>
        </p:txBody>
      </p:sp>
      <p:cxnSp>
        <p:nvCxnSpPr>
          <p:cNvPr id="21" name="Lige pilforbindelse 20"/>
          <p:cNvCxnSpPr/>
          <p:nvPr/>
        </p:nvCxnSpPr>
        <p:spPr>
          <a:xfrm flipH="1">
            <a:off x="745958" y="1925053"/>
            <a:ext cx="48126" cy="3970421"/>
          </a:xfrm>
          <a:prstGeom prst="straightConnector1">
            <a:avLst/>
          </a:prstGeom>
          <a:ln w="730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felt 21"/>
          <p:cNvSpPr txBox="1"/>
          <p:nvPr/>
        </p:nvSpPr>
        <p:spPr>
          <a:xfrm rot="5400000">
            <a:off x="-854292" y="3578258"/>
            <a:ext cx="2496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/>
              <a:t>Retssikkerhed</a:t>
            </a:r>
          </a:p>
        </p:txBody>
      </p:sp>
      <p:sp>
        <p:nvSpPr>
          <p:cNvPr id="23" name="Tekstfelt 22"/>
          <p:cNvSpPr txBox="1"/>
          <p:nvPr/>
        </p:nvSpPr>
        <p:spPr>
          <a:xfrm>
            <a:off x="246847" y="1484871"/>
            <a:ext cx="998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Meget</a:t>
            </a:r>
          </a:p>
        </p:txBody>
      </p:sp>
      <p:sp>
        <p:nvSpPr>
          <p:cNvPr id="24" name="Tekstfelt 23"/>
          <p:cNvSpPr txBox="1"/>
          <p:nvPr/>
        </p:nvSpPr>
        <p:spPr>
          <a:xfrm>
            <a:off x="439411" y="5794756"/>
            <a:ext cx="122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Lidt </a:t>
            </a:r>
          </a:p>
        </p:txBody>
      </p:sp>
      <p:pic>
        <p:nvPicPr>
          <p:cNvPr id="25" name="Billed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50845">
            <a:off x="10010661" y="-74643"/>
            <a:ext cx="2838023" cy="17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0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20" y="39328"/>
            <a:ext cx="10330083" cy="681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3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Hovedpointer fra denne lektion</a:t>
            </a:r>
            <a:r>
              <a:rPr lang="mr-IN" b="1" dirty="0"/>
              <a:t>…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-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-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-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-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-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800" y="4521200"/>
            <a:ext cx="34925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5078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277</Words>
  <Application>Microsoft Macintosh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Kontortema</vt:lpstr>
      <vt:lpstr>Den tidlige middelalder Europa</vt:lpstr>
      <vt:lpstr> </vt:lpstr>
      <vt:lpstr> </vt:lpstr>
      <vt:lpstr>Middelalderens samfundssystem</vt:lpstr>
      <vt:lpstr> </vt:lpstr>
      <vt:lpstr> </vt:lpstr>
      <vt:lpstr>PowerPoint-præsentation</vt:lpstr>
      <vt:lpstr>Det tredelte samfund</vt:lpstr>
      <vt:lpstr>Retssikkerhed i store træk</vt:lpstr>
      <vt:lpstr>PowerPoint-præsentation</vt:lpstr>
      <vt:lpstr>Hovedpointer fra denne lektion…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tidlige middelalder Europa</dc:title>
  <dc:creator>Esben Lindgren Krogsgaard</dc:creator>
  <cp:lastModifiedBy>Esben Lindgren Krogsgaard</cp:lastModifiedBy>
  <cp:revision>20</cp:revision>
  <dcterms:created xsi:type="dcterms:W3CDTF">2019-10-08T19:09:04Z</dcterms:created>
  <dcterms:modified xsi:type="dcterms:W3CDTF">2022-11-13T18:47:07Z</dcterms:modified>
</cp:coreProperties>
</file>