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9" r:id="rId3"/>
    <p:sldId id="260" r:id="rId4"/>
    <p:sldId id="257" r:id="rId5"/>
    <p:sldId id="261" r:id="rId6"/>
    <p:sldId id="258" r:id="rId7"/>
    <p:sldId id="262" r:id="rId8"/>
    <p:sldId id="265" r:id="rId9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8"/>
    <p:restoredTop sz="94681"/>
  </p:normalViewPr>
  <p:slideViewPr>
    <p:cSldViewPr snapToGrid="0">
      <p:cViewPr varScale="1">
        <p:scale>
          <a:sx n="116" d="100"/>
          <a:sy n="116" d="100"/>
        </p:scale>
        <p:origin x="21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87F4B-A6D0-7B4E-A632-AE6843260D2C}" type="datetimeFigureOut">
              <a:rPr lang="da-DK" smtClean="0"/>
              <a:t>20.11.2024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785FA4-D1DB-924C-89FC-8752E4BF864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529313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785FA4-D1DB-924C-89FC-8752E4BF864F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777635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31EB15-A60A-912F-189D-02EE409649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8CAC08BF-5EB2-DD1A-48DE-896ADE4EE0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0B5FE93-3074-34E0-D7B5-A8D5B2761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E16E1-09DD-5C42-976B-3E84240B7C27}" type="datetimeFigureOut">
              <a:rPr lang="da-DK" smtClean="0"/>
              <a:t>20.11.2024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55EE46B-F631-A31E-005E-8BC5C8C99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94E2438-A5E5-450E-89DA-3F3406CD6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EED04-5245-C143-BD11-31057A10250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65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8DA20E-9510-C68F-5051-7D4E3724B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89878B8-A5FB-AF97-4C79-0EDF34A8FC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9C51699-FC15-2366-E84B-AD794963E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E16E1-09DD-5C42-976B-3E84240B7C27}" type="datetimeFigureOut">
              <a:rPr lang="da-DK" smtClean="0"/>
              <a:t>20.11.2024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9344483-FD04-9BD0-DE45-83824D97B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9CF38B2-AF0B-0733-4A41-21FDA5B50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EED04-5245-C143-BD11-31057A10250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6709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683663-4669-5E14-A3F4-82EDAC6A9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1B13735-4BCA-4F2E-6AFF-5F48C22BF5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E9B6DBE-C644-E1AB-7FA6-8647394ED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E16E1-09DD-5C42-976B-3E84240B7C27}" type="datetimeFigureOut">
              <a:rPr lang="da-DK" smtClean="0"/>
              <a:t>20.11.2024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E3E2D52-14E2-72FC-37E8-74D1D34FB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A140F34-BC53-F5C6-C752-336A0D1A8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EED04-5245-C143-BD11-31057A10250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44236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2B21BA-E81C-B104-E705-B9B2F17AD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8E784B6-15BF-7EB5-85A8-BF042D6BD6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F74D952-3EC5-C20B-AAAA-CED4D4A39F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B6150D9-8082-417D-A0D9-8A070C225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E16E1-09DD-5C42-976B-3E84240B7C27}" type="datetimeFigureOut">
              <a:rPr lang="da-DK" smtClean="0"/>
              <a:t>20.11.2024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12C49B5-2A37-821E-85E3-2C0C8964A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1D98E8B-38E8-1898-6198-263B0D169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EED04-5245-C143-BD11-31057A10250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8057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E10C86-DD0C-596B-D6AE-FA2A2929B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0EC9BF0-5770-094F-6EA4-DAD190EAE0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262005FF-05CE-BEF5-6A1E-DCB32986DC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C41845CC-E022-4489-6CBC-3E291DBB4E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DDD670D3-7D29-DA5E-0245-74438F6A3D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CB46952B-3E14-4976-72F5-BDB527F5B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E16E1-09DD-5C42-976B-3E84240B7C27}" type="datetimeFigureOut">
              <a:rPr lang="da-DK" smtClean="0"/>
              <a:t>20.11.2024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75275C5F-5B72-FFFF-4BB4-AA3B0E683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FA064BA2-B389-7A95-49F6-44C0D6504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EED04-5245-C143-BD11-31057A10250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29400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FAEA6A-92D7-5257-380A-72F3A8072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6B6013B2-29EE-CACC-A2D4-7EB0489B4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E16E1-09DD-5C42-976B-3E84240B7C27}" type="datetimeFigureOut">
              <a:rPr lang="da-DK" smtClean="0"/>
              <a:t>20.11.2024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FE2B4206-EF05-8B3D-CEA4-A45451405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A4814892-7FDE-1A7F-2B75-77FA1DC03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EED04-5245-C143-BD11-31057A10250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70586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A9145D4E-D4BA-EC18-B4D6-C60A016E5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E16E1-09DD-5C42-976B-3E84240B7C27}" type="datetimeFigureOut">
              <a:rPr lang="da-DK" smtClean="0"/>
              <a:t>20.11.2024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D4C2668E-6CF9-6DE6-0AB2-697DC8809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7BE432DB-5B3C-5E09-160B-56393A7A0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EED04-5245-C143-BD11-31057A10250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64889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6A52EB-0A7C-71A7-F1A8-03DBFFCF7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C68B15A-A654-4CBE-758B-0ECADD68AD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3DD3A41-9A46-827F-4BE3-2995C3B578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217DA16-323D-6E01-B403-709383B73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E16E1-09DD-5C42-976B-3E84240B7C27}" type="datetimeFigureOut">
              <a:rPr lang="da-DK" smtClean="0"/>
              <a:t>20.11.2024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AEB6216-2DC2-152C-9BA0-9BA3F8FE6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BD9207A-D498-7FEC-B1E5-1048B9341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EED04-5245-C143-BD11-31057A10250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13650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606B2F-6845-CB1A-882F-793E26ED4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FC3C8D0B-77D0-D831-B301-D2A269232B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E1FD148-0595-141F-B47D-814BDD3A7C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67FE27D-3889-F7BC-65AF-189125919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E16E1-09DD-5C42-976B-3E84240B7C27}" type="datetimeFigureOut">
              <a:rPr lang="da-DK" smtClean="0"/>
              <a:t>20.11.2024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4BEE794-691A-6880-A7A8-386093E22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0DE9D1C-8CAB-02DF-8C61-B321108C6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EED04-5245-C143-BD11-31057A10250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84768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630F61-E9F4-08A8-1B27-B320D4708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818A19A-FB15-1101-04EE-2A68361D74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568996C-E21F-2EC1-E70D-A57BBA617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E16E1-09DD-5C42-976B-3E84240B7C27}" type="datetimeFigureOut">
              <a:rPr lang="da-DK" smtClean="0"/>
              <a:t>20.11.2024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C33D371-B4ED-21E3-F286-B15F6CC3E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5403201-7D35-F05F-19FF-675DBB122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EED04-5245-C143-BD11-31057A10250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5719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07BDD092-BC94-D319-8236-D8758EEF5E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67EF1807-9A47-2F6B-61AA-A23F4818B5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7970F0A-92A7-2F53-6D3E-BDF64F05F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E16E1-09DD-5C42-976B-3E84240B7C27}" type="datetimeFigureOut">
              <a:rPr lang="da-DK" smtClean="0"/>
              <a:t>20.11.2024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973C322-93C6-8098-8772-69E7D3DBA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E324B06-F4E8-C52F-17CD-EFC6631BF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EED04-5245-C143-BD11-31057A10250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16840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57D0B931-E230-CAD9-8EA9-E688323E2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8DDB511-1A04-44BE-4C89-051E82267C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B37C84A-6CDE-527E-DE96-254A1E6332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C4E16E1-09DD-5C42-976B-3E84240B7C27}" type="datetimeFigureOut">
              <a:rPr lang="da-DK" smtClean="0"/>
              <a:t>20.11.2024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B30D548-8B57-DCF5-BB68-2CE56DA853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5507837-F36F-6DEB-251B-20B960A2E9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1EED04-5245-C143-BD11-31057A10250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65524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Clytemnestra">
            <a:extLst>
              <a:ext uri="{FF2B5EF4-FFF2-40B4-BE49-F238E27FC236}">
                <a16:creationId xmlns:a16="http://schemas.microsoft.com/office/drawing/2014/main" id="{CF82B18E-0B00-5CAF-0EFF-C5B61A39C5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64" b="9980"/>
          <a:stretch/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1" name="Rectangle 3080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F8F64EA-433D-FC44-B2B0-D9C6789A2D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35402" y="743447"/>
            <a:ext cx="3445765" cy="3692028"/>
          </a:xfrm>
          <a:noFill/>
        </p:spPr>
        <p:txBody>
          <a:bodyPr>
            <a:normAutofit/>
          </a:bodyPr>
          <a:lstStyle/>
          <a:p>
            <a:pPr algn="l"/>
            <a:r>
              <a:rPr lang="da-DK" sz="5200"/>
              <a:t>Elektra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F632341-F481-08EF-6FE0-BF00A29E5B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35403" y="4629234"/>
            <a:ext cx="3445766" cy="1485319"/>
          </a:xfrm>
          <a:noFill/>
        </p:spPr>
        <p:txBody>
          <a:bodyPr>
            <a:normAutofit/>
          </a:bodyPr>
          <a:lstStyle/>
          <a:p>
            <a:pPr algn="l"/>
            <a:r>
              <a:rPr lang="da-DK" dirty="0" err="1"/>
              <a:t>vv</a:t>
            </a:r>
            <a:r>
              <a:rPr lang="da-DK" dirty="0"/>
              <a:t>. 1146-1359 – Klagesang og </a:t>
            </a:r>
            <a:r>
              <a:rPr lang="da-DK" dirty="0" err="1"/>
              <a:t>Éxodos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255979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499C04-F5C1-8FE6-EF40-EC743D6DB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3200" dirty="0"/>
              <a:t>Klagesangen (</a:t>
            </a:r>
            <a:r>
              <a:rPr lang="da-DK" sz="3200" dirty="0" err="1"/>
              <a:t>vv</a:t>
            </a:r>
            <a:r>
              <a:rPr lang="da-DK" sz="3200" dirty="0"/>
              <a:t>. 1146-1236)</a:t>
            </a:r>
            <a:br>
              <a:rPr lang="da-DK" dirty="0"/>
            </a:br>
            <a:r>
              <a:rPr lang="da-DK" dirty="0"/>
              <a:t>Hvad siger de forskellige karakterer?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B997BBD-CC80-818F-45CF-69DC421F18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96319" y="1825204"/>
            <a:ext cx="1451472" cy="509951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Elektra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2E44F2F8-4090-4B29-4A1C-CBB447D483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4209" y="1816940"/>
            <a:ext cx="1451472" cy="509951"/>
          </a:xfrm>
        </p:spPr>
        <p:txBody>
          <a:bodyPr/>
          <a:lstStyle/>
          <a:p>
            <a:pPr marL="0" indent="0">
              <a:buNone/>
            </a:pPr>
            <a:r>
              <a:rPr lang="da-DK" dirty="0" err="1"/>
              <a:t>Orestes</a:t>
            </a:r>
            <a:endParaRPr lang="da-DK" dirty="0"/>
          </a:p>
        </p:txBody>
      </p:sp>
      <p:sp>
        <p:nvSpPr>
          <p:cNvPr id="5" name="Pladsholder til indhold 3">
            <a:extLst>
              <a:ext uri="{FF2B5EF4-FFF2-40B4-BE49-F238E27FC236}">
                <a16:creationId xmlns:a16="http://schemas.microsoft.com/office/drawing/2014/main" id="{0B3DDFCD-A258-5586-FC1A-8A0F06640743}"/>
              </a:ext>
            </a:extLst>
          </p:cNvPr>
          <p:cNvSpPr txBox="1">
            <a:spLocks/>
          </p:cNvSpPr>
          <p:nvPr/>
        </p:nvSpPr>
        <p:spPr>
          <a:xfrm>
            <a:off x="5394593" y="1825204"/>
            <a:ext cx="1402814" cy="493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dirty="0"/>
              <a:t>Koret</a:t>
            </a:r>
          </a:p>
        </p:txBody>
      </p:sp>
      <p:cxnSp>
        <p:nvCxnSpPr>
          <p:cNvPr id="7" name="Lige forbindelse 6">
            <a:extLst>
              <a:ext uri="{FF2B5EF4-FFF2-40B4-BE49-F238E27FC236}">
                <a16:creationId xmlns:a16="http://schemas.microsoft.com/office/drawing/2014/main" id="{6601B7C4-CAE2-886B-2172-E4A381044A10}"/>
              </a:ext>
            </a:extLst>
          </p:cNvPr>
          <p:cNvCxnSpPr/>
          <p:nvPr/>
        </p:nvCxnSpPr>
        <p:spPr>
          <a:xfrm>
            <a:off x="3933021" y="1833887"/>
            <a:ext cx="0" cy="4464000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Lige forbindelse 7">
            <a:extLst>
              <a:ext uri="{FF2B5EF4-FFF2-40B4-BE49-F238E27FC236}">
                <a16:creationId xmlns:a16="http://schemas.microsoft.com/office/drawing/2014/main" id="{18F036A0-0A84-1AFA-73C9-05EF419EA654}"/>
              </a:ext>
            </a:extLst>
          </p:cNvPr>
          <p:cNvCxnSpPr/>
          <p:nvPr/>
        </p:nvCxnSpPr>
        <p:spPr>
          <a:xfrm>
            <a:off x="7886240" y="1825625"/>
            <a:ext cx="0" cy="4464000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74206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4FDDB3-2244-AC7E-271D-5A5BAFFF9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4865"/>
          </a:xfrm>
        </p:spPr>
        <p:txBody>
          <a:bodyPr>
            <a:normAutofit fontScale="90000"/>
          </a:bodyPr>
          <a:lstStyle/>
          <a:p>
            <a:pPr algn="ctr"/>
            <a:r>
              <a:rPr lang="da-DK" dirty="0" err="1"/>
              <a:t>Hýbris</a:t>
            </a:r>
            <a:r>
              <a:rPr lang="da-DK" dirty="0"/>
              <a:t>, </a:t>
            </a:r>
            <a:r>
              <a:rPr lang="da-DK" dirty="0" err="1"/>
              <a:t>némesis</a:t>
            </a:r>
            <a:r>
              <a:rPr lang="da-DK" dirty="0"/>
              <a:t> og </a:t>
            </a:r>
            <a:r>
              <a:rPr lang="da-DK" dirty="0" err="1"/>
              <a:t>áte</a:t>
            </a:r>
            <a:r>
              <a:rPr lang="da-DK" dirty="0"/>
              <a:t> </a:t>
            </a:r>
            <a:br>
              <a:rPr lang="da-DK" dirty="0"/>
            </a:br>
            <a:r>
              <a:rPr lang="da-DK" dirty="0"/>
              <a:t>(slægtsforbandelsernes cyklus)</a:t>
            </a:r>
          </a:p>
        </p:txBody>
      </p:sp>
      <p:sp>
        <p:nvSpPr>
          <p:cNvPr id="8" name="Bøjet pil 7">
            <a:extLst>
              <a:ext uri="{FF2B5EF4-FFF2-40B4-BE49-F238E27FC236}">
                <a16:creationId xmlns:a16="http://schemas.microsoft.com/office/drawing/2014/main" id="{A0DF9232-BAD2-98E7-FA84-9A0EC32C052F}"/>
              </a:ext>
            </a:extLst>
          </p:cNvPr>
          <p:cNvSpPr/>
          <p:nvPr/>
        </p:nvSpPr>
        <p:spPr>
          <a:xfrm rot="5400000">
            <a:off x="7997052" y="1485344"/>
            <a:ext cx="2031325" cy="3013115"/>
          </a:xfrm>
          <a:prstGeom prst="bentArrow">
            <a:avLst>
              <a:gd name="adj1" fmla="val 25000"/>
              <a:gd name="adj2" fmla="val 25000"/>
              <a:gd name="adj3" fmla="val 32895"/>
              <a:gd name="adj4" fmla="val 43750"/>
            </a:avLst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tx1"/>
              </a:solidFill>
            </a:endParaRP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B482B8B8-E657-4D6A-D720-E53D3872285B}"/>
              </a:ext>
            </a:extLst>
          </p:cNvPr>
          <p:cNvSpPr txBox="1"/>
          <p:nvPr/>
        </p:nvSpPr>
        <p:spPr>
          <a:xfrm>
            <a:off x="4685841" y="1553377"/>
            <a:ext cx="2820318" cy="23083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b="1" dirty="0"/>
              <a:t>Hybris</a:t>
            </a:r>
            <a:r>
              <a:rPr lang="da-DK" dirty="0"/>
              <a:t> (overtrædelse)</a:t>
            </a:r>
          </a:p>
          <a:p>
            <a:endParaRPr lang="da-DK" dirty="0"/>
          </a:p>
          <a:p>
            <a:r>
              <a:rPr lang="da-DK" dirty="0"/>
              <a:t>En overtrædelse af de guddommelige regler. F.eks. at slå familiemedlemmer ihjel eller at tro sig lig med guderne.</a:t>
            </a:r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72362454-A384-886F-5B3C-8F0D79BB0A26}"/>
              </a:ext>
            </a:extLst>
          </p:cNvPr>
          <p:cNvSpPr txBox="1"/>
          <p:nvPr/>
        </p:nvSpPr>
        <p:spPr>
          <a:xfrm>
            <a:off x="8456364" y="4007564"/>
            <a:ext cx="2897436" cy="23083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b="1" dirty="0" err="1"/>
              <a:t>Némesis</a:t>
            </a:r>
            <a:r>
              <a:rPr lang="da-DK" dirty="0"/>
              <a:t> (straf)</a:t>
            </a:r>
          </a:p>
          <a:p>
            <a:endParaRPr lang="da-DK" dirty="0"/>
          </a:p>
          <a:p>
            <a:r>
              <a:rPr lang="da-DK" dirty="0"/>
              <a:t>Gudernes straf for hybris, der både kan ramme overtræderen, dennes efterkommere eller begge dele.</a:t>
            </a:r>
          </a:p>
          <a:p>
            <a:endParaRPr lang="da-DK" b="1" dirty="0"/>
          </a:p>
        </p:txBody>
      </p:sp>
      <p:sp>
        <p:nvSpPr>
          <p:cNvPr id="12" name="Pil ned 11">
            <a:extLst>
              <a:ext uri="{FF2B5EF4-FFF2-40B4-BE49-F238E27FC236}">
                <a16:creationId xmlns:a16="http://schemas.microsoft.com/office/drawing/2014/main" id="{3997CB80-D66B-373C-FB5E-BDA05129B8F4}"/>
              </a:ext>
            </a:extLst>
          </p:cNvPr>
          <p:cNvSpPr/>
          <p:nvPr/>
        </p:nvSpPr>
        <p:spPr>
          <a:xfrm rot="5400000">
            <a:off x="5529454" y="2889996"/>
            <a:ext cx="1133092" cy="4720727"/>
          </a:xfrm>
          <a:prstGeom prst="downArrow">
            <a:avLst>
              <a:gd name="adj1" fmla="val 50000"/>
              <a:gd name="adj2" fmla="val 59723"/>
            </a:avLst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3" name="Tekstfelt 12">
            <a:extLst>
              <a:ext uri="{FF2B5EF4-FFF2-40B4-BE49-F238E27FC236}">
                <a16:creationId xmlns:a16="http://schemas.microsoft.com/office/drawing/2014/main" id="{B63DA017-FCC9-A77B-C9F9-5B5F39727996}"/>
              </a:ext>
            </a:extLst>
          </p:cNvPr>
          <p:cNvSpPr txBox="1"/>
          <p:nvPr/>
        </p:nvSpPr>
        <p:spPr>
          <a:xfrm>
            <a:off x="838200" y="4007564"/>
            <a:ext cx="2897436" cy="23083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b="1" dirty="0" err="1"/>
              <a:t>Áte</a:t>
            </a:r>
            <a:r>
              <a:rPr lang="da-DK" dirty="0"/>
              <a:t> (blindhed)</a:t>
            </a:r>
          </a:p>
          <a:p>
            <a:endParaRPr lang="da-DK" dirty="0"/>
          </a:p>
          <a:p>
            <a:r>
              <a:rPr lang="da-DK" dirty="0"/>
              <a:t>Når menneskers sunde fornuft (gr. </a:t>
            </a:r>
            <a:r>
              <a:rPr lang="da-DK" dirty="0" err="1"/>
              <a:t>lógos</a:t>
            </a:r>
            <a:r>
              <a:rPr lang="da-DK" dirty="0"/>
              <a:t>), så det ikke kan overskue konsekvenserne af sine handlinger.</a:t>
            </a:r>
          </a:p>
          <a:p>
            <a:endParaRPr lang="da-DK" b="1" dirty="0"/>
          </a:p>
        </p:txBody>
      </p:sp>
      <p:sp>
        <p:nvSpPr>
          <p:cNvPr id="14" name="Bøjet pil 13">
            <a:extLst>
              <a:ext uri="{FF2B5EF4-FFF2-40B4-BE49-F238E27FC236}">
                <a16:creationId xmlns:a16="http://schemas.microsoft.com/office/drawing/2014/main" id="{384B049F-5631-AC97-33FB-192E52225EF6}"/>
              </a:ext>
            </a:extLst>
          </p:cNvPr>
          <p:cNvSpPr/>
          <p:nvPr/>
        </p:nvSpPr>
        <p:spPr>
          <a:xfrm>
            <a:off x="1788405" y="1850833"/>
            <a:ext cx="2897436" cy="2156731"/>
          </a:xfrm>
          <a:prstGeom prst="bentArrow">
            <a:avLst>
              <a:gd name="adj1" fmla="val 19078"/>
              <a:gd name="adj2" fmla="val 17712"/>
              <a:gd name="adj3" fmla="val 32895"/>
              <a:gd name="adj4" fmla="val 44206"/>
            </a:avLst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4165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E31479-91CF-A8F1-1E58-3FEBF53D6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Dioskurerne</a:t>
            </a:r>
            <a:br>
              <a:rPr lang="da-DK" dirty="0"/>
            </a:br>
            <a:r>
              <a:rPr lang="da-DK" dirty="0"/>
              <a:t>(Kastor og Pollux)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3E9CFD1-1253-B4C2-B4C6-3E3748A6B06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Tvillinger. Sønner af kong </a:t>
            </a:r>
            <a:r>
              <a:rPr lang="da-DK" dirty="0" err="1"/>
              <a:t>Tyndareios</a:t>
            </a:r>
            <a:r>
              <a:rPr lang="da-DK" dirty="0"/>
              <a:t> af Sparta sammen med Helena og </a:t>
            </a:r>
            <a:r>
              <a:rPr lang="da-DK" dirty="0" err="1"/>
              <a:t>Klyteimnestra</a:t>
            </a:r>
            <a:r>
              <a:rPr lang="da-DK" dirty="0"/>
              <a:t> og dermed </a:t>
            </a:r>
            <a:r>
              <a:rPr lang="da-DK" dirty="0" err="1"/>
              <a:t>Elekra</a:t>
            </a:r>
            <a:r>
              <a:rPr lang="da-DK" dirty="0"/>
              <a:t> og </a:t>
            </a:r>
            <a:r>
              <a:rPr lang="da-DK" dirty="0" err="1"/>
              <a:t>Orestes</a:t>
            </a:r>
            <a:r>
              <a:rPr lang="da-DK" dirty="0"/>
              <a:t>’ onkler.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Bliver sommetider fremstillet som sønner af Zeus, mens det sommetider kun er Kastor der er Zeus’ søn.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I en kamp mellem tvillingerne og deres fætre </a:t>
            </a:r>
            <a:r>
              <a:rPr lang="da-DK" dirty="0" err="1"/>
              <a:t>Lynkeus</a:t>
            </a:r>
            <a:r>
              <a:rPr lang="da-DK" dirty="0"/>
              <a:t> og Idas dør Kastor, hvorefter Pollux af Zeus får lov til at give ham halvdelen af sin guddommelighed.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Herefter er tvillingerne både i Hades (dødsriget) og på himlen som stjerner. De blev regnet for guder og hjalp ifølge traditionen rejsende (især på havet).</a:t>
            </a:r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D8522AC0-7136-F192-D4C3-ABB4CDF091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7125" y="1028699"/>
            <a:ext cx="6398579" cy="480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6331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10" name="Rectangle 410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An Infamous Ending: Deus Ex Machina">
            <a:extLst>
              <a:ext uri="{FF2B5EF4-FFF2-40B4-BE49-F238E27FC236}">
                <a16:creationId xmlns:a16="http://schemas.microsoft.com/office/drawing/2014/main" id="{191045B4-32EE-4F42-BEE0-9CDF5C506C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2" r="7065" b="1"/>
          <a:stretch/>
        </p:blipFill>
        <p:spPr bwMode="auto">
          <a:xfrm>
            <a:off x="2522356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12" name="Rectangle 41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9DBF89D-F8B3-EB12-C119-2DAFAFDE8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/>
              <a:t>Deus ex machina (la. </a:t>
            </a:r>
            <a:r>
              <a:rPr lang="en-US" sz="4000" i="1"/>
              <a:t>guden fra kranen</a:t>
            </a:r>
            <a:r>
              <a:rPr lang="en-US" sz="4000"/>
              <a:t>)</a:t>
            </a: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09E3865F-DF1A-5F69-EAD4-38D32D832348}"/>
              </a:ext>
            </a:extLst>
          </p:cNvPr>
          <p:cNvSpPr txBox="1"/>
          <p:nvPr/>
        </p:nvSpPr>
        <p:spPr>
          <a:xfrm>
            <a:off x="838200" y="2434201"/>
            <a:ext cx="3822189" cy="3742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Når</a:t>
            </a:r>
            <a:r>
              <a:rPr lang="en-US" sz="2000" dirty="0"/>
              <a:t> man </a:t>
            </a:r>
            <a:r>
              <a:rPr lang="en-US" sz="2000" dirty="0" err="1"/>
              <a:t>i</a:t>
            </a:r>
            <a:r>
              <a:rPr lang="en-US" sz="2000" dirty="0"/>
              <a:t> et </a:t>
            </a:r>
            <a:r>
              <a:rPr lang="en-US" sz="2000" dirty="0" err="1"/>
              <a:t>skuespil</a:t>
            </a:r>
            <a:r>
              <a:rPr lang="en-US" sz="2000" dirty="0"/>
              <a:t> el. </a:t>
            </a:r>
            <a:r>
              <a:rPr lang="en-US" sz="2000" dirty="0" err="1"/>
              <a:t>lign</a:t>
            </a:r>
            <a:r>
              <a:rPr lang="en-US" sz="2000" dirty="0"/>
              <a:t>. </a:t>
            </a:r>
            <a:r>
              <a:rPr lang="en-US" sz="2000" dirty="0" err="1"/>
              <a:t>slutter</a:t>
            </a:r>
            <a:r>
              <a:rPr lang="en-US" sz="2000" dirty="0"/>
              <a:t> </a:t>
            </a:r>
            <a:r>
              <a:rPr lang="en-US" sz="2000" dirty="0" err="1"/>
              <a:t>af</a:t>
            </a:r>
            <a:r>
              <a:rPr lang="en-US" sz="2000" dirty="0"/>
              <a:t> med at lade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gud</a:t>
            </a:r>
            <a:r>
              <a:rPr lang="en-US" sz="2000" dirty="0"/>
              <a:t> </a:t>
            </a:r>
            <a:r>
              <a:rPr lang="en-US" sz="2000" dirty="0" err="1"/>
              <a:t>komme</a:t>
            </a:r>
            <a:r>
              <a:rPr lang="en-US" sz="2000" dirty="0"/>
              <a:t> </a:t>
            </a:r>
            <a:r>
              <a:rPr lang="en-US" sz="2000" dirty="0" err="1"/>
              <a:t>ind</a:t>
            </a:r>
            <a:r>
              <a:rPr lang="en-US" sz="2000" dirty="0"/>
              <a:t> </a:t>
            </a:r>
            <a:r>
              <a:rPr lang="en-US" sz="2000" dirty="0" err="1"/>
              <a:t>og</a:t>
            </a:r>
            <a:r>
              <a:rPr lang="en-US" sz="2000" dirty="0"/>
              <a:t> ”</a:t>
            </a:r>
            <a:r>
              <a:rPr lang="en-US" sz="2000" dirty="0" err="1"/>
              <a:t>ordne</a:t>
            </a:r>
            <a:r>
              <a:rPr lang="en-US" sz="2000" dirty="0"/>
              <a:t>” </a:t>
            </a:r>
            <a:r>
              <a:rPr lang="en-US" sz="2000" dirty="0" err="1"/>
              <a:t>tingene</a:t>
            </a:r>
            <a:r>
              <a:rPr lang="en-US" sz="2000" dirty="0"/>
              <a:t>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Bliver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reglen</a:t>
            </a:r>
            <a:r>
              <a:rPr lang="en-US" sz="2000" dirty="0"/>
              <a:t> </a:t>
            </a:r>
            <a:r>
              <a:rPr lang="en-US" sz="2000" dirty="0" err="1"/>
              <a:t>regnet</a:t>
            </a:r>
            <a:r>
              <a:rPr lang="en-US" sz="2000" dirty="0"/>
              <a:t> for </a:t>
            </a:r>
            <a:r>
              <a:rPr lang="en-US" sz="2000" dirty="0" err="1"/>
              <a:t>dårlig</a:t>
            </a:r>
            <a:r>
              <a:rPr lang="en-US" sz="2000" dirty="0"/>
              <a:t> </a:t>
            </a:r>
            <a:r>
              <a:rPr lang="en-US" sz="2000" dirty="0" err="1"/>
              <a:t>dramaturgi</a:t>
            </a:r>
            <a:r>
              <a:rPr lang="en-US" sz="2000" dirty="0"/>
              <a:t>; </a:t>
            </a:r>
            <a:r>
              <a:rPr lang="en-US" sz="2000" dirty="0" err="1"/>
              <a:t>problemer</a:t>
            </a:r>
            <a:r>
              <a:rPr lang="en-US" sz="2000" dirty="0"/>
              <a:t> </a:t>
            </a:r>
            <a:r>
              <a:rPr lang="en-US" sz="2000" dirty="0" err="1"/>
              <a:t>skal</a:t>
            </a:r>
            <a:r>
              <a:rPr lang="en-US" sz="2000" dirty="0"/>
              <a:t> </a:t>
            </a:r>
            <a:r>
              <a:rPr lang="en-US" sz="2000" dirty="0" err="1"/>
              <a:t>helst</a:t>
            </a:r>
            <a:r>
              <a:rPr lang="en-US" sz="2000" dirty="0"/>
              <a:t> </a:t>
            </a:r>
            <a:r>
              <a:rPr lang="en-US" sz="2000" dirty="0" err="1"/>
              <a:t>kunne</a:t>
            </a:r>
            <a:r>
              <a:rPr lang="en-US" sz="2000" dirty="0"/>
              <a:t> </a:t>
            </a:r>
            <a:r>
              <a:rPr lang="en-US" sz="2000" dirty="0" err="1"/>
              <a:t>løses</a:t>
            </a:r>
            <a:r>
              <a:rPr lang="en-US" sz="2000" dirty="0"/>
              <a:t> med ting, der </a:t>
            </a:r>
            <a:r>
              <a:rPr lang="en-US" sz="2000" dirty="0" err="1"/>
              <a:t>allerede</a:t>
            </a:r>
            <a:r>
              <a:rPr lang="en-US" sz="2000" dirty="0"/>
              <a:t> er </a:t>
            </a:r>
            <a:r>
              <a:rPr lang="en-US" sz="2000" dirty="0" err="1"/>
              <a:t>blevet</a:t>
            </a:r>
            <a:r>
              <a:rPr lang="en-US" sz="2000" dirty="0"/>
              <a:t> </a:t>
            </a:r>
            <a:r>
              <a:rPr lang="en-US" sz="2000" dirty="0" err="1"/>
              <a:t>introduceret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løbet</a:t>
            </a:r>
            <a:r>
              <a:rPr lang="en-US" sz="2000" dirty="0"/>
              <a:t> </a:t>
            </a:r>
            <a:r>
              <a:rPr lang="en-US" sz="2000" dirty="0" err="1"/>
              <a:t>af</a:t>
            </a:r>
            <a:r>
              <a:rPr lang="en-US" sz="2000" dirty="0"/>
              <a:t> </a:t>
            </a:r>
            <a:r>
              <a:rPr lang="en-US" sz="2000" dirty="0" err="1"/>
              <a:t>handlingen</a:t>
            </a:r>
            <a:r>
              <a:rPr lang="en-US" sz="2000" dirty="0"/>
              <a:t>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Eksempler</a:t>
            </a:r>
            <a:r>
              <a:rPr lang="en-US" sz="2000" dirty="0"/>
              <a:t> </a:t>
            </a:r>
            <a:r>
              <a:rPr lang="en-US" sz="2000" dirty="0" err="1"/>
              <a:t>på</a:t>
            </a:r>
            <a:r>
              <a:rPr lang="en-US" sz="2000" dirty="0"/>
              <a:t> </a:t>
            </a:r>
            <a:r>
              <a:rPr lang="en-US" sz="2000" dirty="0" err="1"/>
              <a:t>brug</a:t>
            </a:r>
            <a:r>
              <a:rPr lang="en-US" sz="2000" dirty="0"/>
              <a:t> </a:t>
            </a:r>
            <a:r>
              <a:rPr lang="en-US" sz="2000" dirty="0" err="1"/>
              <a:t>af</a:t>
            </a:r>
            <a:r>
              <a:rPr lang="en-US" sz="2000" dirty="0"/>
              <a:t> deus ex machina</a:t>
            </a:r>
            <a:r>
              <a:rPr lang="en-US" sz="2000" i="1" dirty="0"/>
              <a:t> </a:t>
            </a:r>
            <a:r>
              <a:rPr lang="en-US" sz="2000" dirty="0" err="1"/>
              <a:t>som</a:t>
            </a:r>
            <a:r>
              <a:rPr lang="en-US" sz="2000" dirty="0"/>
              <a:t> I </a:t>
            </a:r>
            <a:r>
              <a:rPr lang="en-US" sz="2000" dirty="0" err="1"/>
              <a:t>kender</a:t>
            </a:r>
            <a:r>
              <a:rPr lang="en-US" sz="20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206713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A63A3AD-8DD0-AA55-EE58-85B4B60F0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/>
              <a:t>Exodos </a:t>
            </a:r>
            <a:br>
              <a:rPr lang="en-US" sz="4000"/>
            </a:br>
            <a:r>
              <a:rPr lang="en-US" sz="4000"/>
              <a:t>(vv. 1237-1359)</a:t>
            </a:r>
          </a:p>
        </p:txBody>
      </p:sp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F021D71A-57C8-C953-CAF2-5C6B53891A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45" r="5608" b="2"/>
          <a:stretch/>
        </p:blipFill>
        <p:spPr bwMode="auto">
          <a:xfrm>
            <a:off x="1" y="10"/>
            <a:ext cx="693639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F051A55-6B99-BBF0-A6E7-55B9A01370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31610" y="2434201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pPr marL="571500" indent="-457200">
              <a:buFont typeface="+mj-lt"/>
              <a:buAutoNum type="arabicParenR"/>
            </a:pPr>
            <a:r>
              <a:rPr lang="en-US" sz="2000" dirty="0" err="1"/>
              <a:t>Hvem</a:t>
            </a:r>
            <a:r>
              <a:rPr lang="en-US" sz="2000" dirty="0"/>
              <a:t> giver Kastor </a:t>
            </a:r>
            <a:r>
              <a:rPr lang="en-US" sz="2000" dirty="0" err="1"/>
              <a:t>skylden</a:t>
            </a:r>
            <a:r>
              <a:rPr lang="en-US" sz="2000" dirty="0"/>
              <a:t> for </a:t>
            </a:r>
            <a:r>
              <a:rPr lang="en-US" sz="2000" dirty="0" err="1"/>
              <a:t>drabet</a:t>
            </a:r>
            <a:r>
              <a:rPr lang="en-US" sz="2000" dirty="0"/>
              <a:t> </a:t>
            </a:r>
            <a:r>
              <a:rPr lang="en-US" sz="2000" dirty="0" err="1"/>
              <a:t>på</a:t>
            </a:r>
            <a:r>
              <a:rPr lang="en-US" sz="2000" dirty="0"/>
              <a:t> </a:t>
            </a:r>
            <a:r>
              <a:rPr lang="en-US" sz="2000" dirty="0" err="1"/>
              <a:t>Klyteimnestra</a:t>
            </a:r>
            <a:r>
              <a:rPr lang="en-US" sz="2000" dirty="0"/>
              <a:t>?</a:t>
            </a:r>
          </a:p>
          <a:p>
            <a:pPr marL="571500" indent="-457200">
              <a:buFont typeface="+mj-lt"/>
              <a:buAutoNum type="arabicParenR"/>
            </a:pPr>
            <a:r>
              <a:rPr lang="en-US" sz="2000" dirty="0" err="1"/>
              <a:t>Hvad</a:t>
            </a:r>
            <a:r>
              <a:rPr lang="en-US" sz="2000" dirty="0"/>
              <a:t> </a:t>
            </a:r>
            <a:r>
              <a:rPr lang="en-US" sz="2000" dirty="0" err="1"/>
              <a:t>skal</a:t>
            </a:r>
            <a:r>
              <a:rPr lang="en-US" sz="2000" dirty="0"/>
              <a:t> der </a:t>
            </a:r>
            <a:r>
              <a:rPr lang="en-US" sz="2000" dirty="0" err="1"/>
              <a:t>ske</a:t>
            </a:r>
            <a:r>
              <a:rPr lang="en-US" sz="2000" dirty="0"/>
              <a:t> med Orestes?</a:t>
            </a:r>
          </a:p>
          <a:p>
            <a:pPr marL="571500" indent="-457200">
              <a:buFont typeface="+mj-lt"/>
              <a:buAutoNum type="arabicParenR"/>
            </a:pPr>
            <a:r>
              <a:rPr lang="en-US" sz="2000" dirty="0" err="1"/>
              <a:t>Hvad</a:t>
            </a:r>
            <a:r>
              <a:rPr lang="en-US" sz="2000" dirty="0"/>
              <a:t> </a:t>
            </a:r>
            <a:r>
              <a:rPr lang="en-US" sz="2000" dirty="0" err="1"/>
              <a:t>skal</a:t>
            </a:r>
            <a:r>
              <a:rPr lang="en-US" sz="2000" dirty="0"/>
              <a:t> der </a:t>
            </a:r>
            <a:r>
              <a:rPr lang="en-US" sz="2000" dirty="0" err="1"/>
              <a:t>ske</a:t>
            </a:r>
            <a:r>
              <a:rPr lang="en-US" sz="2000" dirty="0"/>
              <a:t> med Elektra?</a:t>
            </a:r>
          </a:p>
          <a:p>
            <a:pPr marL="571500" indent="-457200">
              <a:buFont typeface="+mj-lt"/>
              <a:buAutoNum type="arabicParenR"/>
            </a:pPr>
            <a:r>
              <a:rPr lang="en-US" sz="2000" dirty="0" err="1"/>
              <a:t>Synes</a:t>
            </a:r>
            <a:r>
              <a:rPr lang="en-US" sz="2000" dirty="0"/>
              <a:t> I </a:t>
            </a:r>
            <a:r>
              <a:rPr lang="en-US" sz="2000" dirty="0" err="1"/>
              <a:t>retfærdigheden</a:t>
            </a:r>
            <a:r>
              <a:rPr lang="en-US" sz="2000" dirty="0"/>
              <a:t> er </a:t>
            </a:r>
            <a:r>
              <a:rPr lang="en-US" sz="2000" dirty="0" err="1"/>
              <a:t>sket</a:t>
            </a:r>
            <a:r>
              <a:rPr lang="en-US" sz="2000" dirty="0"/>
              <a:t> </a:t>
            </a:r>
            <a:r>
              <a:rPr lang="en-US" sz="2000" dirty="0" err="1"/>
              <a:t>fyldest</a:t>
            </a:r>
            <a:r>
              <a:rPr lang="en-US" sz="20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1651726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40A89E3E-4A08-C13B-DEB3-553DECD86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4865"/>
          </a:xfrm>
        </p:spPr>
        <p:txBody>
          <a:bodyPr/>
          <a:lstStyle/>
          <a:p>
            <a:pPr algn="ctr"/>
            <a:r>
              <a:rPr lang="da-DK" dirty="0" err="1"/>
              <a:t>Hýbris</a:t>
            </a:r>
            <a:r>
              <a:rPr lang="da-DK" dirty="0"/>
              <a:t>, </a:t>
            </a:r>
            <a:r>
              <a:rPr lang="da-DK" dirty="0" err="1"/>
              <a:t>némesis</a:t>
            </a:r>
            <a:r>
              <a:rPr lang="da-DK" dirty="0"/>
              <a:t> og </a:t>
            </a:r>
            <a:r>
              <a:rPr lang="da-DK" dirty="0" err="1"/>
              <a:t>tísis</a:t>
            </a:r>
            <a:endParaRPr lang="da-DK" dirty="0"/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E87269F1-C960-2B01-04DA-289557742329}"/>
              </a:ext>
            </a:extLst>
          </p:cNvPr>
          <p:cNvSpPr txBox="1"/>
          <p:nvPr/>
        </p:nvSpPr>
        <p:spPr>
          <a:xfrm>
            <a:off x="375460" y="1878231"/>
            <a:ext cx="2820318" cy="23083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b="1" dirty="0"/>
              <a:t>Hybris</a:t>
            </a:r>
            <a:r>
              <a:rPr lang="da-DK" dirty="0"/>
              <a:t> (overtrædelse)</a:t>
            </a:r>
          </a:p>
          <a:p>
            <a:endParaRPr lang="da-DK" dirty="0"/>
          </a:p>
          <a:p>
            <a:r>
              <a:rPr lang="da-DK" dirty="0"/>
              <a:t>En overtrædelse af de guddommelige regler. F.eks. at slå familiemedlemmer ihjel eller at tro sig lig med guderne.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41D04AC3-5015-AC03-D0EE-5E2573A46D5C}"/>
              </a:ext>
            </a:extLst>
          </p:cNvPr>
          <p:cNvSpPr txBox="1"/>
          <p:nvPr/>
        </p:nvSpPr>
        <p:spPr>
          <a:xfrm>
            <a:off x="4157015" y="1878231"/>
            <a:ext cx="2897436" cy="23083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b="1" dirty="0" err="1"/>
              <a:t>Némesis</a:t>
            </a:r>
            <a:r>
              <a:rPr lang="da-DK" dirty="0"/>
              <a:t> (straf)</a:t>
            </a:r>
          </a:p>
          <a:p>
            <a:endParaRPr lang="da-DK" dirty="0"/>
          </a:p>
          <a:p>
            <a:r>
              <a:rPr lang="da-DK" dirty="0"/>
              <a:t>Gudernes straf for hybris, der både kan ramme overtræderen, dennes efterkommere eller begge dele.</a:t>
            </a:r>
          </a:p>
          <a:p>
            <a:endParaRPr lang="da-DK" b="1" dirty="0"/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9E410FA7-3644-8707-8201-CD7488714B5F}"/>
              </a:ext>
            </a:extLst>
          </p:cNvPr>
          <p:cNvSpPr txBox="1"/>
          <p:nvPr/>
        </p:nvSpPr>
        <p:spPr>
          <a:xfrm>
            <a:off x="8015688" y="1878231"/>
            <a:ext cx="2897436" cy="23083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b="1" dirty="0" err="1"/>
              <a:t>Tísis</a:t>
            </a:r>
            <a:r>
              <a:rPr lang="da-DK" dirty="0"/>
              <a:t> (undergang)</a:t>
            </a:r>
          </a:p>
          <a:p>
            <a:endParaRPr lang="da-DK" dirty="0"/>
          </a:p>
          <a:p>
            <a:r>
              <a:rPr lang="da-DK" dirty="0"/>
              <a:t>Mennesket kan dømmes mere direkte til undergang. Det kan være i form af død, lemlæstelse eller udstødelse (eksil).</a:t>
            </a:r>
          </a:p>
          <a:p>
            <a:endParaRPr lang="da-DK" b="1" dirty="0"/>
          </a:p>
        </p:txBody>
      </p:sp>
      <p:sp>
        <p:nvSpPr>
          <p:cNvPr id="11" name="Pil ned 10">
            <a:extLst>
              <a:ext uri="{FF2B5EF4-FFF2-40B4-BE49-F238E27FC236}">
                <a16:creationId xmlns:a16="http://schemas.microsoft.com/office/drawing/2014/main" id="{EAA27484-49E3-6978-1165-9385EFDFB8EA}"/>
              </a:ext>
            </a:extLst>
          </p:cNvPr>
          <p:cNvSpPr/>
          <p:nvPr/>
        </p:nvSpPr>
        <p:spPr>
          <a:xfrm rot="16200000">
            <a:off x="3046810" y="2455312"/>
            <a:ext cx="1259174" cy="1154162"/>
          </a:xfrm>
          <a:prstGeom prst="down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3" name="Pil ned 12">
            <a:extLst>
              <a:ext uri="{FF2B5EF4-FFF2-40B4-BE49-F238E27FC236}">
                <a16:creationId xmlns:a16="http://schemas.microsoft.com/office/drawing/2014/main" id="{6F978868-72F9-7E34-4026-3B83A02950F9}"/>
              </a:ext>
            </a:extLst>
          </p:cNvPr>
          <p:cNvSpPr/>
          <p:nvPr/>
        </p:nvSpPr>
        <p:spPr>
          <a:xfrm rot="16200000">
            <a:off x="6905483" y="2455312"/>
            <a:ext cx="1259174" cy="1154162"/>
          </a:xfrm>
          <a:prstGeom prst="down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4" name="Tekstfelt 13">
            <a:extLst>
              <a:ext uri="{FF2B5EF4-FFF2-40B4-BE49-F238E27FC236}">
                <a16:creationId xmlns:a16="http://schemas.microsoft.com/office/drawing/2014/main" id="{825A6996-E36E-86B9-E908-B260940745CF}"/>
              </a:ext>
            </a:extLst>
          </p:cNvPr>
          <p:cNvSpPr txBox="1"/>
          <p:nvPr/>
        </p:nvSpPr>
        <p:spPr>
          <a:xfrm>
            <a:off x="375460" y="4846878"/>
            <a:ext cx="2798254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dirty="0"/>
              <a:t>Elektra og </a:t>
            </a:r>
            <a:r>
              <a:rPr lang="da-DK" dirty="0" err="1"/>
              <a:t>Orestes</a:t>
            </a:r>
            <a:r>
              <a:rPr lang="da-DK" dirty="0"/>
              <a:t> dræber deres egen mor.</a:t>
            </a:r>
          </a:p>
        </p:txBody>
      </p:sp>
      <p:sp>
        <p:nvSpPr>
          <p:cNvPr id="15" name="Tekstfelt 14">
            <a:extLst>
              <a:ext uri="{FF2B5EF4-FFF2-40B4-BE49-F238E27FC236}">
                <a16:creationId xmlns:a16="http://schemas.microsoft.com/office/drawing/2014/main" id="{F1E3A41E-ED10-F547-A961-736B545450E5}"/>
              </a:ext>
            </a:extLst>
          </p:cNvPr>
          <p:cNvSpPr txBox="1"/>
          <p:nvPr/>
        </p:nvSpPr>
        <p:spPr>
          <a:xfrm>
            <a:off x="4207966" y="4717536"/>
            <a:ext cx="2894716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dirty="0"/>
              <a:t>Guderne ser forbrydelsen, udmåler straffen og sender furierne.</a:t>
            </a:r>
          </a:p>
        </p:txBody>
      </p:sp>
      <p:sp>
        <p:nvSpPr>
          <p:cNvPr id="16" name="Tekstfelt 15">
            <a:extLst>
              <a:ext uri="{FF2B5EF4-FFF2-40B4-BE49-F238E27FC236}">
                <a16:creationId xmlns:a16="http://schemas.microsoft.com/office/drawing/2014/main" id="{267B6EAE-5ADC-1A84-E2BC-570870C61E2E}"/>
              </a:ext>
            </a:extLst>
          </p:cNvPr>
          <p:cNvSpPr txBox="1"/>
          <p:nvPr/>
        </p:nvSpPr>
        <p:spPr>
          <a:xfrm>
            <a:off x="8040472" y="4604181"/>
            <a:ext cx="2894716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dirty="0"/>
              <a:t>Elektra og </a:t>
            </a:r>
            <a:r>
              <a:rPr lang="da-DK" dirty="0" err="1"/>
              <a:t>Orestes</a:t>
            </a:r>
            <a:r>
              <a:rPr lang="da-DK" dirty="0"/>
              <a:t> udstødes af samfundet. </a:t>
            </a:r>
            <a:r>
              <a:rPr lang="da-DK" dirty="0" err="1"/>
              <a:t>Orestes</a:t>
            </a:r>
            <a:r>
              <a:rPr lang="da-DK" dirty="0"/>
              <a:t> forfølges af furierne (hævnånderne).</a:t>
            </a:r>
          </a:p>
        </p:txBody>
      </p:sp>
      <p:sp>
        <p:nvSpPr>
          <p:cNvPr id="17" name="Pil ned 16">
            <a:extLst>
              <a:ext uri="{FF2B5EF4-FFF2-40B4-BE49-F238E27FC236}">
                <a16:creationId xmlns:a16="http://schemas.microsoft.com/office/drawing/2014/main" id="{B30EDC59-E853-6FDC-1163-B75DADD4B66D}"/>
              </a:ext>
            </a:extLst>
          </p:cNvPr>
          <p:cNvSpPr/>
          <p:nvPr/>
        </p:nvSpPr>
        <p:spPr>
          <a:xfrm rot="16200000">
            <a:off x="3065578" y="4592961"/>
            <a:ext cx="1259174" cy="1154162"/>
          </a:xfrm>
          <a:prstGeom prst="down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8" name="Pil ned 17">
            <a:extLst>
              <a:ext uri="{FF2B5EF4-FFF2-40B4-BE49-F238E27FC236}">
                <a16:creationId xmlns:a16="http://schemas.microsoft.com/office/drawing/2014/main" id="{BE8D0769-A6EA-9E99-F36D-2ADC1FA3CDF6}"/>
              </a:ext>
            </a:extLst>
          </p:cNvPr>
          <p:cNvSpPr/>
          <p:nvPr/>
        </p:nvSpPr>
        <p:spPr>
          <a:xfrm rot="16200000">
            <a:off x="6962364" y="4627266"/>
            <a:ext cx="1259174" cy="1154162"/>
          </a:xfrm>
          <a:prstGeom prst="down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0" name="Pil ned 19">
            <a:extLst>
              <a:ext uri="{FF2B5EF4-FFF2-40B4-BE49-F238E27FC236}">
                <a16:creationId xmlns:a16="http://schemas.microsoft.com/office/drawing/2014/main" id="{C2E1DE75-565F-5792-7C15-38CD153059B0}"/>
              </a:ext>
            </a:extLst>
          </p:cNvPr>
          <p:cNvSpPr/>
          <p:nvPr/>
        </p:nvSpPr>
        <p:spPr>
          <a:xfrm rot="16200000">
            <a:off x="10754123" y="4592960"/>
            <a:ext cx="1259174" cy="1154162"/>
          </a:xfrm>
          <a:prstGeom prst="down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67918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20" grpId="0" animBg="1"/>
      <p:bldP spid="20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7F100C3-E936-C7C0-A170-A1F60F23D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/>
              <a:t>Perspektivtekst:</a:t>
            </a:r>
            <a:br>
              <a:rPr lang="en-US" sz="4000"/>
            </a:br>
            <a:r>
              <a:rPr lang="en-US" sz="4000"/>
              <a:t>Kakoyannis: ”Elektra” (1962)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66B64E0-99A1-0207-B074-180F90BE00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6680" y="2405067"/>
            <a:ext cx="6002110" cy="3729034"/>
          </a:xfrm>
        </p:spPr>
        <p:txBody>
          <a:bodyPr vert="horz" lIns="91440" tIns="45720" rIns="91440" bIns="45720" rtlCol="0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Græsk</a:t>
            </a:r>
            <a:r>
              <a:rPr lang="en-US" sz="2000" dirty="0"/>
              <a:t> </a:t>
            </a:r>
            <a:r>
              <a:rPr lang="en-US" sz="2000" dirty="0" err="1"/>
              <a:t>filmatisering</a:t>
            </a:r>
            <a:r>
              <a:rPr lang="en-US" sz="2000" dirty="0"/>
              <a:t> </a:t>
            </a:r>
            <a:r>
              <a:rPr lang="en-US" sz="2000" dirty="0" err="1"/>
              <a:t>af</a:t>
            </a:r>
            <a:r>
              <a:rPr lang="en-US" sz="2000" dirty="0"/>
              <a:t> Euripides’ ”Elektra”.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Filmen</a:t>
            </a:r>
            <a:r>
              <a:rPr lang="en-US" sz="2000" dirty="0"/>
              <a:t> </a:t>
            </a:r>
            <a:r>
              <a:rPr lang="en-US" sz="2000" dirty="0" err="1"/>
              <a:t>følger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det store </a:t>
            </a:r>
            <a:r>
              <a:rPr lang="en-US" sz="2000" dirty="0" err="1"/>
              <a:t>og</a:t>
            </a:r>
            <a:r>
              <a:rPr lang="en-US" sz="2000" dirty="0"/>
              <a:t> hele </a:t>
            </a:r>
            <a:r>
              <a:rPr lang="en-US" sz="2000" dirty="0" err="1"/>
              <a:t>skuespillet</a:t>
            </a:r>
            <a:r>
              <a:rPr lang="en-US" sz="2000" dirty="0"/>
              <a:t>, </a:t>
            </a:r>
            <a:r>
              <a:rPr lang="en-US" sz="2000" dirty="0" err="1"/>
              <a:t>bortset</a:t>
            </a:r>
            <a:r>
              <a:rPr lang="en-US" sz="2000" dirty="0"/>
              <a:t> </a:t>
            </a:r>
            <a:r>
              <a:rPr lang="en-US" sz="2000" dirty="0" err="1"/>
              <a:t>fra</a:t>
            </a:r>
            <a:r>
              <a:rPr lang="en-US" sz="2000" dirty="0"/>
              <a:t> </a:t>
            </a:r>
            <a:r>
              <a:rPr lang="en-US" sz="2000" dirty="0" err="1"/>
              <a:t>slutningen</a:t>
            </a:r>
            <a:r>
              <a:rPr lang="en-US" sz="2000" dirty="0"/>
              <a:t>, </a:t>
            </a:r>
            <a:r>
              <a:rPr lang="en-US" sz="2000" dirty="0" err="1"/>
              <a:t>som</a:t>
            </a:r>
            <a:r>
              <a:rPr lang="en-US" sz="2000" dirty="0"/>
              <a:t> vi </a:t>
            </a:r>
            <a:r>
              <a:rPr lang="en-US" sz="2000" dirty="0" err="1"/>
              <a:t>skal</a:t>
            </a:r>
            <a:r>
              <a:rPr lang="en-US" sz="2000" dirty="0"/>
              <a:t> se nu.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Klippet</a:t>
            </a:r>
            <a:r>
              <a:rPr lang="en-US" sz="2000" dirty="0"/>
              <a:t> </a:t>
            </a:r>
            <a:r>
              <a:rPr lang="en-US" sz="2000" dirty="0" err="1"/>
              <a:t>dækker</a:t>
            </a:r>
            <a:r>
              <a:rPr lang="en-US" sz="2000" dirty="0"/>
              <a:t> ca. over vv. 963-1359.</a:t>
            </a:r>
          </a:p>
          <a:p>
            <a:pPr marL="571500" indent="-457200">
              <a:buFont typeface="+mj-lt"/>
              <a:buAutoNum type="arabicParenR"/>
            </a:pPr>
            <a:r>
              <a:rPr lang="en-US" sz="2000" dirty="0" err="1"/>
              <a:t>Hvordan</a:t>
            </a:r>
            <a:r>
              <a:rPr lang="en-US" sz="2000" dirty="0"/>
              <a:t> er </a:t>
            </a:r>
            <a:r>
              <a:rPr lang="en-US" sz="2000" dirty="0" err="1"/>
              <a:t>scenografien</a:t>
            </a:r>
            <a:r>
              <a:rPr lang="en-US" sz="2000" dirty="0"/>
              <a:t> (</a:t>
            </a:r>
            <a:r>
              <a:rPr lang="en-US" sz="2000" dirty="0" err="1"/>
              <a:t>kulisser</a:t>
            </a:r>
            <a:r>
              <a:rPr lang="en-US" sz="2000" dirty="0"/>
              <a:t>, </a:t>
            </a:r>
            <a:r>
              <a:rPr lang="en-US" sz="2000" dirty="0" err="1"/>
              <a:t>kostumer</a:t>
            </a:r>
            <a:r>
              <a:rPr lang="en-US" sz="2000" dirty="0"/>
              <a:t>, </a:t>
            </a:r>
            <a:r>
              <a:rPr lang="en-US" sz="2000" dirty="0" err="1"/>
              <a:t>rekvisitter</a:t>
            </a:r>
            <a:r>
              <a:rPr lang="en-US" sz="2000" dirty="0"/>
              <a:t>)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filmen</a:t>
            </a:r>
            <a:r>
              <a:rPr lang="en-US" sz="2000" dirty="0"/>
              <a:t>?</a:t>
            </a:r>
          </a:p>
          <a:p>
            <a:pPr marL="571500" indent="-457200">
              <a:buFont typeface="+mj-lt"/>
              <a:buAutoNum type="arabicParenR"/>
            </a:pPr>
            <a:r>
              <a:rPr lang="en-US" sz="2000" dirty="0" err="1"/>
              <a:t>Hvilke</a:t>
            </a:r>
            <a:r>
              <a:rPr lang="en-US" sz="2000" dirty="0"/>
              <a:t> </a:t>
            </a:r>
            <a:r>
              <a:rPr lang="en-US" sz="2000" dirty="0" err="1"/>
              <a:t>forskelle</a:t>
            </a:r>
            <a:r>
              <a:rPr lang="en-US" sz="2000" dirty="0"/>
              <a:t> er der </a:t>
            </a:r>
            <a:r>
              <a:rPr lang="en-US" sz="2000" dirty="0" err="1"/>
              <a:t>på</a:t>
            </a:r>
            <a:r>
              <a:rPr lang="en-US" sz="2000" dirty="0"/>
              <a:t> </a:t>
            </a:r>
            <a:r>
              <a:rPr lang="en-US" sz="2000" dirty="0" err="1"/>
              <a:t>filmens</a:t>
            </a:r>
            <a:r>
              <a:rPr lang="en-US" sz="2000" dirty="0"/>
              <a:t>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på</a:t>
            </a:r>
            <a:r>
              <a:rPr lang="en-US" sz="2000" dirty="0"/>
              <a:t> </a:t>
            </a:r>
            <a:r>
              <a:rPr lang="en-US" sz="2000" dirty="0" err="1"/>
              <a:t>stykkets</a:t>
            </a:r>
            <a:r>
              <a:rPr lang="en-US" sz="2000" dirty="0"/>
              <a:t> </a:t>
            </a:r>
            <a:r>
              <a:rPr lang="en-US" sz="2000" dirty="0" err="1"/>
              <a:t>slutning</a:t>
            </a:r>
            <a:r>
              <a:rPr lang="en-US" sz="2000" dirty="0"/>
              <a:t>?</a:t>
            </a:r>
          </a:p>
          <a:p>
            <a:pPr marL="571500" indent="-457200">
              <a:buFont typeface="+mj-lt"/>
              <a:buAutoNum type="arabicParenR"/>
            </a:pPr>
            <a:r>
              <a:rPr lang="en-US" sz="2000" dirty="0" err="1"/>
              <a:t>Hvad</a:t>
            </a:r>
            <a:r>
              <a:rPr lang="en-US" sz="2000" dirty="0"/>
              <a:t> </a:t>
            </a:r>
            <a:r>
              <a:rPr lang="en-US" sz="2000" dirty="0" err="1"/>
              <a:t>tror</a:t>
            </a:r>
            <a:r>
              <a:rPr lang="en-US" sz="2000" dirty="0"/>
              <a:t> I er </a:t>
            </a:r>
            <a:r>
              <a:rPr lang="en-US" sz="2000" dirty="0" err="1"/>
              <a:t>årsagen</a:t>
            </a:r>
            <a:r>
              <a:rPr lang="en-US" sz="2000" dirty="0"/>
              <a:t> </a:t>
            </a:r>
            <a:r>
              <a:rPr lang="en-US" sz="2000" dirty="0" err="1"/>
              <a:t>til</a:t>
            </a:r>
            <a:r>
              <a:rPr lang="en-US" sz="2000" dirty="0"/>
              <a:t> </a:t>
            </a:r>
            <a:r>
              <a:rPr lang="en-US" sz="2000" dirty="0" err="1"/>
              <a:t>forskellene</a:t>
            </a:r>
            <a:r>
              <a:rPr lang="en-US" sz="2000" dirty="0"/>
              <a:t>?</a:t>
            </a:r>
          </a:p>
        </p:txBody>
      </p:sp>
      <p:pic>
        <p:nvPicPr>
          <p:cNvPr id="7" name="Billede 6" descr="Et billede, der indeholder tekst, Ansigt, plakat, menneske&#10;&#10;Automatisk genereret beskrivelse">
            <a:extLst>
              <a:ext uri="{FF2B5EF4-FFF2-40B4-BE49-F238E27FC236}">
                <a16:creationId xmlns:a16="http://schemas.microsoft.com/office/drawing/2014/main" id="{6CE3A39B-6C2D-1595-418E-4D6FC81AB7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" b="1787"/>
          <a:stretch/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064493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486</TotalTime>
  <Words>511</Words>
  <Application>Microsoft Macintosh PowerPoint</Application>
  <PresentationFormat>Widescreen</PresentationFormat>
  <Paragraphs>51</Paragraphs>
  <Slides>8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Office-tema</vt:lpstr>
      <vt:lpstr>Elektra</vt:lpstr>
      <vt:lpstr>Klagesangen (vv. 1146-1236) Hvad siger de forskellige karakterer?</vt:lpstr>
      <vt:lpstr>Hýbris, némesis og áte  (slægtsforbandelsernes cyklus)</vt:lpstr>
      <vt:lpstr>Dioskurerne (Kastor og Pollux)</vt:lpstr>
      <vt:lpstr>Deus ex machina (la. guden fra kranen)</vt:lpstr>
      <vt:lpstr>Exodos  (vv. 1237-1359)</vt:lpstr>
      <vt:lpstr>Hýbris, némesis og tísis</vt:lpstr>
      <vt:lpstr>Perspektivtekst: Kakoyannis: ”Elektra” (1962)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Esben Harboe Odgaard EHO</dc:creator>
  <cp:lastModifiedBy>Esben Harboe Odgaard EHO</cp:lastModifiedBy>
  <cp:revision>8</cp:revision>
  <dcterms:created xsi:type="dcterms:W3CDTF">2024-11-19T09:17:38Z</dcterms:created>
  <dcterms:modified xsi:type="dcterms:W3CDTF">2024-11-20T12:59:15Z</dcterms:modified>
</cp:coreProperties>
</file>