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sben Lindgren Krogsgaard" initials="ELK" lastIdx="1" clrIdx="0">
    <p:extLst>
      <p:ext uri="{19B8F6BF-5375-455C-9EA6-DF929625EA0E}">
        <p15:presenceInfo xmlns:p15="http://schemas.microsoft.com/office/powerpoint/2012/main" userId="S::ek@sg.dk::f13d5f87-ddac-4a6c-bdf1-7db749d16b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63"/>
    <p:restoredTop sz="93521"/>
  </p:normalViewPr>
  <p:slideViewPr>
    <p:cSldViewPr snapToGrid="0" snapToObjects="1">
      <p:cViewPr varScale="1">
        <p:scale>
          <a:sx n="109" d="100"/>
          <a:sy n="109" d="100"/>
        </p:scale>
        <p:origin x="192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6DD394-703D-4D44-B095-478ECB3FC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129A7C4-7D57-D34F-9A1B-D29F11D584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7AA61A7-A4FC-684F-92CA-B50111873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D00E4-519F-FC43-98A9-55BCA20DC8B0}" type="datetimeFigureOut">
              <a:rPr lang="da-DK" smtClean="0"/>
              <a:t>01.11.2023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05736BF-2B31-514F-A700-41016DAAB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0827A99-579A-2244-B5A2-5E4DC10DF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5B7E9-8C8D-8B46-8DEE-16E4484BDB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4528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204E38-3EB1-774D-9382-9774C74C1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E1A44E-EDA5-0341-8972-2BC464933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F178A6F-14B4-8A45-AB3A-CF6AC00B3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D00E4-519F-FC43-98A9-55BCA20DC8B0}" type="datetimeFigureOut">
              <a:rPr lang="da-DK" smtClean="0"/>
              <a:t>01.11.2023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BB79DFB-346A-274C-A4A2-7251083EA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58BE2FC-644C-9E4F-A66B-361EDD02D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5B7E9-8C8D-8B46-8DEE-16E4484BDB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6105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B32AA6-54FD-5241-B30E-633D116BF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21576BE-C2E2-7E4D-B8CE-A0301CC0D7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4182C0C-9506-6C4C-8795-A78163D28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D00E4-519F-FC43-98A9-55BCA20DC8B0}" type="datetimeFigureOut">
              <a:rPr lang="da-DK" smtClean="0"/>
              <a:t>01.11.2023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C898E1A-F1A8-AB45-81FD-089AE15C2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7D72CC2-8036-8249-B3E2-3981D651C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5B7E9-8C8D-8B46-8DEE-16E4484BDB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4527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61EBFF-2CF9-3443-BBEE-5FC1ED042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123614F-146C-0045-B4B6-05D31D8795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0089423-183E-0945-B857-6F1A018817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67F0537-FCFC-F042-A173-6F2CBEDFF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D00E4-519F-FC43-98A9-55BCA20DC8B0}" type="datetimeFigureOut">
              <a:rPr lang="da-DK" smtClean="0"/>
              <a:t>01.11.2023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C0C8643-CBD3-4A4E-821A-1AB47DA5E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E1968FE-5198-7E4A-9F0E-C742CF8D1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5B7E9-8C8D-8B46-8DEE-16E4484BDB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1845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315DE3-BF09-164D-8DD3-B8A395A15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FC41EC2-11DA-A446-AED2-D60063605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6B7D1CA-83CC-0243-A7D7-645DAF2FA4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C6D3520-8267-E947-80C7-F46A88D671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3CF65F5-3E94-DE40-A6CF-E923DF7F4D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4D9A65C-B51C-A740-9DAA-676E905A3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D00E4-519F-FC43-98A9-55BCA20DC8B0}" type="datetimeFigureOut">
              <a:rPr lang="da-DK" smtClean="0"/>
              <a:t>01.11.2023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43993439-1B30-8C40-8C3B-B75EA112C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7F8BB5D-84E7-3740-90E5-1C7D15165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5B7E9-8C8D-8B46-8DEE-16E4484BDB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804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A722E5-3E53-604B-AABF-9DAAB0A03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754317E-C055-B64E-99FB-48B06B77A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D00E4-519F-FC43-98A9-55BCA20DC8B0}" type="datetimeFigureOut">
              <a:rPr lang="da-DK" smtClean="0"/>
              <a:t>01.11.2023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26F275D-5740-5641-A86E-417D85653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449163A-E4C6-8E41-937C-DC47D4306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5B7E9-8C8D-8B46-8DEE-16E4484BDB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6869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3188B74-3D5F-2C41-ABE8-3DDFF3375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D00E4-519F-FC43-98A9-55BCA20DC8B0}" type="datetimeFigureOut">
              <a:rPr lang="da-DK" smtClean="0"/>
              <a:t>01.11.2023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D5A4F69-3353-DA46-9C5E-54B0C4C0F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EC145B6-4820-CE41-B1C9-7D18D5BED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5B7E9-8C8D-8B46-8DEE-16E4484BDB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3224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BAFEAB-F49A-5B42-9BA3-6AF980EC4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5BD526B-A111-D74E-B988-D666BCE54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FCA0CA0-2C16-2147-A677-938E38197D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7277124-25A3-3747-A44F-091B7AB61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D00E4-519F-FC43-98A9-55BCA20DC8B0}" type="datetimeFigureOut">
              <a:rPr lang="da-DK" smtClean="0"/>
              <a:t>01.11.2023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839C081-6608-A947-898C-7186357AE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B7BA6FE-56E3-C349-BA32-432CD0538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5B7E9-8C8D-8B46-8DEE-16E4484BDB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7465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F18EBC-6D59-4941-96B8-45F37557C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CA667D3-D0C1-8248-B1B2-3D9D05F138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719F943-5DE5-0E49-8FC0-EA17A053B8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A205196-F820-244A-8A29-748F7EFA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D00E4-519F-FC43-98A9-55BCA20DC8B0}" type="datetimeFigureOut">
              <a:rPr lang="da-DK" smtClean="0"/>
              <a:t>01.11.2023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030EF32-5074-5942-9DF2-EA1C25E86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5180F4E-C1FE-9B4B-99AA-F7D4EEDA5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5B7E9-8C8D-8B46-8DEE-16E4484BDB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3906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3F97D4-DA56-074B-9996-7F06E33C9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A7D558F-D5E3-204E-B557-727994D1F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61A90CB-F10C-6B46-B38A-21E6A8209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D00E4-519F-FC43-98A9-55BCA20DC8B0}" type="datetimeFigureOut">
              <a:rPr lang="da-DK" smtClean="0"/>
              <a:t>01.11.2023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AA25CF2-7A31-FB4D-86CE-AA8B97C06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02A264F-05A7-EB45-BE90-D933524A5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5B7E9-8C8D-8B46-8DEE-16E4484BDB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7128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42E7B42-DE8D-5F4B-BE28-AD359CAAC1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E795694-C16F-0347-B20E-6D21CEB244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E117377-6C6B-AE4D-B0E2-C3CEDEAC9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D00E4-519F-FC43-98A9-55BCA20DC8B0}" type="datetimeFigureOut">
              <a:rPr lang="da-DK" smtClean="0"/>
              <a:t>01.11.2023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48ABE22-647A-8743-9288-93BB505FD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7077BCF-E84A-5949-8D86-2FFC858EF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5B7E9-8C8D-8B46-8DEE-16E4484BDB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4962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AE774FD-0E31-0F41-B4BF-92CF50B4A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46BE45A-E069-6445-80E4-EBAB35EDE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758471F-69C2-B44A-908B-968D1BC34F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D00E4-519F-FC43-98A9-55BCA20DC8B0}" type="datetimeFigureOut">
              <a:rPr lang="da-DK" smtClean="0"/>
              <a:t>01.11.2023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02FDD5F-5369-7045-8C4B-6DF34B34BE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3B5D16E-BA58-D946-AF6B-CD97CF623D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5B7E9-8C8D-8B46-8DEE-16E4484BDB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1974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18" name="Rectangle 1117">
            <a:extLst>
              <a:ext uri="{FF2B5EF4-FFF2-40B4-BE49-F238E27FC236}">
                <a16:creationId xmlns:a16="http://schemas.microsoft.com/office/drawing/2014/main" id="{3E443FD7-A66B-4AA0-872D-B088B9BC5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D46802B-02A7-8F4D-A939-80D6E3A6CE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9705" y="437584"/>
            <a:ext cx="5238466" cy="29914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200" dirty="0"/>
              <a:t>Du er </a:t>
            </a:r>
            <a:r>
              <a:rPr lang="en-US" sz="4200" dirty="0" err="1"/>
              <a:t>humanisten</a:t>
            </a:r>
            <a:r>
              <a:rPr lang="en-US" sz="4200" dirty="0"/>
              <a:t> Enrico Pucci </a:t>
            </a:r>
            <a:r>
              <a:rPr lang="en-US" sz="4200" dirty="0" err="1"/>
              <a:t>og</a:t>
            </a:r>
            <a:r>
              <a:rPr lang="en-US" sz="4200" dirty="0"/>
              <a:t> </a:t>
            </a:r>
            <a:r>
              <a:rPr lang="en-US" sz="4200" dirty="0" err="1"/>
              <a:t>møder</a:t>
            </a:r>
            <a:r>
              <a:rPr lang="en-US" sz="4200" dirty="0"/>
              <a:t> </a:t>
            </a:r>
            <a:r>
              <a:rPr lang="en-US" sz="4200" dirty="0" err="1"/>
              <a:t>en</a:t>
            </a:r>
            <a:r>
              <a:rPr lang="en-US" sz="4200" dirty="0"/>
              <a:t> </a:t>
            </a:r>
            <a:r>
              <a:rPr lang="en-US" sz="4200" dirty="0" err="1"/>
              <a:t>mand</a:t>
            </a:r>
            <a:r>
              <a:rPr lang="en-US" sz="4200" dirty="0"/>
              <a:t> </a:t>
            </a:r>
            <a:r>
              <a:rPr lang="en-US" sz="4200" dirty="0" err="1"/>
              <a:t>fra</a:t>
            </a:r>
            <a:r>
              <a:rPr lang="en-US" sz="4200" dirty="0"/>
              <a:t> </a:t>
            </a:r>
            <a:r>
              <a:rPr lang="en-US" sz="4200" dirty="0" err="1"/>
              <a:t>middelalderen</a:t>
            </a:r>
            <a:r>
              <a:rPr lang="en-US" sz="4200" dirty="0"/>
              <a:t>.</a:t>
            </a:r>
            <a:br>
              <a:rPr lang="en-US" sz="4200" dirty="0"/>
            </a:br>
            <a:r>
              <a:rPr lang="en-US" sz="4200" dirty="0"/>
              <a:t>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6A33CFE-F9C1-EF49-B0A5-A16A34D69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8654" y="3245326"/>
            <a:ext cx="4167115" cy="2163551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US" sz="1200" dirty="0"/>
              <a:t>Din </a:t>
            </a:r>
            <a:r>
              <a:rPr lang="en-US" sz="1200" dirty="0" err="1"/>
              <a:t>opgave</a:t>
            </a:r>
            <a:r>
              <a:rPr lang="en-US" sz="1200" dirty="0"/>
              <a:t> er nu at </a:t>
            </a:r>
            <a:r>
              <a:rPr lang="en-US" sz="1200" dirty="0" err="1"/>
              <a:t>forklare</a:t>
            </a:r>
            <a:r>
              <a:rPr lang="en-US" sz="1200" dirty="0"/>
              <a:t> </a:t>
            </a:r>
            <a:r>
              <a:rPr lang="en-US" sz="1200" dirty="0" err="1"/>
              <a:t>personen</a:t>
            </a:r>
            <a:r>
              <a:rPr lang="en-US" sz="1200" dirty="0"/>
              <a:t>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200" dirty="0" err="1"/>
              <a:t>hvem</a:t>
            </a:r>
            <a:r>
              <a:rPr lang="en-US" sz="1200" dirty="0"/>
              <a:t> du 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200" dirty="0" err="1"/>
              <a:t>hvor</a:t>
            </a:r>
            <a:r>
              <a:rPr lang="en-US" sz="1200" dirty="0"/>
              <a:t> du </a:t>
            </a:r>
            <a:r>
              <a:rPr lang="en-US" sz="1200" dirty="0" err="1"/>
              <a:t>bor</a:t>
            </a:r>
            <a:r>
              <a:rPr lang="en-US" sz="1200" dirty="0"/>
              <a:t> </a:t>
            </a:r>
            <a:r>
              <a:rPr lang="en-US" sz="1200" dirty="0" err="1"/>
              <a:t>og</a:t>
            </a:r>
            <a:r>
              <a:rPr lang="en-US" sz="1200" dirty="0"/>
              <a:t> </a:t>
            </a:r>
            <a:r>
              <a:rPr lang="en-US" sz="1200" dirty="0" err="1"/>
              <a:t>hvorfor</a:t>
            </a:r>
            <a:endParaRPr lang="en-US" sz="12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200" dirty="0"/>
              <a:t>din </a:t>
            </a:r>
            <a:r>
              <a:rPr lang="en-US" sz="1200" dirty="0" err="1"/>
              <a:t>forklaring</a:t>
            </a:r>
            <a:r>
              <a:rPr lang="en-US" sz="1200" dirty="0"/>
              <a:t> din </a:t>
            </a:r>
            <a:r>
              <a:rPr lang="en-US" sz="1200" dirty="0" err="1"/>
              <a:t>bys</a:t>
            </a:r>
            <a:r>
              <a:rPr lang="en-US" sz="1200" dirty="0"/>
              <a:t> </a:t>
            </a:r>
            <a:r>
              <a:rPr lang="en-US" sz="1200" dirty="0" err="1"/>
              <a:t>succes</a:t>
            </a:r>
            <a:r>
              <a:rPr lang="en-US" sz="1200" dirty="0"/>
              <a:t> </a:t>
            </a:r>
            <a:r>
              <a:rPr lang="en-US" sz="1200" dirty="0" err="1"/>
              <a:t>og</a:t>
            </a:r>
            <a:r>
              <a:rPr lang="en-US" sz="1200" dirty="0"/>
              <a:t> </a:t>
            </a:r>
            <a:r>
              <a:rPr lang="en-US" sz="1200" dirty="0" err="1"/>
              <a:t>storslåethed</a:t>
            </a:r>
            <a:r>
              <a:rPr lang="en-US" sz="1200" dirty="0"/>
              <a:t>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200" dirty="0" err="1"/>
              <a:t>hvad</a:t>
            </a:r>
            <a:r>
              <a:rPr lang="en-US" sz="1200" dirty="0"/>
              <a:t> du laver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200" dirty="0" err="1"/>
              <a:t>hvilket</a:t>
            </a:r>
            <a:r>
              <a:rPr lang="en-US" sz="1200" dirty="0"/>
              <a:t> syn du </a:t>
            </a:r>
            <a:r>
              <a:rPr lang="en-US" sz="1200" dirty="0" err="1"/>
              <a:t>har</a:t>
            </a:r>
            <a:r>
              <a:rPr lang="en-US" sz="1200" dirty="0"/>
              <a:t> </a:t>
            </a:r>
            <a:r>
              <a:rPr lang="en-US" sz="1200" dirty="0" err="1"/>
              <a:t>på</a:t>
            </a:r>
            <a:r>
              <a:rPr lang="en-US" sz="1200" dirty="0"/>
              <a:t> religion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200" dirty="0" err="1"/>
              <a:t>hvem</a:t>
            </a:r>
            <a:r>
              <a:rPr lang="en-US" sz="1200" dirty="0"/>
              <a:t> dine </a:t>
            </a:r>
            <a:r>
              <a:rPr lang="en-US" sz="1200" dirty="0" err="1"/>
              <a:t>venner</a:t>
            </a:r>
            <a:r>
              <a:rPr lang="en-US" sz="1200" dirty="0"/>
              <a:t> 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200" dirty="0" err="1"/>
              <a:t>hvad</a:t>
            </a:r>
            <a:r>
              <a:rPr lang="en-US" sz="1200" dirty="0"/>
              <a:t> der </a:t>
            </a:r>
            <a:r>
              <a:rPr lang="en-US" sz="1200" dirty="0" err="1"/>
              <a:t>inspirerer</a:t>
            </a:r>
            <a:r>
              <a:rPr lang="en-US" sz="1200" dirty="0"/>
              <a:t> dig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200" dirty="0" err="1"/>
              <a:t>hvilket</a:t>
            </a:r>
            <a:r>
              <a:rPr lang="en-US" sz="1200" dirty="0"/>
              <a:t> </a:t>
            </a:r>
            <a:r>
              <a:rPr lang="en-US" sz="1200" dirty="0" err="1"/>
              <a:t>menneskesyn</a:t>
            </a:r>
            <a:r>
              <a:rPr lang="en-US" sz="1200" dirty="0"/>
              <a:t> du </a:t>
            </a:r>
            <a:r>
              <a:rPr lang="en-US" sz="1200" dirty="0" err="1"/>
              <a:t>har</a:t>
            </a:r>
            <a:endParaRPr lang="en-US" sz="12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200" dirty="0" err="1"/>
              <a:t>hvilket</a:t>
            </a:r>
            <a:r>
              <a:rPr lang="en-US" sz="1200" dirty="0"/>
              <a:t> syn du </a:t>
            </a:r>
            <a:r>
              <a:rPr lang="en-US" sz="1200" dirty="0" err="1"/>
              <a:t>har</a:t>
            </a:r>
            <a:r>
              <a:rPr lang="en-US" sz="1200" dirty="0"/>
              <a:t> </a:t>
            </a:r>
            <a:r>
              <a:rPr lang="en-US" sz="1200" dirty="0" err="1"/>
              <a:t>på</a:t>
            </a:r>
            <a:r>
              <a:rPr lang="en-US" sz="1200" dirty="0"/>
              <a:t> </a:t>
            </a:r>
            <a:r>
              <a:rPr lang="en-US" sz="1200" dirty="0" err="1"/>
              <a:t>middelalderen</a:t>
            </a:r>
            <a:endParaRPr lang="en-US" sz="12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200" dirty="0" err="1"/>
              <a:t>hvilke</a:t>
            </a:r>
            <a:r>
              <a:rPr lang="en-US" sz="1200" dirty="0"/>
              <a:t> </a:t>
            </a:r>
            <a:r>
              <a:rPr lang="en-US" sz="1200" dirty="0" err="1"/>
              <a:t>kendetegn</a:t>
            </a:r>
            <a:r>
              <a:rPr lang="en-US" sz="1200" dirty="0"/>
              <a:t> det </a:t>
            </a:r>
            <a:r>
              <a:rPr lang="en-US" sz="1200" dirty="0" err="1"/>
              <a:t>ideelle</a:t>
            </a:r>
            <a:r>
              <a:rPr lang="en-US" sz="1200" dirty="0"/>
              <a:t> </a:t>
            </a:r>
            <a:r>
              <a:rPr lang="en-US" sz="1200" dirty="0" err="1"/>
              <a:t>menneske</a:t>
            </a:r>
            <a:r>
              <a:rPr lang="en-US" sz="1200" dirty="0"/>
              <a:t> </a:t>
            </a:r>
            <a:r>
              <a:rPr lang="en-US" sz="1200" dirty="0" err="1"/>
              <a:t>har</a:t>
            </a:r>
            <a:r>
              <a:rPr lang="en-US" sz="1200" dirty="0"/>
              <a:t> </a:t>
            </a:r>
            <a:r>
              <a:rPr lang="en-US" sz="1200" dirty="0" err="1"/>
              <a:t>ifølge</a:t>
            </a:r>
            <a:r>
              <a:rPr lang="en-US" sz="1200" dirty="0"/>
              <a:t> dig</a:t>
            </a:r>
          </a:p>
        </p:txBody>
      </p:sp>
      <p:pic>
        <p:nvPicPr>
          <p:cNvPr id="1032" name="Picture 8" descr="Demystifying the TLS Handshake: What it is and how it works – Keyfactor">
            <a:extLst>
              <a:ext uri="{FF2B5EF4-FFF2-40B4-BE49-F238E27FC236}">
                <a16:creationId xmlns:a16="http://schemas.microsoft.com/office/drawing/2014/main" id="{478F9D36-402A-3887-2A04-CD71A381FA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r="22674"/>
          <a:stretch/>
        </p:blipFill>
        <p:spPr bwMode="auto">
          <a:xfrm>
            <a:off x="5510369" y="851517"/>
            <a:ext cx="6184807" cy="5154967"/>
          </a:xfrm>
          <a:custGeom>
            <a:avLst/>
            <a:gdLst/>
            <a:ahLst/>
            <a:cxnLst/>
            <a:rect l="l" t="t" r="r" b="b"/>
            <a:pathLst>
              <a:path w="5846002" h="4872577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Undertitel 2">
            <a:extLst>
              <a:ext uri="{FF2B5EF4-FFF2-40B4-BE49-F238E27FC236}">
                <a16:creationId xmlns:a16="http://schemas.microsoft.com/office/drawing/2014/main" id="{3A985463-519D-264E-A664-AFC8F4E1FAA3}"/>
              </a:ext>
            </a:extLst>
          </p:cNvPr>
          <p:cNvSpPr txBox="1">
            <a:spLocks/>
          </p:cNvSpPr>
          <p:nvPr/>
        </p:nvSpPr>
        <p:spPr>
          <a:xfrm>
            <a:off x="4346359" y="5216750"/>
            <a:ext cx="2438400" cy="3947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da-DK" sz="1600" dirty="0"/>
          </a:p>
        </p:txBody>
      </p:sp>
    </p:spTree>
    <p:extLst>
      <p:ext uri="{BB962C8B-B14F-4D97-AF65-F5344CB8AC3E}">
        <p14:creationId xmlns:p14="http://schemas.microsoft.com/office/powerpoint/2010/main" val="1553660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0A307340-CFE6-D445-9C1E-9070360B7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0" y="1797050"/>
            <a:ext cx="2540000" cy="3263900"/>
          </a:xfrm>
          <a:prstGeom prst="rect">
            <a:avLst/>
          </a:prstGeom>
        </p:spPr>
      </p:pic>
      <p:sp>
        <p:nvSpPr>
          <p:cNvPr id="5" name="Oval billedforklaring 4">
            <a:extLst>
              <a:ext uri="{FF2B5EF4-FFF2-40B4-BE49-F238E27FC236}">
                <a16:creationId xmlns:a16="http://schemas.microsoft.com/office/drawing/2014/main" id="{8C080C93-FE5F-CE4D-960E-B3097EAEAC0A}"/>
              </a:ext>
            </a:extLst>
          </p:cNvPr>
          <p:cNvSpPr/>
          <p:nvPr/>
        </p:nvSpPr>
        <p:spPr>
          <a:xfrm>
            <a:off x="5834895" y="337075"/>
            <a:ext cx="4290646" cy="663631"/>
          </a:xfrm>
          <a:prstGeom prst="wedgeEllipseCallou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Skyformet billedforklaring 5">
            <a:extLst>
              <a:ext uri="{FF2B5EF4-FFF2-40B4-BE49-F238E27FC236}">
                <a16:creationId xmlns:a16="http://schemas.microsoft.com/office/drawing/2014/main" id="{91018FEC-C0F3-4340-B666-E286DF857CCB}"/>
              </a:ext>
            </a:extLst>
          </p:cNvPr>
          <p:cNvSpPr/>
          <p:nvPr/>
        </p:nvSpPr>
        <p:spPr>
          <a:xfrm rot="578042">
            <a:off x="7621901" y="1254448"/>
            <a:ext cx="3171027" cy="1436111"/>
          </a:xfrm>
          <a:prstGeom prst="cloudCallou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7" name="Oval billedforklaring 6">
            <a:extLst>
              <a:ext uri="{FF2B5EF4-FFF2-40B4-BE49-F238E27FC236}">
                <a16:creationId xmlns:a16="http://schemas.microsoft.com/office/drawing/2014/main" id="{3AF43680-B486-E54C-8CDE-1151C36E83BD}"/>
              </a:ext>
            </a:extLst>
          </p:cNvPr>
          <p:cNvSpPr/>
          <p:nvPr/>
        </p:nvSpPr>
        <p:spPr>
          <a:xfrm>
            <a:off x="2424752" y="65923"/>
            <a:ext cx="2952376" cy="1394751"/>
          </a:xfrm>
          <a:prstGeom prst="wedgeEllipseCallout">
            <a:avLst>
              <a:gd name="adj1" fmla="val 25113"/>
              <a:gd name="adj2" fmla="val 62500"/>
            </a:avLst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F4BE66E6-F1DA-C14F-BE24-D5349933B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721" y="4203664"/>
            <a:ext cx="1593750" cy="2399381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F2557C19-D8E4-C54E-BCED-F4D1E497A724}"/>
              </a:ext>
            </a:extLst>
          </p:cNvPr>
          <p:cNvSpPr txBox="1"/>
          <p:nvPr/>
        </p:nvSpPr>
        <p:spPr>
          <a:xfrm>
            <a:off x="116978" y="3782800"/>
            <a:ext cx="2103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Middelaldermanden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B77958AF-662D-8549-8FE2-49B9216C1262}"/>
              </a:ext>
            </a:extLst>
          </p:cNvPr>
          <p:cNvSpPr txBox="1"/>
          <p:nvPr/>
        </p:nvSpPr>
        <p:spPr>
          <a:xfrm>
            <a:off x="4779779" y="1273830"/>
            <a:ext cx="25862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800" dirty="0">
                <a:solidFill>
                  <a:srgbClr val="FF0000"/>
                </a:solidFill>
                <a:latin typeface="Abadi" panose="020F0502020204030204" pitchFamily="34" charset="0"/>
                <a:cs typeface="Abadi" panose="020F0502020204030204" pitchFamily="34" charset="0"/>
              </a:rPr>
              <a:t>Dig: Enrico </a:t>
            </a:r>
            <a:r>
              <a:rPr lang="da-DK" sz="2800" dirty="0" err="1">
                <a:solidFill>
                  <a:srgbClr val="FF0000"/>
                </a:solidFill>
                <a:latin typeface="Abadi" panose="020F0502020204030204" pitchFamily="34" charset="0"/>
                <a:cs typeface="Abadi" panose="020F0502020204030204" pitchFamily="34" charset="0"/>
              </a:rPr>
              <a:t>Pucci</a:t>
            </a:r>
            <a:endParaRPr lang="da-DK" sz="2800" dirty="0">
              <a:latin typeface="Abadi" panose="020F0502020204030204" pitchFamily="34" charset="0"/>
              <a:cs typeface="Abadi" panose="020F0502020204030204" pitchFamily="34" charset="0"/>
            </a:endParaRPr>
          </a:p>
        </p:txBody>
      </p:sp>
      <p:sp>
        <p:nvSpPr>
          <p:cNvPr id="12" name="Oval billedforklaring 11">
            <a:extLst>
              <a:ext uri="{FF2B5EF4-FFF2-40B4-BE49-F238E27FC236}">
                <a16:creationId xmlns:a16="http://schemas.microsoft.com/office/drawing/2014/main" id="{657C8567-D67B-454A-A745-BD28E16C7951}"/>
              </a:ext>
            </a:extLst>
          </p:cNvPr>
          <p:cNvSpPr/>
          <p:nvPr/>
        </p:nvSpPr>
        <p:spPr>
          <a:xfrm>
            <a:off x="1056905" y="1797050"/>
            <a:ext cx="3564782" cy="1321331"/>
          </a:xfrm>
          <a:prstGeom prst="wedgeEllipseCallout">
            <a:avLst>
              <a:gd name="adj1" fmla="val 25113"/>
              <a:gd name="adj2" fmla="val 62500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Oval billedforklaring 12">
            <a:extLst>
              <a:ext uri="{FF2B5EF4-FFF2-40B4-BE49-F238E27FC236}">
                <a16:creationId xmlns:a16="http://schemas.microsoft.com/office/drawing/2014/main" id="{1C7F37EF-C35F-5246-AD17-3FCBB0932B0D}"/>
              </a:ext>
            </a:extLst>
          </p:cNvPr>
          <p:cNvSpPr/>
          <p:nvPr/>
        </p:nvSpPr>
        <p:spPr>
          <a:xfrm>
            <a:off x="7829406" y="3165115"/>
            <a:ext cx="3875683" cy="1148627"/>
          </a:xfrm>
          <a:prstGeom prst="wedgeEllipseCallout">
            <a:avLst>
              <a:gd name="adj1" fmla="val -47860"/>
              <a:gd name="adj2" fmla="val -49764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Oval billedforklaring 13">
            <a:extLst>
              <a:ext uri="{FF2B5EF4-FFF2-40B4-BE49-F238E27FC236}">
                <a16:creationId xmlns:a16="http://schemas.microsoft.com/office/drawing/2014/main" id="{E5A51CDA-E98E-F84E-9B35-CCF68F8164EE}"/>
              </a:ext>
            </a:extLst>
          </p:cNvPr>
          <p:cNvSpPr/>
          <p:nvPr/>
        </p:nvSpPr>
        <p:spPr>
          <a:xfrm>
            <a:off x="2424752" y="3456590"/>
            <a:ext cx="2196935" cy="1258784"/>
          </a:xfrm>
          <a:prstGeom prst="wedgeEllipseCallout">
            <a:avLst>
              <a:gd name="adj1" fmla="val 55924"/>
              <a:gd name="adj2" fmla="val 54953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Skyformet billedforklaring 14">
            <a:extLst>
              <a:ext uri="{FF2B5EF4-FFF2-40B4-BE49-F238E27FC236}">
                <a16:creationId xmlns:a16="http://schemas.microsoft.com/office/drawing/2014/main" id="{566A9B8B-8B6F-1948-A25B-27AD6157ECA0}"/>
              </a:ext>
            </a:extLst>
          </p:cNvPr>
          <p:cNvSpPr/>
          <p:nvPr/>
        </p:nvSpPr>
        <p:spPr>
          <a:xfrm rot="578042">
            <a:off x="2041091" y="5386455"/>
            <a:ext cx="2487594" cy="1075623"/>
          </a:xfrm>
          <a:prstGeom prst="cloudCallout">
            <a:avLst>
              <a:gd name="adj1" fmla="val 54394"/>
              <a:gd name="adj2" fmla="val -86855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Oval billedforklaring 15">
            <a:extLst>
              <a:ext uri="{FF2B5EF4-FFF2-40B4-BE49-F238E27FC236}">
                <a16:creationId xmlns:a16="http://schemas.microsoft.com/office/drawing/2014/main" id="{F565091D-A0A0-6F43-9B2D-8A49BECDE329}"/>
              </a:ext>
            </a:extLst>
          </p:cNvPr>
          <p:cNvSpPr/>
          <p:nvPr/>
        </p:nvSpPr>
        <p:spPr>
          <a:xfrm>
            <a:off x="4997532" y="5403865"/>
            <a:ext cx="2196935" cy="1258784"/>
          </a:xfrm>
          <a:prstGeom prst="wedgeEllipseCallout">
            <a:avLst>
              <a:gd name="adj1" fmla="val -32725"/>
              <a:gd name="adj2" fmla="val -67688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7" name="Oval billedforklaring 16">
            <a:extLst>
              <a:ext uri="{FF2B5EF4-FFF2-40B4-BE49-F238E27FC236}">
                <a16:creationId xmlns:a16="http://schemas.microsoft.com/office/drawing/2014/main" id="{9044E47D-D819-F249-A062-5137E239748E}"/>
              </a:ext>
            </a:extLst>
          </p:cNvPr>
          <p:cNvSpPr/>
          <p:nvPr/>
        </p:nvSpPr>
        <p:spPr>
          <a:xfrm>
            <a:off x="7829406" y="5536669"/>
            <a:ext cx="3564782" cy="1321331"/>
          </a:xfrm>
          <a:prstGeom prst="wedgeEllipseCallout">
            <a:avLst>
              <a:gd name="adj1" fmla="val -62692"/>
              <a:gd name="adj2" fmla="val -73244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8" name="Skyformet billedforklaring 17">
            <a:extLst>
              <a:ext uri="{FF2B5EF4-FFF2-40B4-BE49-F238E27FC236}">
                <a16:creationId xmlns:a16="http://schemas.microsoft.com/office/drawing/2014/main" id="{E623B943-1C02-C347-9EBE-E5C51667E9A0}"/>
              </a:ext>
            </a:extLst>
          </p:cNvPr>
          <p:cNvSpPr/>
          <p:nvPr/>
        </p:nvSpPr>
        <p:spPr>
          <a:xfrm rot="578042">
            <a:off x="7644950" y="4346740"/>
            <a:ext cx="2228367" cy="1194896"/>
          </a:xfrm>
          <a:prstGeom prst="cloudCallout">
            <a:avLst>
              <a:gd name="adj1" fmla="val -67683"/>
              <a:gd name="adj2" fmla="val -20126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EB1AF204-051F-BEAA-FB7D-5B1CFA15D939}"/>
              </a:ext>
            </a:extLst>
          </p:cNvPr>
          <p:cNvSpPr txBox="1"/>
          <p:nvPr/>
        </p:nvSpPr>
        <p:spPr>
          <a:xfrm>
            <a:off x="-9536" y="154568"/>
            <a:ext cx="247722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a-DK" sz="1800" dirty="0"/>
              <a:t>Men hvordan Esben?</a:t>
            </a:r>
          </a:p>
          <a:p>
            <a:pPr algn="l"/>
            <a:r>
              <a:rPr lang="da-DK" sz="1800" dirty="0"/>
              <a:t>Tegn en person i midten af et stykke papir og kom talebobler på personen.</a:t>
            </a:r>
          </a:p>
          <a:p>
            <a:pPr algn="l"/>
            <a:r>
              <a:rPr lang="da-DK" dirty="0"/>
              <a:t>Du har 15 min…</a:t>
            </a:r>
            <a:endParaRPr lang="da-DK" sz="1800" dirty="0"/>
          </a:p>
        </p:txBody>
      </p:sp>
    </p:spTree>
    <p:extLst>
      <p:ext uri="{BB962C8B-B14F-4D97-AF65-F5344CB8AC3E}">
        <p14:creationId xmlns:p14="http://schemas.microsoft.com/office/powerpoint/2010/main" val="2004866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Medicean-Laurentian Library | bibliotek, Firenze, Italien">
            <a:extLst>
              <a:ext uri="{FF2B5EF4-FFF2-40B4-BE49-F238E27FC236}">
                <a16:creationId xmlns:a16="http://schemas.microsoft.com/office/drawing/2014/main" id="{E5FD0E95-91C6-9D4F-88D4-F094957D7D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6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8A6048F-A734-534C-B83A-C09D62217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2672" y="-459334"/>
            <a:ext cx="3822189" cy="1899912"/>
          </a:xfrm>
        </p:spPr>
        <p:txBody>
          <a:bodyPr>
            <a:normAutofit/>
          </a:bodyPr>
          <a:lstStyle/>
          <a:p>
            <a:r>
              <a:rPr lang="da-DK" sz="4000" dirty="0" err="1"/>
              <a:t>Medicierne</a:t>
            </a:r>
            <a:endParaRPr lang="da-DK" sz="40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D20D534-7674-E84F-BEED-396DE4CEF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6125" y="1557618"/>
            <a:ext cx="3822189" cy="518795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da-DK" sz="2000" dirty="0"/>
              <a:t>- Læs s. 226-227</a:t>
            </a:r>
          </a:p>
          <a:p>
            <a:pPr marL="0" indent="0">
              <a:buNone/>
            </a:pPr>
            <a:r>
              <a:rPr lang="da-DK" sz="2000" dirty="0"/>
              <a:t>Hvorfor tror I, at Medici-familien og de andre rige købmænd i Firenze får hele to siders spalteplads i bogen? – konkretiser</a:t>
            </a:r>
          </a:p>
          <a:p>
            <a:pPr>
              <a:buFontTx/>
              <a:buChar char="-"/>
            </a:pPr>
            <a:endParaRPr lang="da-DK" sz="2000" dirty="0"/>
          </a:p>
          <a:p>
            <a:pPr marL="828040"/>
            <a:r>
              <a:rPr lang="da-D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a. Tog sig af humanisterne, de oprettede akademier, investerede i storslåede bygninger, overklasse, eksempel på at individet kan nå langt med egne evner.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28040"/>
            <a:r>
              <a:rPr lang="da-D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b. Rige købmænd opførte fornemme huse og passede på ikke at støde kirken – finansierede også kirker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28040"/>
            <a:r>
              <a:rPr lang="da-D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c. </a:t>
            </a:r>
            <a:r>
              <a:rPr lang="da-DK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Republikanisme</a:t>
            </a:r>
            <a:r>
              <a:rPr lang="da-D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og forfatning (inspiration fra Grækenland og den romerske republik) – frigørelse fra fyrsten (men ikke demokrati i moderne forstand), borgeren skulle nu deltage i det offentlige liv og forsvare bystaten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28040"/>
            <a:r>
              <a:rPr lang="da-D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d. En del af borgerskabet.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77928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221</Words>
  <Application>Microsoft Macintosh PowerPoint</Application>
  <PresentationFormat>Widescreen</PresentationFormat>
  <Paragraphs>25</Paragraphs>
  <Slides>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8" baseType="lpstr">
      <vt:lpstr>Abadi</vt:lpstr>
      <vt:lpstr>Arial</vt:lpstr>
      <vt:lpstr>Calibri</vt:lpstr>
      <vt:lpstr>Calibri Light</vt:lpstr>
      <vt:lpstr>Office-tema</vt:lpstr>
      <vt:lpstr>Du er humanisten Enrico Pucci og møder en mand fra middelalderen.  </vt:lpstr>
      <vt:lpstr>PowerPoint-præsentation</vt:lpstr>
      <vt:lpstr>Medicierne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 er humanisten Enrico Pucci og møder en mand fra middelalderen.  </dc:title>
  <dc:creator>Esben Lindgren Krogsgaard</dc:creator>
  <cp:lastModifiedBy>Esben Lindgren Krogsgaard EK</cp:lastModifiedBy>
  <cp:revision>12</cp:revision>
  <dcterms:created xsi:type="dcterms:W3CDTF">2020-08-13T11:14:47Z</dcterms:created>
  <dcterms:modified xsi:type="dcterms:W3CDTF">2023-11-01T07:39:10Z</dcterms:modified>
</cp:coreProperties>
</file>