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57" r:id="rId4"/>
    <p:sldId id="258" r:id="rId5"/>
    <p:sldId id="259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/>
    <p:restoredTop sz="94681"/>
  </p:normalViewPr>
  <p:slideViewPr>
    <p:cSldViewPr snapToGrid="0">
      <p:cViewPr varScale="1">
        <p:scale>
          <a:sx n="84" d="100"/>
          <a:sy n="84" d="100"/>
        </p:scale>
        <p:origin x="208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D2262-D92D-5F4D-ACF0-4B374B1C95E1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3FC49-4F08-D94F-819F-0ECA516C53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855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3FC49-4F08-D94F-819F-0ECA516C532F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8360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A10A0-1939-5D13-EC2E-3FE856540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293330D4-5E17-5CFB-2CBB-210985DE0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8F14A381-87ED-2811-C0A7-681893F30E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5BAF685-A0A0-6229-F5F5-A63B00A4BD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3FC49-4F08-D94F-819F-0ECA516C532F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7536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462310-E1AF-009F-AFCB-8564812F7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2A93588-455E-E3EE-B6AC-DB5B9BA158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B8D0B71-3299-2D93-EFBE-6A0F0904A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1DC7-3129-E541-BCCD-E9FB69768D61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C8AD70F-756E-BF69-6ED5-135B7B33E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156D38A-2A21-A162-DFE5-6812C164E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69BD-C67B-124B-B987-29AF01BCC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6916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6C95AB-BE76-860C-1113-D7CF8F89F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554898-E1F6-E2D2-C408-F76F077FF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A07E1A8-FDBB-9432-6270-BC0F451B4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1DC7-3129-E541-BCCD-E9FB69768D61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1B6D68B-C16E-E5E9-7C44-1914FE626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1B73ADC-AB0D-9BD6-D331-D9B30C25B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69BD-C67B-124B-B987-29AF01BCC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6670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B27B84-8EA4-6A77-8985-6AC8ED0E2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B294BFB-DB92-E770-5F11-AFDE68CF8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E677EE-26E1-C5F1-72F2-6A16ED688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1DC7-3129-E541-BCCD-E9FB69768D61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47DB58-B7E6-32B0-9E32-002126384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9BF0E7-7154-2821-8091-3582DF71A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69BD-C67B-124B-B987-29AF01BCC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95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653E6-3280-87CE-1F9A-1A64E4FBA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522D8E-16F6-A413-B5CE-62D4932643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02AB3F2-40B1-738F-20D4-6E9865A80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0A6DC6C-F1D4-715A-ABDD-BA7A393B9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1DC7-3129-E541-BCCD-E9FB69768D61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ED778BA-BBEB-E59C-0E8A-E34E89CD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C5C8074-2C62-D4C3-022F-362B36CAA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69BD-C67B-124B-B987-29AF01BCC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596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A67875-7DF1-3E94-8D93-C8400ED8B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0FDCCCC-318F-1917-7458-AC5CE4F90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CCC4FEB-700D-8B69-9BD4-477FC3DB06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D215EDB-7ED0-5CB9-43C4-FD50ABA6BD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DC2A423-9D02-098C-FD9B-52CFE66567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481091E-5179-662E-6D7D-F43C4FD49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1DC7-3129-E541-BCCD-E9FB69768D61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5C867AB-FFFB-0EEA-32A6-4D4706A28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784B0CD-0FB4-EB14-CE11-C7477F9A5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69BD-C67B-124B-B987-29AF01BCC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0935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D615DF-CC6B-D57D-F8A2-47DB005A4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BEA2265-8493-067D-8AAC-D262A46B2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1DC7-3129-E541-BCCD-E9FB69768D61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2BE5531-9B3B-DD44-117F-9E10CE505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6AA39AE-C65A-18C3-7675-76C1C6939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69BD-C67B-124B-B987-29AF01BCC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5278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D8E83C6-749A-CFEC-B04A-231428389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1DC7-3129-E541-BCCD-E9FB69768D61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52E18E6-ED0E-ED80-CAD6-F6EB59279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0CF7458-CC06-3D4A-A7B1-DE60AAAED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69BD-C67B-124B-B987-29AF01BCC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4810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86371F-5DA5-AFDC-E1DB-4E9C44EF1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E1E558-5999-E842-2109-C8721CA2D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607B206-B9F4-9766-D27D-CDF4FBCA5B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4CC5DBC-1185-732D-0ADE-E10FF6679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1DC7-3129-E541-BCCD-E9FB69768D61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90F2176-D8B4-9F67-B9B8-3ED9D0D3B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E080625-8734-7241-60F6-52D971690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69BD-C67B-124B-B987-29AF01BCC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6866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109A5E-1C7F-4C58-73C3-DADBCA4AD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44C7BB7-1CC5-F14E-5ACA-A8EA52FC9B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87CF02A-274D-5624-188C-59F3D2556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418C8F8-37D8-77B5-64AB-9AF7B6C7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1DC7-3129-E541-BCCD-E9FB69768D61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0D212D1-D2FB-B2D4-D56F-087B8B8A2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7EB608E-D484-333D-410C-AA6A9F515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69BD-C67B-124B-B987-29AF01BCC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220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6DC2CB-8C88-18ED-8285-44415E230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5483E18-CBF5-C354-C59D-193AD7071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ECA891E-2CAE-263B-BF0C-C50A80D20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1DC7-3129-E541-BCCD-E9FB69768D61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0BF3C12-1C90-5277-5214-27D985171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F676BEC-23E0-BC74-D90A-4F7532DF0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69BD-C67B-124B-B987-29AF01BCC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6682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D4580F5-50CE-7D37-0DCD-FB67B7482B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53D01B8-907E-33A5-7881-8106E78EE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51BCBCC-78E6-D846-5C71-03461150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1DC7-3129-E541-BCCD-E9FB69768D61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8FE0441-3A60-FE7F-D086-98FBC1533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FE13A05-1452-C7F6-02FB-05A36F526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69BD-C67B-124B-B987-29AF01BCC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6398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E86CD8E-C085-546F-8CF4-CACEA88AA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396AE16-346B-3DB6-1AC5-76556ECB3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5E52EE7-287C-B8AD-9079-CB0E2896E2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5D1DC7-3129-E541-BCCD-E9FB69768D61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4693FF-29F4-6BFF-0ADE-148DE4B61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564E561-AF6D-E5D9-4302-7B3B3C8D8D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A369BD-C67B-124B-B987-29AF01BCC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8472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78A533-3045-77F0-16E3-2B58730FD0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Ovids Metamorfoser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5E258B0-A669-8209-B344-327F868252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En verdenshistorie fortalt i myter</a:t>
            </a:r>
          </a:p>
        </p:txBody>
      </p:sp>
    </p:spTree>
    <p:extLst>
      <p:ext uri="{BB962C8B-B14F-4D97-AF65-F5344CB8AC3E}">
        <p14:creationId xmlns:p14="http://schemas.microsoft.com/office/powerpoint/2010/main" val="4168483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oman Empire - Simple English Wikipedia, the free encyclopedia">
            <a:extLst>
              <a:ext uri="{FF2B5EF4-FFF2-40B4-BE49-F238E27FC236}">
                <a16:creationId xmlns:a16="http://schemas.microsoft.com/office/drawing/2014/main" id="{E6F4EF95-4AA8-6C64-0325-EBA755C9C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8" y="0"/>
            <a:ext cx="10766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805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9" name="Rectangle 2068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F87900-06F1-2243-3463-3039D83BC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Publius </a:t>
            </a:r>
            <a:r>
              <a:rPr lang="en-US" sz="4000" b="1" dirty="0"/>
              <a:t>Ovid</a:t>
            </a:r>
            <a:r>
              <a:rPr lang="en-US" sz="4000" dirty="0"/>
              <a:t>ius Naso </a:t>
            </a:r>
            <a:br>
              <a:rPr lang="en-US" sz="4000" dirty="0"/>
            </a:br>
            <a:r>
              <a:rPr lang="en-US" sz="4000" dirty="0"/>
              <a:t>(43 </a:t>
            </a:r>
            <a:r>
              <a:rPr lang="en-US" sz="4000" dirty="0" err="1"/>
              <a:t>f.Kr</a:t>
            </a:r>
            <a:r>
              <a:rPr lang="en-US" sz="4000" dirty="0"/>
              <a:t>. – 18 </a:t>
            </a:r>
            <a:r>
              <a:rPr lang="en-US" sz="4000" dirty="0" err="1"/>
              <a:t>e.Kr</a:t>
            </a:r>
            <a:r>
              <a:rPr lang="en-US" sz="4000" dirty="0"/>
              <a:t>.)</a:t>
            </a:r>
          </a:p>
        </p:txBody>
      </p:sp>
      <p:pic>
        <p:nvPicPr>
          <p:cNvPr id="2050" name="Picture 2" descr="Graveret portræt efter illustration af Von Werner.">
            <a:extLst>
              <a:ext uri="{FF2B5EF4-FFF2-40B4-BE49-F238E27FC236}">
                <a16:creationId xmlns:a16="http://schemas.microsoft.com/office/drawing/2014/main" id="{2ADED228-5E0F-56EC-F275-E3037ED1A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5" r="1" b="9643"/>
          <a:stretch/>
        </p:blipFill>
        <p:spPr bwMode="auto">
          <a:xfrm>
            <a:off x="1" y="10"/>
            <a:ext cx="4196496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68EAEB-0A21-DBE0-0FDD-4F2DA64D45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53734" y="2409830"/>
            <a:ext cx="6798539" cy="370521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900"/>
              <a:t>Romersk digter</a:t>
            </a:r>
          </a:p>
          <a:p>
            <a:r>
              <a:rPr lang="en-US" sz="1900"/>
              <a:t>Født i en velstående romersk ridderfamilie (den næsthøjeste klasse i det romerske samfund).</a:t>
            </a:r>
          </a:p>
          <a:p>
            <a:r>
              <a:rPr lang="en-US" sz="1900"/>
              <a:t>Opgav en karriere som embedsmand til fordel for en som digter – han skrev mest om kærlighed.</a:t>
            </a:r>
          </a:p>
          <a:p>
            <a:r>
              <a:rPr lang="en-US" sz="1900"/>
              <a:t>Hans mest kendte digte er </a:t>
            </a:r>
            <a:r>
              <a:rPr lang="en-US" sz="1900" i="1"/>
              <a:t>Eskapaderne</a:t>
            </a:r>
            <a:r>
              <a:rPr lang="en-US" sz="1900"/>
              <a:t> (kærlighedsdigte), </a:t>
            </a:r>
            <a:r>
              <a:rPr lang="en-US" sz="1900" i="1"/>
              <a:t>Elskovskunsten</a:t>
            </a:r>
            <a:r>
              <a:rPr lang="en-US" sz="1900"/>
              <a:t> (en scorebog) og </a:t>
            </a:r>
            <a:r>
              <a:rPr lang="en-US" sz="1900" i="1"/>
              <a:t>Metamorfoserne</a:t>
            </a:r>
            <a:r>
              <a:rPr lang="en-US" sz="1900"/>
              <a:t> (et epos om forvandlinger)</a:t>
            </a:r>
          </a:p>
          <a:p>
            <a:r>
              <a:rPr lang="en-US" sz="1900"/>
              <a:t>Blev i 8 e.Kr. forvist af Kejser Augustus til Tomi ved Sorthavet, hvor han døde. Årsagen til forvisningen er usikker, men det var sandsynligvis pga. </a:t>
            </a:r>
            <a:r>
              <a:rPr lang="en-US" sz="1900" i="1"/>
              <a:t>Elskovskunsten</a:t>
            </a:r>
            <a:r>
              <a:rPr lang="en-US" sz="1900"/>
              <a:t>s kontroversielle indhold.</a:t>
            </a:r>
          </a:p>
          <a:p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3085284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AD49E-DF4C-F2DE-050D-81F358D04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Metamorfoserne (da. Forvandlingerne)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D58132-0EF4-C215-619F-FF43304AC3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Udgivet o. 8 e.Kr.</a:t>
            </a:r>
          </a:p>
          <a:p>
            <a:r>
              <a:rPr lang="da-DK" dirty="0"/>
              <a:t>Er et epos (heltedigt) ligesom Odysséen og Iliaden, men skrevet på latin og ikke græsk.</a:t>
            </a:r>
          </a:p>
          <a:p>
            <a:r>
              <a:rPr lang="da-DK" dirty="0"/>
              <a:t>Består af 15 sange og i alt 11.995 verslinjer.</a:t>
            </a:r>
          </a:p>
          <a:p>
            <a:r>
              <a:rPr lang="da-DK" dirty="0"/>
              <a:t>Digtet er en slags verdenshistorie fra verdens skabelse i 1. sang til Ovids egen samtid i 15. sang.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06D6589-9E63-02AD-1D38-686F7E9338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Digtet er atypisk, fordi det ikke er bygget op som hos </a:t>
            </a:r>
            <a:r>
              <a:rPr lang="da-DK" dirty="0" err="1"/>
              <a:t>Homér</a:t>
            </a:r>
            <a:r>
              <a:rPr lang="da-DK" dirty="0"/>
              <a:t> med ét samlet narrativ, men i stedet består af en masse små fortællinger, der afløser hinanden. Alle fortællinger er hentet fra græsk-romersk mytologi.</a:t>
            </a:r>
          </a:p>
          <a:p>
            <a:r>
              <a:rPr lang="da-DK" dirty="0"/>
              <a:t>Det eneste gennemgående træk ved alle fortællingerne er, at de alle indeholder en forvandling (heraf titlen).</a:t>
            </a:r>
          </a:p>
        </p:txBody>
      </p:sp>
    </p:spTree>
    <p:extLst>
      <p:ext uri="{BB962C8B-B14F-4D97-AF65-F5344CB8AC3E}">
        <p14:creationId xmlns:p14="http://schemas.microsoft.com/office/powerpoint/2010/main" val="3229085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Rectangle 3085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5387388-B4B9-AFDC-577B-B471A73CC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13"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8" name="Rectangle 3087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7E5BCA-1F4E-C2C6-A41B-BAB9D7554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da-DK" sz="5200">
                <a:solidFill>
                  <a:srgbClr val="FFFFFF"/>
                </a:solidFill>
              </a:rPr>
              <a:t>Actaeon</a:t>
            </a:r>
            <a:r>
              <a:rPr lang="da-DK" sz="5200" dirty="0">
                <a:solidFill>
                  <a:srgbClr val="FFFFFF"/>
                </a:solidFill>
              </a:rPr>
              <a:t> og Diana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F5C028E-3B71-E164-592E-11395050D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Ov.Met.3.131-252</a:t>
            </a:r>
          </a:p>
        </p:txBody>
      </p:sp>
    </p:spTree>
    <p:extLst>
      <p:ext uri="{BB962C8B-B14F-4D97-AF65-F5344CB8AC3E}">
        <p14:creationId xmlns:p14="http://schemas.microsoft.com/office/powerpoint/2010/main" val="3462945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B7C7D235-A208-E9C8-6CF1-12F4DAE69D6A}"/>
              </a:ext>
            </a:extLst>
          </p:cNvPr>
          <p:cNvGrpSpPr/>
          <p:nvPr/>
        </p:nvGrpSpPr>
        <p:grpSpPr>
          <a:xfrm>
            <a:off x="1527672" y="3092982"/>
            <a:ext cx="4428780" cy="2644051"/>
            <a:chOff x="3029638" y="2032612"/>
            <a:chExt cx="4428780" cy="2644051"/>
          </a:xfrm>
        </p:grpSpPr>
        <p:sp>
          <p:nvSpPr>
            <p:cNvPr id="5" name="Data 4">
              <a:extLst>
                <a:ext uri="{FF2B5EF4-FFF2-40B4-BE49-F238E27FC236}">
                  <a16:creationId xmlns:a16="http://schemas.microsoft.com/office/drawing/2014/main" id="{26250F6A-0707-7F17-F2FB-53E95D11548E}"/>
                </a:ext>
              </a:extLst>
            </p:cNvPr>
            <p:cNvSpPr/>
            <p:nvPr/>
          </p:nvSpPr>
          <p:spPr>
            <a:xfrm>
              <a:off x="3029638" y="3519892"/>
              <a:ext cx="4428780" cy="1156771"/>
            </a:xfrm>
            <a:prstGeom prst="flowChartInputOutpu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4" name="Data 3">
              <a:extLst>
                <a:ext uri="{FF2B5EF4-FFF2-40B4-BE49-F238E27FC236}">
                  <a16:creationId xmlns:a16="http://schemas.microsoft.com/office/drawing/2014/main" id="{43654263-4843-EAFE-F5E8-4C3F5BFFC299}"/>
                </a:ext>
              </a:extLst>
            </p:cNvPr>
            <p:cNvSpPr/>
            <p:nvPr/>
          </p:nvSpPr>
          <p:spPr>
            <a:xfrm>
              <a:off x="3029638" y="3046166"/>
              <a:ext cx="4428780" cy="1156771"/>
            </a:xfrm>
            <a:prstGeom prst="flowChartInputOutput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" name="Data 2">
              <a:extLst>
                <a:ext uri="{FF2B5EF4-FFF2-40B4-BE49-F238E27FC236}">
                  <a16:creationId xmlns:a16="http://schemas.microsoft.com/office/drawing/2014/main" id="{CDAAAF05-49D6-74B1-71F3-C92AC3D9C452}"/>
                </a:ext>
              </a:extLst>
            </p:cNvPr>
            <p:cNvSpPr/>
            <p:nvPr/>
          </p:nvSpPr>
          <p:spPr>
            <a:xfrm>
              <a:off x="3029638" y="2539389"/>
              <a:ext cx="4428780" cy="1156771"/>
            </a:xfrm>
            <a:prstGeom prst="flowChartInputOutpu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" name="Data 1">
              <a:extLst>
                <a:ext uri="{FF2B5EF4-FFF2-40B4-BE49-F238E27FC236}">
                  <a16:creationId xmlns:a16="http://schemas.microsoft.com/office/drawing/2014/main" id="{D772159B-2D52-EFC0-8007-724E2972C66A}"/>
                </a:ext>
              </a:extLst>
            </p:cNvPr>
            <p:cNvSpPr/>
            <p:nvPr/>
          </p:nvSpPr>
          <p:spPr>
            <a:xfrm>
              <a:off x="3029638" y="2032612"/>
              <a:ext cx="4428780" cy="1156771"/>
            </a:xfrm>
            <a:prstGeom prst="flowChartInputOutp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sp>
        <p:nvSpPr>
          <p:cNvPr id="8" name="Rektangel 7">
            <a:extLst>
              <a:ext uri="{FF2B5EF4-FFF2-40B4-BE49-F238E27FC236}">
                <a16:creationId xmlns:a16="http://schemas.microsoft.com/office/drawing/2014/main" id="{7FBC04FD-DC93-F1AF-B859-D80B8C2461E9}"/>
              </a:ext>
            </a:extLst>
          </p:cNvPr>
          <p:cNvSpPr/>
          <p:nvPr/>
        </p:nvSpPr>
        <p:spPr>
          <a:xfrm>
            <a:off x="7744858" y="2192356"/>
            <a:ext cx="2919470" cy="9006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1. – Det fortællende lag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4B00ACF5-29E1-3BA4-1DA1-C7F11E78391A}"/>
              </a:ext>
            </a:extLst>
          </p:cNvPr>
          <p:cNvSpPr/>
          <p:nvPr/>
        </p:nvSpPr>
        <p:spPr>
          <a:xfrm>
            <a:off x="7744858" y="4443929"/>
            <a:ext cx="2919470" cy="900626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3. – Det psykologiske lag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B188E38-1112-46E5-C789-EDFBDE11BD24}"/>
              </a:ext>
            </a:extLst>
          </p:cNvPr>
          <p:cNvSpPr/>
          <p:nvPr/>
        </p:nvSpPr>
        <p:spPr>
          <a:xfrm>
            <a:off x="7744858" y="3296797"/>
            <a:ext cx="2919470" cy="900626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2. – Det mytiske lag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7FF724B4-B3DF-5816-7D94-80425EC92FFF}"/>
              </a:ext>
            </a:extLst>
          </p:cNvPr>
          <p:cNvSpPr/>
          <p:nvPr/>
        </p:nvSpPr>
        <p:spPr>
          <a:xfrm>
            <a:off x="7744858" y="5591061"/>
            <a:ext cx="2919470" cy="900626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4. – Det episke lag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D2EC49EA-4EBD-C701-841B-451C50E4BDD3}"/>
              </a:ext>
            </a:extLst>
          </p:cNvPr>
          <p:cNvSpPr/>
          <p:nvPr/>
        </p:nvSpPr>
        <p:spPr>
          <a:xfrm>
            <a:off x="3038819" y="543955"/>
            <a:ext cx="6114362" cy="12325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5400" dirty="0"/>
              <a:t>Fortællingens lag</a:t>
            </a:r>
          </a:p>
        </p:txBody>
      </p:sp>
    </p:spTree>
    <p:extLst>
      <p:ext uri="{BB962C8B-B14F-4D97-AF65-F5344CB8AC3E}">
        <p14:creationId xmlns:p14="http://schemas.microsoft.com/office/powerpoint/2010/main" val="3311004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CBD184-A21C-2783-978C-71509225E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754" y="457200"/>
            <a:ext cx="5971422" cy="1600200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a-DK"/>
              <a:t>1. - Det fortællende lag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10044A6-F529-F1EF-3E85-37AE3D882C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754" y="2057400"/>
            <a:ext cx="5971422" cy="4343400"/>
          </a:xfrm>
        </p:spPr>
        <p:txBody>
          <a:bodyPr>
            <a:normAutofit fontScale="92500" lnSpcReduction="10000"/>
          </a:bodyPr>
          <a:lstStyle/>
          <a:p>
            <a:endParaRPr lang="da-DK" sz="2800" dirty="0"/>
          </a:p>
          <a:p>
            <a:r>
              <a:rPr lang="da-DK" sz="2800" dirty="0"/>
              <a:t>Opgave (20 min.):</a:t>
            </a:r>
          </a:p>
          <a:p>
            <a:r>
              <a:rPr lang="da-DK" sz="2800" dirty="0"/>
              <a:t>Læs teksten igennem og skriv et kort resumé (3-5 linjer) af handlingen.</a:t>
            </a:r>
          </a:p>
          <a:p>
            <a:endParaRPr lang="da-DK" sz="2800" dirty="0"/>
          </a:p>
          <a:p>
            <a:endParaRPr lang="da-DK" sz="2800" dirty="0"/>
          </a:p>
          <a:p>
            <a:endParaRPr lang="da-DK" sz="2800" dirty="0"/>
          </a:p>
          <a:p>
            <a:endParaRPr lang="da-DK" sz="2800" dirty="0"/>
          </a:p>
          <a:p>
            <a:r>
              <a:rPr lang="da-DK" sz="2800" dirty="0"/>
              <a:t>Er </a:t>
            </a:r>
            <a:r>
              <a:rPr lang="da-DK" sz="2800" dirty="0" err="1"/>
              <a:t>Actaeons</a:t>
            </a:r>
            <a:r>
              <a:rPr lang="da-DK" sz="2800" dirty="0"/>
              <a:t> forvandling en belønning eller en straf, og for hvad?</a:t>
            </a:r>
          </a:p>
        </p:txBody>
      </p:sp>
      <p:pic>
        <p:nvPicPr>
          <p:cNvPr id="2050" name="Picture 2" descr="Artemis: the Goddess of Primal Instincts | symbolreader">
            <a:extLst>
              <a:ext uri="{FF2B5EF4-FFF2-40B4-BE49-F238E27FC236}">
                <a16:creationId xmlns:a16="http://schemas.microsoft.com/office/drawing/2014/main" id="{20377A50-AE8F-A4E3-8E92-1FF12DB51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338" y="0"/>
            <a:ext cx="3082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1E9E4030-00A6-6B9B-CCEC-AFF652D0BDDA}"/>
              </a:ext>
            </a:extLst>
          </p:cNvPr>
          <p:cNvSpPr/>
          <p:nvPr/>
        </p:nvSpPr>
        <p:spPr>
          <a:xfrm>
            <a:off x="374754" y="3883905"/>
            <a:ext cx="4526281" cy="1356464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200" dirty="0"/>
              <a:t>2. – Det mytiske lag</a:t>
            </a:r>
          </a:p>
        </p:txBody>
      </p:sp>
    </p:spTree>
    <p:extLst>
      <p:ext uri="{BB962C8B-B14F-4D97-AF65-F5344CB8AC3E}">
        <p14:creationId xmlns:p14="http://schemas.microsoft.com/office/powerpoint/2010/main" val="2529994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D8A34-908B-8DF9-9572-7F01AE4A7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9B46566-9190-8AC4-54E7-426D22F4C8C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Diskutér følgende i grupperne:</a:t>
            </a:r>
          </a:p>
          <a:p>
            <a:pPr marL="0" indent="0">
              <a:buNone/>
            </a:pP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Hvilke indblik i karakterernes følelser og tanker får vi i løbet af fortællingen?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Hvordan vil I på baggrund af opgave 1. karakterisere hhv. </a:t>
            </a:r>
            <a:r>
              <a:rPr lang="da-DK" dirty="0" err="1"/>
              <a:t>Actaeon</a:t>
            </a:r>
            <a:r>
              <a:rPr lang="da-DK" dirty="0"/>
              <a:t> og Diana (Artemis)?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Er </a:t>
            </a:r>
            <a:r>
              <a:rPr lang="da-DK" dirty="0" err="1"/>
              <a:t>Actaeon</a:t>
            </a:r>
            <a:r>
              <a:rPr lang="da-DK" dirty="0"/>
              <a:t> og Diana ofre for deres egne følelser? Hvilke?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177A6E2-7898-173D-464E-F5EE89D94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3A7096A5-3811-B01F-0BA5-60A581FE9DAE}"/>
              </a:ext>
            </a:extLst>
          </p:cNvPr>
          <p:cNvSpPr/>
          <p:nvPr/>
        </p:nvSpPr>
        <p:spPr>
          <a:xfrm>
            <a:off x="838199" y="365125"/>
            <a:ext cx="5257799" cy="132556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600" dirty="0"/>
              <a:t>3. – Det psykologiske lag</a:t>
            </a:r>
          </a:p>
        </p:txBody>
      </p:sp>
      <p:pic>
        <p:nvPicPr>
          <p:cNvPr id="5" name="Picture 2" descr="Diana And Actaeon #1 Drawing by Heritage Images - Fine Art America">
            <a:extLst>
              <a:ext uri="{FF2B5EF4-FFF2-40B4-BE49-F238E27FC236}">
                <a16:creationId xmlns:a16="http://schemas.microsoft.com/office/drawing/2014/main" id="{ABC8C963-1EFF-414C-3D1B-98220EF64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660" y="609600"/>
            <a:ext cx="584634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72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9D98A-54BC-DB31-EFE4-D62E48DB0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34F01C-AADD-C154-C665-B437C1DD49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Diskutér følgende i grupperne:</a:t>
            </a:r>
          </a:p>
          <a:p>
            <a:pPr marL="0" indent="0">
              <a:buNone/>
            </a:pP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Hvilke epos-genretræk kan I se i teksten (kig i jeres noter fra Homer-forløbet)?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67C76DC-884C-00CE-C787-4F1B2718A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88963549-FC12-67BF-B63F-681E0568C104}"/>
              </a:ext>
            </a:extLst>
          </p:cNvPr>
          <p:cNvSpPr/>
          <p:nvPr/>
        </p:nvSpPr>
        <p:spPr>
          <a:xfrm>
            <a:off x="838200" y="365125"/>
            <a:ext cx="5257800" cy="1325563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600" dirty="0"/>
              <a:t>4. – Det episke lag</a:t>
            </a:r>
          </a:p>
        </p:txBody>
      </p:sp>
      <p:pic>
        <p:nvPicPr>
          <p:cNvPr id="5122" name="Picture 2" descr="Archaic metope showing Actaeon and Artemis, 5th century BC">
            <a:extLst>
              <a:ext uri="{FF2B5EF4-FFF2-40B4-BE49-F238E27FC236}">
                <a16:creationId xmlns:a16="http://schemas.microsoft.com/office/drawing/2014/main" id="{9BF05802-D5B3-61C7-4E1F-F028A818B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929" y="477203"/>
            <a:ext cx="5891071" cy="569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011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401</Words>
  <Application>Microsoft Macintosh PowerPoint</Application>
  <PresentationFormat>Widescreen</PresentationFormat>
  <Paragraphs>44</Paragraphs>
  <Slides>9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Office-tema</vt:lpstr>
      <vt:lpstr>Ovids Metamorfoser</vt:lpstr>
      <vt:lpstr>PowerPoint-præsentation</vt:lpstr>
      <vt:lpstr>Publius Ovidius Naso  (43 f.Kr. – 18 e.Kr.)</vt:lpstr>
      <vt:lpstr>Metamorfoserne (da. Forvandlingerne)</vt:lpstr>
      <vt:lpstr>Actaeon og Diana</vt:lpstr>
      <vt:lpstr>PowerPoint-præsentation</vt:lpstr>
      <vt:lpstr>1. - Det fortællende lag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3</cp:revision>
  <dcterms:created xsi:type="dcterms:W3CDTF">2025-04-02T10:00:28Z</dcterms:created>
  <dcterms:modified xsi:type="dcterms:W3CDTF">2025-04-04T08:58:04Z</dcterms:modified>
</cp:coreProperties>
</file>