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266" r:id="rId6"/>
    <p:sldId id="272" r:id="rId7"/>
    <p:sldId id="269" r:id="rId8"/>
    <p:sldId id="275" r:id="rId9"/>
    <p:sldId id="258" r:id="rId1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919084-7C35-AD48-98FB-7A2193E28C9A}" v="16" dt="2023-08-24T06:33:46.5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9"/>
    <p:restoredTop sz="71742" autoAdjust="0"/>
  </p:normalViewPr>
  <p:slideViewPr>
    <p:cSldViewPr snapToGrid="0" snapToObjects="1">
      <p:cViewPr varScale="1">
        <p:scale>
          <a:sx n="89" d="100"/>
          <a:sy n="89" d="100"/>
        </p:scale>
        <p:origin x="143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s Malthe Rifbjerg Søvndal" userId="1b58d0a7-33ec-4aeb-9712-69ec82eb12ff" providerId="ADAL" clId="{4C919084-7C35-AD48-98FB-7A2193E28C9A}"/>
    <pc:docChg chg="modSld">
      <pc:chgData name="Mads Malthe Rifbjerg Søvndal" userId="1b58d0a7-33ec-4aeb-9712-69ec82eb12ff" providerId="ADAL" clId="{4C919084-7C35-AD48-98FB-7A2193E28C9A}" dt="2023-08-24T06:33:46.587" v="15"/>
      <pc:docMkLst>
        <pc:docMk/>
      </pc:docMkLst>
      <pc:sldChg chg="modAnim">
        <pc:chgData name="Mads Malthe Rifbjerg Søvndal" userId="1b58d0a7-33ec-4aeb-9712-69ec82eb12ff" providerId="ADAL" clId="{4C919084-7C35-AD48-98FB-7A2193E28C9A}" dt="2023-08-24T06:32:38.514" v="3"/>
        <pc:sldMkLst>
          <pc:docMk/>
          <pc:sldMk cId="650578089" sldId="266"/>
        </pc:sldMkLst>
      </pc:sldChg>
      <pc:sldChg chg="modAnim">
        <pc:chgData name="Mads Malthe Rifbjerg Søvndal" userId="1b58d0a7-33ec-4aeb-9712-69ec82eb12ff" providerId="ADAL" clId="{4C919084-7C35-AD48-98FB-7A2193E28C9A}" dt="2023-08-24T06:33:30.440" v="11"/>
        <pc:sldMkLst>
          <pc:docMk/>
          <pc:sldMk cId="193685373" sldId="269"/>
        </pc:sldMkLst>
      </pc:sldChg>
      <pc:sldChg chg="modAnim">
        <pc:chgData name="Mads Malthe Rifbjerg Søvndal" userId="1b58d0a7-33ec-4aeb-9712-69ec82eb12ff" providerId="ADAL" clId="{4C919084-7C35-AD48-98FB-7A2193E28C9A}" dt="2023-08-24T06:33:01.021" v="6"/>
        <pc:sldMkLst>
          <pc:docMk/>
          <pc:sldMk cId="493474614" sldId="272"/>
        </pc:sldMkLst>
      </pc:sldChg>
      <pc:sldChg chg="modAnim">
        <pc:chgData name="Mads Malthe Rifbjerg Søvndal" userId="1b58d0a7-33ec-4aeb-9712-69ec82eb12ff" providerId="ADAL" clId="{4C919084-7C35-AD48-98FB-7A2193E28C9A}" dt="2023-08-24T06:33:46.587" v="15"/>
        <pc:sldMkLst>
          <pc:docMk/>
          <pc:sldMk cId="414438078" sldId="2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B73A0C-6D35-3945-9DC7-8C4E80882FB0}" type="datetimeFigureOut">
              <a:rPr lang="da-DK" smtClean="0"/>
              <a:t>24.08.2023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BFFD41-9B97-D844-85B2-1E4ACCFDAB1C}" type="slidenum">
              <a:rPr lang="da-DK" smtClean="0"/>
              <a:t>‹nr.›</a:t>
            </a:fld>
            <a:endParaRPr lang="da-DK"/>
          </a:p>
        </p:txBody>
      </p:sp>
    </p:spTree>
    <p:extLst>
      <p:ext uri="{BB962C8B-B14F-4D97-AF65-F5344CB8AC3E}">
        <p14:creationId xmlns:p14="http://schemas.microsoft.com/office/powerpoint/2010/main" val="447590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Hvordan</a:t>
            </a:r>
            <a:r>
              <a:rPr lang="da-DK" baseline="0" dirty="0"/>
              <a:t> er din opvækst:</a:t>
            </a:r>
          </a:p>
          <a:p>
            <a:pPr marL="171450" indent="-171450">
              <a:buFontTx/>
              <a:buChar char="-"/>
            </a:pPr>
            <a:r>
              <a:rPr lang="da-DK" baseline="0" dirty="0"/>
              <a:t>Hvad giver din forældre videre til dig?</a:t>
            </a:r>
          </a:p>
          <a:p>
            <a:pPr marL="171450" indent="-171450">
              <a:buFontTx/>
              <a:buChar char="-"/>
            </a:pPr>
            <a:r>
              <a:rPr lang="da-DK" baseline="0" dirty="0"/>
              <a:t>Taler dine forældre med dig om finkulturelle ting?</a:t>
            </a:r>
          </a:p>
          <a:p>
            <a:pPr marL="171450" indent="-171450">
              <a:buFontTx/>
              <a:buChar char="-"/>
            </a:pPr>
            <a:r>
              <a:rPr lang="da-DK" baseline="0" dirty="0"/>
              <a:t>Hvad laver de med dig på ferier og i fritiden?</a:t>
            </a:r>
          </a:p>
          <a:p>
            <a:pPr marL="171450" indent="-171450">
              <a:buFontTx/>
              <a:buChar char="-"/>
            </a:pPr>
            <a:r>
              <a:rPr lang="da-DK" baseline="0" dirty="0"/>
              <a:t>Hvilke værdier og normer præger dine forældres opførelse dig med?</a:t>
            </a:r>
          </a:p>
          <a:p>
            <a:pPr marL="171450" indent="-171450">
              <a:buFontTx/>
              <a:buChar char="-"/>
            </a:pPr>
            <a:r>
              <a:rPr lang="da-DK" baseline="0" dirty="0"/>
              <a:t>Kan dine forældre hjælpe dig med matematik i gymnasiet?</a:t>
            </a:r>
          </a:p>
          <a:p>
            <a:pPr marL="171450" indent="-171450">
              <a:buFontTx/>
              <a:buChar char="-"/>
            </a:pPr>
            <a:r>
              <a:rPr lang="da-DK" baseline="0" dirty="0"/>
              <a:t>Ser du forældre læse Weekendavisen, når de skal slappe af?</a:t>
            </a:r>
          </a:p>
          <a:p>
            <a:pPr marL="171450" indent="-171450">
              <a:buFontTx/>
              <a:buChar char="-"/>
            </a:pPr>
            <a:r>
              <a:rPr lang="da-DK" baseline="0" dirty="0"/>
              <a:t>Har dine forældre et netværk som sikre dig en plads som junior-medlem af en bestyrelse i en mellemstor virksomhed, når du er færdiguddannet?</a:t>
            </a:r>
          </a:p>
        </p:txBody>
      </p:sp>
      <p:sp>
        <p:nvSpPr>
          <p:cNvPr id="4" name="Pladsholder til slidenummer 3"/>
          <p:cNvSpPr>
            <a:spLocks noGrp="1"/>
          </p:cNvSpPr>
          <p:nvPr>
            <p:ph type="sldNum" sz="quarter" idx="10"/>
          </p:nvPr>
        </p:nvSpPr>
        <p:spPr/>
        <p:txBody>
          <a:bodyPr/>
          <a:lstStyle/>
          <a:p>
            <a:fld id="{23BFFD41-9B97-D844-85B2-1E4ACCFDAB1C}" type="slidenum">
              <a:rPr lang="da-DK" smtClean="0"/>
              <a:t>1</a:t>
            </a:fld>
            <a:endParaRPr lang="da-DK"/>
          </a:p>
        </p:txBody>
      </p:sp>
    </p:spTree>
    <p:extLst>
      <p:ext uri="{BB962C8B-B14F-4D97-AF65-F5344CB8AC3E}">
        <p14:creationId xmlns:p14="http://schemas.microsoft.com/office/powerpoint/2010/main" val="3721521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masteren</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p>
        </p:txBody>
      </p:sp>
      <p:sp>
        <p:nvSpPr>
          <p:cNvPr id="4" name="Pladsholder til dato 3"/>
          <p:cNvSpPr>
            <a:spLocks noGrp="1"/>
          </p:cNvSpPr>
          <p:nvPr>
            <p:ph type="dt" sz="half" idx="10"/>
          </p:nvPr>
        </p:nvSpPr>
        <p:spPr/>
        <p:txBody>
          <a:bodyPr/>
          <a:lstStyle/>
          <a:p>
            <a:fld id="{3E0C631D-EBF7-4F4D-A726-24B775CE0DD7}" type="datetimeFigureOut">
              <a:rPr lang="da-DK" smtClean="0"/>
              <a:t>24.08.2023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F7AE5D1-EE67-B44D-835D-60C2D92A2BDA}" type="slidenum">
              <a:rPr lang="da-DK" smtClean="0"/>
              <a:t>‹nr.›</a:t>
            </a:fld>
            <a:endParaRPr lang="da-DK"/>
          </a:p>
        </p:txBody>
      </p:sp>
    </p:spTree>
    <p:extLst>
      <p:ext uri="{BB962C8B-B14F-4D97-AF65-F5344CB8AC3E}">
        <p14:creationId xmlns:p14="http://schemas.microsoft.com/office/powerpoint/2010/main" val="1256965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3E0C631D-EBF7-4F4D-A726-24B775CE0DD7}" type="datetimeFigureOut">
              <a:rPr lang="da-DK" smtClean="0"/>
              <a:t>24.08.2023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F7AE5D1-EE67-B44D-835D-60C2D92A2BDA}" type="slidenum">
              <a:rPr lang="da-DK" smtClean="0"/>
              <a:t>‹nr.›</a:t>
            </a:fld>
            <a:endParaRPr lang="da-DK"/>
          </a:p>
        </p:txBody>
      </p:sp>
    </p:spTree>
    <p:extLst>
      <p:ext uri="{BB962C8B-B14F-4D97-AF65-F5344CB8AC3E}">
        <p14:creationId xmlns:p14="http://schemas.microsoft.com/office/powerpoint/2010/main" val="1017228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masteren</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p:cNvSpPr>
            <a:spLocks noGrp="1"/>
          </p:cNvSpPr>
          <p:nvPr>
            <p:ph type="dt" sz="half" idx="10"/>
          </p:nvPr>
        </p:nvSpPr>
        <p:spPr/>
        <p:txBody>
          <a:bodyPr/>
          <a:lstStyle/>
          <a:p>
            <a:fld id="{3E0C631D-EBF7-4F4D-A726-24B775CE0DD7}" type="datetimeFigureOut">
              <a:rPr lang="da-DK" smtClean="0"/>
              <a:t>24.08.2023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F7AE5D1-EE67-B44D-835D-60C2D92A2BDA}" type="slidenum">
              <a:rPr lang="da-DK" smtClean="0"/>
              <a:t>‹nr.›</a:t>
            </a:fld>
            <a:endParaRPr lang="da-DK"/>
          </a:p>
        </p:txBody>
      </p:sp>
    </p:spTree>
    <p:extLst>
      <p:ext uri="{BB962C8B-B14F-4D97-AF65-F5344CB8AC3E}">
        <p14:creationId xmlns:p14="http://schemas.microsoft.com/office/powerpoint/2010/main" val="446388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3E0C631D-EBF7-4F4D-A726-24B775CE0DD7}" type="datetimeFigureOut">
              <a:rPr lang="da-DK" smtClean="0"/>
              <a:t>24.08.2023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CF7AE5D1-EE67-B44D-835D-60C2D92A2BDA}" type="slidenum">
              <a:rPr lang="da-DK" smtClean="0"/>
              <a:t>‹nr.›</a:t>
            </a:fld>
            <a:endParaRPr lang="da-DK"/>
          </a:p>
        </p:txBody>
      </p:sp>
    </p:spTree>
    <p:extLst>
      <p:ext uri="{BB962C8B-B14F-4D97-AF65-F5344CB8AC3E}">
        <p14:creationId xmlns:p14="http://schemas.microsoft.com/office/powerpoint/2010/main" val="1288199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masteren</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3E0C631D-EBF7-4F4D-A726-24B775CE0DD7}" type="datetimeFigureOut">
              <a:rPr lang="da-DK" smtClean="0"/>
              <a:t>24.08.2023</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CF7AE5D1-EE67-B44D-835D-60C2D92A2BDA}" type="slidenum">
              <a:rPr lang="da-DK" smtClean="0"/>
              <a:t>‹nr.›</a:t>
            </a:fld>
            <a:endParaRPr lang="da-DK"/>
          </a:p>
        </p:txBody>
      </p:sp>
    </p:spTree>
    <p:extLst>
      <p:ext uri="{BB962C8B-B14F-4D97-AF65-F5344CB8AC3E}">
        <p14:creationId xmlns:p14="http://schemas.microsoft.com/office/powerpoint/2010/main" val="1983056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dato 2"/>
          <p:cNvSpPr>
            <a:spLocks noGrp="1"/>
          </p:cNvSpPr>
          <p:nvPr>
            <p:ph type="dt" sz="half" idx="10"/>
          </p:nvPr>
        </p:nvSpPr>
        <p:spPr/>
        <p:txBody>
          <a:bodyPr/>
          <a:lstStyle/>
          <a:p>
            <a:fld id="{3E0C631D-EBF7-4F4D-A726-24B775CE0DD7}" type="datetimeFigureOut">
              <a:rPr lang="da-DK" smtClean="0"/>
              <a:t>24.08.2023</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CF7AE5D1-EE67-B44D-835D-60C2D92A2BDA}" type="slidenum">
              <a:rPr lang="da-DK" smtClean="0"/>
              <a:t>‹nr.›</a:t>
            </a:fld>
            <a:endParaRPr lang="da-DK"/>
          </a:p>
        </p:txBody>
      </p:sp>
    </p:spTree>
    <p:extLst>
      <p:ext uri="{BB962C8B-B14F-4D97-AF65-F5344CB8AC3E}">
        <p14:creationId xmlns:p14="http://schemas.microsoft.com/office/powerpoint/2010/main" val="291469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3E0C631D-EBF7-4F4D-A726-24B775CE0DD7}" type="datetimeFigureOut">
              <a:rPr lang="da-DK" smtClean="0"/>
              <a:t>24.08.2023</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CF7AE5D1-EE67-B44D-835D-60C2D92A2BDA}" type="slidenum">
              <a:rPr lang="da-DK" smtClean="0"/>
              <a:t>‹nr.›</a:t>
            </a:fld>
            <a:endParaRPr lang="da-DK"/>
          </a:p>
        </p:txBody>
      </p:sp>
    </p:spTree>
    <p:extLst>
      <p:ext uri="{BB962C8B-B14F-4D97-AF65-F5344CB8AC3E}">
        <p14:creationId xmlns:p14="http://schemas.microsoft.com/office/powerpoint/2010/main" val="322847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masteren</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fld id="{3E0C631D-EBF7-4F4D-A726-24B775CE0DD7}" type="datetimeFigureOut">
              <a:rPr lang="da-DK" smtClean="0"/>
              <a:t>24.08.2023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CF7AE5D1-EE67-B44D-835D-60C2D92A2BDA}" type="slidenum">
              <a:rPr lang="da-DK" smtClean="0"/>
              <a:t>‹nr.›</a:t>
            </a:fld>
            <a:endParaRPr lang="da-DK"/>
          </a:p>
        </p:txBody>
      </p:sp>
    </p:spTree>
    <p:extLst>
      <p:ext uri="{BB962C8B-B14F-4D97-AF65-F5344CB8AC3E}">
        <p14:creationId xmlns:p14="http://schemas.microsoft.com/office/powerpoint/2010/main" val="1553265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masteren</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fld id="{3E0C631D-EBF7-4F4D-A726-24B775CE0DD7}" type="datetimeFigureOut">
              <a:rPr lang="da-DK" smtClean="0"/>
              <a:t>24.08.2023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CF7AE5D1-EE67-B44D-835D-60C2D92A2BDA}" type="slidenum">
              <a:rPr lang="da-DK" smtClean="0"/>
              <a:t>‹nr.›</a:t>
            </a:fld>
            <a:endParaRPr lang="da-DK"/>
          </a:p>
        </p:txBody>
      </p:sp>
    </p:spTree>
    <p:extLst>
      <p:ext uri="{BB962C8B-B14F-4D97-AF65-F5344CB8AC3E}">
        <p14:creationId xmlns:p14="http://schemas.microsoft.com/office/powerpoint/2010/main" val="919894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lodret titel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3E0C631D-EBF7-4F4D-A726-24B775CE0DD7}" type="datetimeFigureOut">
              <a:rPr lang="da-DK" smtClean="0"/>
              <a:t>24.08.2023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F7AE5D1-EE67-B44D-835D-60C2D92A2BDA}" type="slidenum">
              <a:rPr lang="da-DK" smtClean="0"/>
              <a:t>‹nr.›</a:t>
            </a:fld>
            <a:endParaRPr lang="da-DK"/>
          </a:p>
        </p:txBody>
      </p:sp>
    </p:spTree>
    <p:extLst>
      <p:ext uri="{BB962C8B-B14F-4D97-AF65-F5344CB8AC3E}">
        <p14:creationId xmlns:p14="http://schemas.microsoft.com/office/powerpoint/2010/main" val="928254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masteren</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3E0C631D-EBF7-4F4D-A726-24B775CE0DD7}" type="datetimeFigureOut">
              <a:rPr lang="da-DK" smtClean="0"/>
              <a:t>24.08.2023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F7AE5D1-EE67-B44D-835D-60C2D92A2BDA}" type="slidenum">
              <a:rPr lang="da-DK" smtClean="0"/>
              <a:t>‹nr.›</a:t>
            </a:fld>
            <a:endParaRPr lang="da-DK"/>
          </a:p>
        </p:txBody>
      </p:sp>
    </p:spTree>
    <p:extLst>
      <p:ext uri="{BB962C8B-B14F-4D97-AF65-F5344CB8AC3E}">
        <p14:creationId xmlns:p14="http://schemas.microsoft.com/office/powerpoint/2010/main" val="1856388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masteren</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C631D-EBF7-4F4D-A726-24B775CE0DD7}" type="datetimeFigureOut">
              <a:rPr lang="da-DK" smtClean="0"/>
              <a:t>24.08.2023</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7AE5D1-EE67-B44D-835D-60C2D92A2BDA}" type="slidenum">
              <a:rPr lang="da-DK" smtClean="0"/>
              <a:t>‹nr.›</a:t>
            </a:fld>
            <a:endParaRPr lang="da-DK"/>
          </a:p>
        </p:txBody>
      </p:sp>
    </p:spTree>
    <p:extLst>
      <p:ext uri="{BB962C8B-B14F-4D97-AF65-F5344CB8AC3E}">
        <p14:creationId xmlns:p14="http://schemas.microsoft.com/office/powerpoint/2010/main" val="1786215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9" descr="pierre_bourdieu"/>
          <p:cNvPicPr>
            <a:picLocks noChangeAspect="1" noChangeArrowheads="1"/>
          </p:cNvPicPr>
          <p:nvPr/>
        </p:nvPicPr>
        <p:blipFill rotWithShape="1">
          <a:blip r:embed="rId3" cstate="print"/>
          <a:srcRect t="31281" r="1" b="28782"/>
          <a:stretch/>
        </p:blipFill>
        <p:spPr>
          <a:xfrm>
            <a:off x="20" y="10"/>
            <a:ext cx="12191980" cy="6857990"/>
          </a:xfrm>
          <a:prstGeom prst="rect">
            <a:avLst/>
          </a:prstGeom>
          <a:noFill/>
        </p:spPr>
      </p:pic>
      <p:sp>
        <p:nvSpPr>
          <p:cNvPr id="9"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1" name="Straight Connector 10">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ctrTitle"/>
          </p:nvPr>
        </p:nvSpPr>
        <p:spPr>
          <a:xfrm>
            <a:off x="8022021" y="3231931"/>
            <a:ext cx="3852041" cy="1834056"/>
          </a:xfrm>
        </p:spPr>
        <p:txBody>
          <a:bodyPr>
            <a:normAutofit/>
          </a:bodyPr>
          <a:lstStyle/>
          <a:p>
            <a:r>
              <a:rPr lang="da-DK" sz="4000" dirty="0"/>
              <a:t>Pierre Bourdieu</a:t>
            </a:r>
          </a:p>
        </p:txBody>
      </p:sp>
      <p:sp>
        <p:nvSpPr>
          <p:cNvPr id="3" name="Undertitel 2"/>
          <p:cNvSpPr>
            <a:spLocks noGrp="1"/>
          </p:cNvSpPr>
          <p:nvPr>
            <p:ph type="subTitle" idx="1"/>
          </p:nvPr>
        </p:nvSpPr>
        <p:spPr>
          <a:xfrm>
            <a:off x="7782910" y="5242675"/>
            <a:ext cx="4330262" cy="683284"/>
          </a:xfrm>
        </p:spPr>
        <p:txBody>
          <a:bodyPr>
            <a:normAutofit/>
          </a:bodyPr>
          <a:lstStyle/>
          <a:p>
            <a:endParaRPr lang="da-DK" sz="2000" dirty="0"/>
          </a:p>
        </p:txBody>
      </p:sp>
    </p:spTree>
    <p:extLst>
      <p:ext uri="{BB962C8B-B14F-4D97-AF65-F5344CB8AC3E}">
        <p14:creationId xmlns:p14="http://schemas.microsoft.com/office/powerpoint/2010/main" val="283988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4"/>
            <a:ext cx="10515600" cy="1075749"/>
          </a:xfrm>
        </p:spPr>
        <p:txBody>
          <a:bodyPr/>
          <a:lstStyle/>
          <a:p>
            <a:r>
              <a:rPr lang="da-DK" dirty="0"/>
              <a:t>Kapitaler:</a:t>
            </a:r>
          </a:p>
        </p:txBody>
      </p:sp>
      <p:sp>
        <p:nvSpPr>
          <p:cNvPr id="12" name="Pladsholder til indhold 11"/>
          <p:cNvSpPr>
            <a:spLocks noGrp="1"/>
          </p:cNvSpPr>
          <p:nvPr>
            <p:ph idx="1"/>
          </p:nvPr>
        </p:nvSpPr>
        <p:spPr>
          <a:xfrm>
            <a:off x="838200" y="1440873"/>
            <a:ext cx="10515600" cy="4736090"/>
          </a:xfrm>
        </p:spPr>
        <p:txBody>
          <a:bodyPr>
            <a:normAutofit fontScale="62500" lnSpcReduction="20000"/>
          </a:bodyPr>
          <a:lstStyle/>
          <a:p>
            <a:r>
              <a:rPr lang="da-DK" dirty="0"/>
              <a:t>Økonomisk kapital</a:t>
            </a:r>
          </a:p>
          <a:p>
            <a:pPr lvl="1"/>
            <a:r>
              <a:rPr lang="da-DK" dirty="0"/>
              <a:t>Først og fremmest penge og ting, der kan omsættes til penge (fx værdipapirer, ejendomme og genstand, der kan videresælges)</a:t>
            </a:r>
          </a:p>
          <a:p>
            <a:pPr lvl="1"/>
            <a:r>
              <a:rPr lang="da-DK" dirty="0"/>
              <a:t>Den mest åbenlyse og håndgribelige kapitalform</a:t>
            </a:r>
          </a:p>
          <a:p>
            <a:r>
              <a:rPr lang="da-DK" dirty="0"/>
              <a:t>Kulturel kapital</a:t>
            </a:r>
          </a:p>
          <a:p>
            <a:pPr lvl="1"/>
            <a:r>
              <a:rPr lang="da-DK" dirty="0"/>
              <a:t>Den institutionaliserede kulturelle kapital: Uddannelse </a:t>
            </a:r>
            <a:r>
              <a:rPr lang="da-DK" dirty="0">
                <a:sym typeface="Wingdings"/>
              </a:rPr>
              <a:t></a:t>
            </a:r>
            <a:r>
              <a:rPr lang="da-DK" dirty="0"/>
              <a:t> eksamenspapirer og professionstitler. Den institutionaliserede kulturelle kapital er statsligt sanktioneret (fx giver bestemte uddannelses adgang til bestemte job)</a:t>
            </a:r>
          </a:p>
          <a:p>
            <a:pPr lvl="1"/>
            <a:r>
              <a:rPr lang="da-DK" dirty="0"/>
              <a:t>Tingsliggjort kulturel kapital: Fx bøger og malerier, der får værdi i forhold til hvad der kulturelt værdsættes inden for en bestemt kulturel sammenhæng</a:t>
            </a:r>
          </a:p>
          <a:p>
            <a:pPr lvl="1"/>
            <a:r>
              <a:rPr lang="da-DK" dirty="0"/>
              <a:t>Kropsliggjort kulturel kapital: Den kulturelle erfaring, der skabes gennem socialiseringsprocessen. Den kropsliggjorte kulturelle kapital kan komme til udtryk gennem sproget og adfærden/opførslen og handler om smag, viden og dannelse</a:t>
            </a:r>
          </a:p>
          <a:p>
            <a:r>
              <a:rPr lang="da-DK" dirty="0"/>
              <a:t>Social kapital</a:t>
            </a:r>
          </a:p>
          <a:p>
            <a:pPr lvl="1"/>
            <a:r>
              <a:rPr lang="da-DK" dirty="0"/>
              <a:t>Familierelationer, venskaber og sociale netværk i det hele taget</a:t>
            </a:r>
          </a:p>
          <a:p>
            <a:pPr lvl="1"/>
            <a:r>
              <a:rPr lang="da-DK" dirty="0"/>
              <a:t>Den sociale kapital handler om, i hvilket omfang man kan anvende sit netværk til at opnå nogle fordele i det sociale liv.</a:t>
            </a:r>
          </a:p>
          <a:p>
            <a:r>
              <a:rPr lang="da-DK" dirty="0"/>
              <a:t>Symbolsk kapital</a:t>
            </a:r>
          </a:p>
          <a:p>
            <a:pPr lvl="1"/>
            <a:r>
              <a:rPr lang="da-DK" dirty="0"/>
              <a:t>Er en overordnet form for kapital, der afspejler de øvrige tre kapitalformer og handler om, hvorvidt man kan bruge sine kapitaler til at opnå prestige og status inden for samfundet eller inden for et felt.</a:t>
            </a:r>
          </a:p>
        </p:txBody>
      </p:sp>
    </p:spTree>
    <p:extLst>
      <p:ext uri="{BB962C8B-B14F-4D97-AF65-F5344CB8AC3E}">
        <p14:creationId xmlns:p14="http://schemas.microsoft.com/office/powerpoint/2010/main" val="650578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Kapitaler og habitus </a:t>
            </a:r>
          </a:p>
        </p:txBody>
      </p:sp>
      <p:sp>
        <p:nvSpPr>
          <p:cNvPr id="3" name="Pladsholder til indhold 2"/>
          <p:cNvSpPr>
            <a:spLocks noGrp="1"/>
          </p:cNvSpPr>
          <p:nvPr>
            <p:ph idx="1"/>
          </p:nvPr>
        </p:nvSpPr>
        <p:spPr/>
        <p:txBody>
          <a:bodyPr/>
          <a:lstStyle/>
          <a:p>
            <a:r>
              <a:rPr lang="da-DK" dirty="0"/>
              <a:t>Mængden af kapital i det sociale miljø påvirker ens habitus. Er man fx fra et hjem med lav kulturel kapital vil man typisk ikke være så tilbøjelig til at opsøge uddannelse eller kulturtilbud. </a:t>
            </a:r>
          </a:p>
          <a:p>
            <a:r>
              <a:rPr lang="da-DK" dirty="0"/>
              <a:t>Habitusbegrebet og kapitalbegrebet kan anvendes til at undersøge og forklare den sociale differentiering i samfundet (fx forskelle mellem forskellige klassers livsstile)</a:t>
            </a:r>
          </a:p>
          <a:p>
            <a:r>
              <a:rPr lang="da-DK" dirty="0"/>
              <a:t>Den ulige fordeling af kapitalerne og kapitalernes betydning for habitus kan medvirke til at forklare, hvorfor uligheden reproduceres i samfundet fx som social arv.</a:t>
            </a:r>
          </a:p>
        </p:txBody>
      </p:sp>
    </p:spTree>
    <p:extLst>
      <p:ext uri="{BB962C8B-B14F-4D97-AF65-F5344CB8AC3E}">
        <p14:creationId xmlns:p14="http://schemas.microsoft.com/office/powerpoint/2010/main" val="49347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Habitus</a:t>
            </a:r>
          </a:p>
        </p:txBody>
      </p:sp>
      <p:sp>
        <p:nvSpPr>
          <p:cNvPr id="3" name="Pladsholder til indhold 2"/>
          <p:cNvSpPr>
            <a:spLocks noGrp="1"/>
          </p:cNvSpPr>
          <p:nvPr>
            <p:ph idx="1"/>
          </p:nvPr>
        </p:nvSpPr>
        <p:spPr/>
        <p:txBody>
          <a:bodyPr>
            <a:normAutofit fontScale="77500" lnSpcReduction="20000"/>
          </a:bodyPr>
          <a:lstStyle/>
          <a:p>
            <a:r>
              <a:rPr lang="da-DK" dirty="0"/>
              <a:t>Habitus er et sæt af relative stabile dispositioner for individets orienteringer, vurderinger og handlinger</a:t>
            </a:r>
          </a:p>
          <a:p>
            <a:r>
              <a:rPr lang="da-DK" dirty="0"/>
              <a:t>Habitus opstår som følge af påvirkninger fra det sociale miljø, som individet påvirkes af </a:t>
            </a:r>
            <a:r>
              <a:rPr lang="da-DK" dirty="0">
                <a:sym typeface="Wingdings"/>
              </a:rPr>
              <a:t> habitus er resultatet af individets socialisering. Reproduktion af forældres kapitaler</a:t>
            </a:r>
          </a:p>
          <a:p>
            <a:r>
              <a:rPr lang="da-DK" dirty="0">
                <a:sym typeface="Wingdings"/>
              </a:rPr>
              <a:t>Habitus henviser til, at man gennem socialiseringen får internaliseret nogle dispositioner som udgør en slags matrice for, hvordan man oplever og forstår verden i givne situationer</a:t>
            </a:r>
          </a:p>
          <a:p>
            <a:r>
              <a:rPr lang="da-DK" dirty="0">
                <a:sym typeface="Wingdings"/>
              </a:rPr>
              <a:t>Habitus skaber således en horisont/nogle rammer, man handler ud fra. Man er disponeret for at handle på bestemte måder (nogle handlinger er mere sandsynlige end andre), men man er ikke direkte determineret (forudbestemt) i forhold til at handle på en bestemt måde</a:t>
            </a:r>
          </a:p>
          <a:p>
            <a:r>
              <a:rPr lang="da-DK" dirty="0">
                <a:sym typeface="Wingdings"/>
              </a:rPr>
              <a:t>Bourdieu bruger begrebet ”kropsliggjorte dispositioner” for at beskrive, at habitus langt hen ad vejen fungerer ubevidst, men er et sæt af vaner, der sidder i kroppen.</a:t>
            </a:r>
            <a:endParaRPr lang="da-DK" dirty="0"/>
          </a:p>
        </p:txBody>
      </p:sp>
    </p:spTree>
    <p:extLst>
      <p:ext uri="{BB962C8B-B14F-4D97-AF65-F5344CB8AC3E}">
        <p14:creationId xmlns:p14="http://schemas.microsoft.com/office/powerpoint/2010/main" val="19368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Felt</a:t>
            </a:r>
          </a:p>
        </p:txBody>
      </p:sp>
      <p:sp>
        <p:nvSpPr>
          <p:cNvPr id="3" name="Pladsholder til indhold 2"/>
          <p:cNvSpPr>
            <a:spLocks noGrp="1"/>
          </p:cNvSpPr>
          <p:nvPr>
            <p:ph idx="1"/>
          </p:nvPr>
        </p:nvSpPr>
        <p:spPr/>
        <p:txBody>
          <a:bodyPr>
            <a:normAutofit/>
          </a:bodyPr>
          <a:lstStyle/>
          <a:p>
            <a:pPr marL="0" indent="0">
              <a:buNone/>
            </a:pPr>
            <a:r>
              <a:rPr lang="da-DK" dirty="0"/>
              <a:t>Et afgrænset område inden for samfundet.</a:t>
            </a:r>
          </a:p>
          <a:p>
            <a:pPr marL="228600" lvl="1">
              <a:spcBef>
                <a:spcPts val="1000"/>
              </a:spcBef>
            </a:pPr>
            <a:r>
              <a:rPr lang="da-DK" dirty="0"/>
              <a:t>Et felt følger sin egen logik og spilleregler (feltet er præget af særlige måder at tænke på, har sine egne værdier og nogle kapitalformer eller kombinationer af kapitalformer anses som vigtigere end andre)</a:t>
            </a:r>
          </a:p>
          <a:p>
            <a:pPr marL="228600" lvl="1">
              <a:spcBef>
                <a:spcPts val="1000"/>
              </a:spcBef>
            </a:pPr>
            <a:r>
              <a:rPr lang="da-DK" dirty="0"/>
              <a:t>I feltet foregår der en magtkamp (der kæmpes om de goder eller fordele, feltet råder over – økonomiske eller prestige)</a:t>
            </a:r>
          </a:p>
          <a:p>
            <a:pPr marL="228600" lvl="1">
              <a:spcBef>
                <a:spcPts val="1000"/>
              </a:spcBef>
            </a:pPr>
            <a:r>
              <a:rPr lang="da-DK" dirty="0"/>
              <a:t>Uddannelsessystemet er et eksempel på et felt.</a:t>
            </a:r>
          </a:p>
          <a:p>
            <a:pPr marL="228600" lvl="1">
              <a:spcBef>
                <a:spcPts val="1000"/>
              </a:spcBef>
            </a:pPr>
            <a:r>
              <a:rPr lang="da-DK" dirty="0"/>
              <a:t>Begrebet </a:t>
            </a:r>
            <a:r>
              <a:rPr lang="da-DK" i="1" dirty="0"/>
              <a:t>doxa </a:t>
            </a:r>
            <a:r>
              <a:rPr lang="da-DK" dirty="0"/>
              <a:t>henviser til de </a:t>
            </a:r>
            <a:r>
              <a:rPr lang="da-DK" dirty="0" err="1"/>
              <a:t>spilleregeler</a:t>
            </a:r>
            <a:r>
              <a:rPr lang="da-DK" dirty="0"/>
              <a:t> som tages for givet inden for et felt og som dermed ikke er til diskussion</a:t>
            </a:r>
          </a:p>
        </p:txBody>
      </p:sp>
    </p:spTree>
    <p:extLst>
      <p:ext uri="{BB962C8B-B14F-4D97-AF65-F5344CB8AC3E}">
        <p14:creationId xmlns:p14="http://schemas.microsoft.com/office/powerpoint/2010/main" val="41443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E02442B-BFCE-4D94-A053-748333A3C5C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36008" cy="6857998"/>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srgbClr val="FFFFFF"/>
              </a:solidFill>
              <a:latin typeface="Calibri" panose="020F0502020204030204"/>
            </a:endParaRPr>
          </a:p>
        </p:txBody>
      </p:sp>
      <p:sp>
        <p:nvSpPr>
          <p:cNvPr id="2" name="Titel 1"/>
          <p:cNvSpPr>
            <a:spLocks noGrp="1"/>
          </p:cNvSpPr>
          <p:nvPr>
            <p:ph type="title"/>
          </p:nvPr>
        </p:nvSpPr>
        <p:spPr>
          <a:xfrm>
            <a:off x="648931" y="629266"/>
            <a:ext cx="3667038" cy="1676603"/>
          </a:xfrm>
          <a:prstGeom prst="ellipse">
            <a:avLst/>
          </a:prstGeom>
          <a:solidFill>
            <a:schemeClr val="accent3">
              <a:lumMod val="75000"/>
            </a:schemeClr>
          </a:solidFill>
        </p:spPr>
        <p:txBody>
          <a:bodyPr vert="horz" lIns="91440" tIns="45720" rIns="91440" bIns="45720" rtlCol="0">
            <a:normAutofit/>
          </a:bodyPr>
          <a:lstStyle/>
          <a:p>
            <a:r>
              <a:rPr lang="en-US" sz="3600" kern="1200" dirty="0" err="1">
                <a:solidFill>
                  <a:schemeClr val="bg1"/>
                </a:solidFill>
                <a:latin typeface="+mj-lt"/>
                <a:ea typeface="+mj-ea"/>
                <a:cs typeface="+mj-cs"/>
              </a:rPr>
              <a:t>Det</a:t>
            </a:r>
            <a:r>
              <a:rPr lang="en-US" sz="3600" kern="1200" dirty="0">
                <a:solidFill>
                  <a:schemeClr val="bg1"/>
                </a:solidFill>
                <a:latin typeface="+mj-lt"/>
                <a:ea typeface="+mj-ea"/>
                <a:cs typeface="+mj-cs"/>
              </a:rPr>
              <a:t> </a:t>
            </a:r>
            <a:r>
              <a:rPr lang="en-US" sz="3600" kern="1200" dirty="0" err="1">
                <a:solidFill>
                  <a:schemeClr val="bg1"/>
                </a:solidFill>
                <a:latin typeface="+mj-lt"/>
                <a:ea typeface="+mj-ea"/>
                <a:cs typeface="+mj-cs"/>
              </a:rPr>
              <a:t>sociale</a:t>
            </a:r>
            <a:r>
              <a:rPr lang="en-US" sz="3600" kern="1200" dirty="0">
                <a:solidFill>
                  <a:schemeClr val="bg1"/>
                </a:solidFill>
                <a:latin typeface="+mj-lt"/>
                <a:ea typeface="+mj-ea"/>
                <a:cs typeface="+mj-cs"/>
              </a:rPr>
              <a:t> rum</a:t>
            </a:r>
          </a:p>
        </p:txBody>
      </p:sp>
      <p:sp>
        <p:nvSpPr>
          <p:cNvPr id="14" name="Content Placeholder 13"/>
          <p:cNvSpPr>
            <a:spLocks noGrp="1"/>
          </p:cNvSpPr>
          <p:nvPr>
            <p:ph idx="1"/>
          </p:nvPr>
        </p:nvSpPr>
        <p:spPr>
          <a:xfrm>
            <a:off x="648931" y="2438401"/>
            <a:ext cx="3667036" cy="3779520"/>
          </a:xfrm>
        </p:spPr>
        <p:txBody>
          <a:bodyPr>
            <a:normAutofit/>
          </a:bodyPr>
          <a:lstStyle/>
          <a:p>
            <a:pPr marL="0" indent="0">
              <a:buNone/>
            </a:pPr>
            <a:r>
              <a:rPr lang="da-DK" sz="1800" dirty="0">
                <a:solidFill>
                  <a:schemeClr val="bg1"/>
                </a:solidFill>
              </a:rPr>
              <a:t>Det sociale rum er en model for den samfundsmæssige grundstruktur, der opdeler samfundet i nogle sociale klassepositioner</a:t>
            </a:r>
          </a:p>
          <a:p>
            <a:pPr marL="0" indent="0">
              <a:buNone/>
            </a:pPr>
            <a:r>
              <a:rPr lang="da-DK" sz="1800" dirty="0">
                <a:solidFill>
                  <a:schemeClr val="bg1"/>
                </a:solidFill>
              </a:rPr>
              <a:t>Modellen har to opdelingsprincipper:</a:t>
            </a:r>
          </a:p>
          <a:p>
            <a:pPr marL="0" indent="0">
              <a:buNone/>
            </a:pPr>
            <a:r>
              <a:rPr lang="da-DK" sz="1800" dirty="0">
                <a:solidFill>
                  <a:schemeClr val="bg1"/>
                </a:solidFill>
              </a:rPr>
              <a:t>1: Den totale mængde kapital (vertikal akse)</a:t>
            </a:r>
          </a:p>
          <a:p>
            <a:pPr marL="0" indent="0">
              <a:buNone/>
            </a:pPr>
            <a:r>
              <a:rPr lang="da-DK" sz="1800" dirty="0">
                <a:solidFill>
                  <a:schemeClr val="bg1"/>
                </a:solidFill>
              </a:rPr>
              <a:t>2: Den relative fordeling mellem økonomisk og kulturel kapital (horisontal akse)</a:t>
            </a:r>
          </a:p>
        </p:txBody>
      </p:sp>
      <p:pic>
        <p:nvPicPr>
          <p:cNvPr id="6" name="Billede 5">
            <a:extLst>
              <a:ext uri="{FF2B5EF4-FFF2-40B4-BE49-F238E27FC236}">
                <a16:creationId xmlns:a16="http://schemas.microsoft.com/office/drawing/2014/main" id="{22FE6578-E9BB-4C14-8F13-47101FA24EB5}"/>
              </a:ext>
            </a:extLst>
          </p:cNvPr>
          <p:cNvPicPr>
            <a:picLocks noChangeAspect="1"/>
          </p:cNvPicPr>
          <p:nvPr/>
        </p:nvPicPr>
        <p:blipFill>
          <a:blip r:embed="rId2"/>
          <a:stretch>
            <a:fillRect/>
          </a:stretch>
        </p:blipFill>
        <p:spPr>
          <a:xfrm>
            <a:off x="4747365" y="291849"/>
            <a:ext cx="7319375" cy="6374510"/>
          </a:xfrm>
          <a:prstGeom prst="rect">
            <a:avLst/>
          </a:prstGeom>
        </p:spPr>
      </p:pic>
    </p:spTree>
    <p:extLst>
      <p:ext uri="{BB962C8B-B14F-4D97-AF65-F5344CB8AC3E}">
        <p14:creationId xmlns:p14="http://schemas.microsoft.com/office/powerpoint/2010/main" val="441196532"/>
      </p:ext>
    </p:extLst>
  </p:cSld>
  <p:clrMapOvr>
    <a:masterClrMapping/>
  </p:clrMapOvr>
</p:sld>
</file>

<file path=ppt/theme/theme1.xml><?xml version="1.0" encoding="utf-8"?>
<a:theme xmlns:a="http://schemas.openxmlformats.org/drawingml/2006/main" name="Kontor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ontor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ec9c017-56e4-40db-953a-986d842f7b06" xsi:nil="true"/>
    <lcf76f155ced4ddcb4097134ff3c332f xmlns="febb90c7-3665-4c1f-9f05-90391176a98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BF8AFFE51B931F4397AE05E8D6C49325" ma:contentTypeVersion="14" ma:contentTypeDescription="Opret et nyt dokument." ma:contentTypeScope="" ma:versionID="41ad59eecba6818756989972cbf200b7">
  <xsd:schema xmlns:xsd="http://www.w3.org/2001/XMLSchema" xmlns:xs="http://www.w3.org/2001/XMLSchema" xmlns:p="http://schemas.microsoft.com/office/2006/metadata/properties" xmlns:ns2="febb90c7-3665-4c1f-9f05-90391176a982" xmlns:ns3="eec9c017-56e4-40db-953a-986d842f7b06" targetNamespace="http://schemas.microsoft.com/office/2006/metadata/properties" ma:root="true" ma:fieldsID="d1c6bdf2e438ec0af10aea7b31c813cc" ns2:_="" ns3:_="">
    <xsd:import namespace="febb90c7-3665-4c1f-9f05-90391176a982"/>
    <xsd:import namespace="eec9c017-56e4-40db-953a-986d842f7b0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bb90c7-3665-4c1f-9f05-90391176a9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7c3003a0-0503-4f8b-8474-15bee1c5978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c9c017-56e4-40db-953a-986d842f7b0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3b9c352-2ff1-47ed-9162-206a934021c4}" ma:internalName="TaxCatchAll" ma:showField="CatchAllData" ma:web="eec9c017-56e4-40db-953a-986d842f7b06">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475DFC3-C691-4973-BEBC-6B49E5578F42}">
  <ds:schemaRefs>
    <ds:schemaRef ds:uri="http://purl.org/dc/dcmitype/"/>
    <ds:schemaRef ds:uri="http://purl.org/dc/terms/"/>
    <ds:schemaRef ds:uri="http://purl.org/dc/elements/1.1/"/>
    <ds:schemaRef ds:uri="http://schemas.microsoft.com/office/2006/metadata/properties"/>
    <ds:schemaRef ds:uri="eec9c017-56e4-40db-953a-986d842f7b06"/>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febb90c7-3665-4c1f-9f05-90391176a982"/>
  </ds:schemaRefs>
</ds:datastoreItem>
</file>

<file path=customXml/itemProps2.xml><?xml version="1.0" encoding="utf-8"?>
<ds:datastoreItem xmlns:ds="http://schemas.openxmlformats.org/officeDocument/2006/customXml" ds:itemID="{31418CA9-F435-4FD3-83B8-D3446068F6AF}">
  <ds:schemaRefs>
    <ds:schemaRef ds:uri="http://schemas.microsoft.com/sharepoint/v3/contenttype/forms"/>
  </ds:schemaRefs>
</ds:datastoreItem>
</file>

<file path=customXml/itemProps3.xml><?xml version="1.0" encoding="utf-8"?>
<ds:datastoreItem xmlns:ds="http://schemas.openxmlformats.org/officeDocument/2006/customXml" ds:itemID="{24A45721-4E64-4848-AE00-B1B85E81EE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bb90c7-3665-4c1f-9f05-90391176a982"/>
    <ds:schemaRef ds:uri="eec9c017-56e4-40db-953a-986d842f7b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8870</TotalTime>
  <Words>680</Words>
  <Application>Microsoft Macintosh PowerPoint</Application>
  <PresentationFormat>Widescreen</PresentationFormat>
  <Paragraphs>44</Paragraphs>
  <Slides>6</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6</vt:i4>
      </vt:variant>
    </vt:vector>
  </HeadingPairs>
  <TitlesOfParts>
    <vt:vector size="10" baseType="lpstr">
      <vt:lpstr>Arial</vt:lpstr>
      <vt:lpstr>Calibri</vt:lpstr>
      <vt:lpstr>Calibri Light</vt:lpstr>
      <vt:lpstr>Kontortema</vt:lpstr>
      <vt:lpstr>Pierre Bourdieu</vt:lpstr>
      <vt:lpstr>Kapitaler:</vt:lpstr>
      <vt:lpstr>Kapitaler og habitus </vt:lpstr>
      <vt:lpstr>Habitus</vt:lpstr>
      <vt:lpstr>Felt</vt:lpstr>
      <vt:lpstr>Det sociale rum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Pierre Bourdieus sociologi</dc:title>
  <dc:creator>Anders Hedegaard Kristiansen (AH | LG)</dc:creator>
  <cp:lastModifiedBy>Mads Malthe Rifbjerg Søvndal</cp:lastModifiedBy>
  <cp:revision>49</cp:revision>
  <dcterms:created xsi:type="dcterms:W3CDTF">2017-10-31T20:31:54Z</dcterms:created>
  <dcterms:modified xsi:type="dcterms:W3CDTF">2023-08-24T06:33:56Z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0x010100BF8AFFE51B931F4397AE05E8D6C49325</vt:lpwstr>
  </property>
  <property fmtid="{D5CDD505-2E9C-101B-9397-08002B2CF9AE}" pid="3" name="MediaServiceImageTags">
    <vt:lpwstr/>
  </property>
</Properties>
</file>