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74" r:id="rId3"/>
    <p:sldId id="269" r:id="rId4"/>
    <p:sldId id="270" r:id="rId5"/>
    <p:sldId id="272" r:id="rId6"/>
    <p:sldId id="271" r:id="rId7"/>
    <p:sldId id="27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7891"/>
  </p:normalViewPr>
  <p:slideViewPr>
    <p:cSldViewPr snapToGrid="0">
      <p:cViewPr varScale="1">
        <p:scale>
          <a:sx n="112" d="100"/>
          <a:sy n="112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91493-9617-EC4D-9D30-89CE8A1EFE62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E5E1C-9FB1-BB44-B60D-FE763DF0EE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5117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OBS: HUSK navn på teoretiker når I bruger én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5E1C-9FB1-BB44-B60D-FE763DF0EE5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8896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UDVIKLING: hvis der er en stigning af piger fra 10% i 2020 til 20% i 2021 så er stigningen på 10 procentpoint – ikke 10 %.</a:t>
            </a:r>
          </a:p>
          <a:p>
            <a:r>
              <a:rPr lang="da-DK" dirty="0"/>
              <a:t>Forskel mellem to procentsatser = procentpoint.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5E1C-9FB1-BB44-B60D-FE763DF0EE5A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6620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263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59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53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57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4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61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418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85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72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689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68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1971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456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211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7489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97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902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49FEA89-AC6B-4BBD-A191-289B1957B028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2090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3301A34-8A34-4F94-A68A-1B7F7F4F43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779" b="12184"/>
          <a:stretch/>
        </p:blipFill>
        <p:spPr>
          <a:xfrm>
            <a:off x="1" y="-14210"/>
            <a:ext cx="12192000" cy="68951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4F9C3B-4601-439D-A2ED-490EE5F96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289173"/>
            <a:ext cx="9029905" cy="2452991"/>
          </a:xfrm>
        </p:spPr>
        <p:txBody>
          <a:bodyPr/>
          <a:lstStyle/>
          <a:p>
            <a:r>
              <a:rPr lang="da-DK" sz="6000" dirty="0"/>
              <a:t>Skrivelektion</a:t>
            </a:r>
            <a:br>
              <a:rPr lang="da-DK" dirty="0"/>
            </a:br>
            <a:r>
              <a:rPr lang="da-DK" sz="3200" dirty="0"/>
              <a:t>- Hvordan skal en </a:t>
            </a:r>
            <a:r>
              <a:rPr lang="da-DK" sz="3200" dirty="0" err="1"/>
              <a:t>samf</a:t>
            </a:r>
            <a:r>
              <a:rPr lang="da-DK" sz="3200" dirty="0"/>
              <a:t>-aflevering se ud?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0B3B456-1303-4BA2-B6E0-FF7F70C0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887285"/>
            <a:ext cx="8825658" cy="1382949"/>
          </a:xfrm>
        </p:spPr>
        <p:txBody>
          <a:bodyPr>
            <a:normAutofit/>
          </a:bodyPr>
          <a:lstStyle/>
          <a:p>
            <a:r>
              <a:rPr lang="da-DK" b="1" u="sng" dirty="0"/>
              <a:t>Lektionens mål:</a:t>
            </a:r>
          </a:p>
          <a:p>
            <a:r>
              <a:rPr lang="da-DK" dirty="0"/>
              <a:t>Hvordan ser en </a:t>
            </a:r>
            <a:r>
              <a:rPr lang="da-DK" dirty="0" err="1"/>
              <a:t>samf</a:t>
            </a:r>
            <a:r>
              <a:rPr lang="da-DK" dirty="0"/>
              <a:t>-aflevering ud</a:t>
            </a:r>
          </a:p>
          <a:p>
            <a:r>
              <a:rPr lang="da-DK" dirty="0"/>
              <a:t>Hvordan skriver man det enkelte afsnit</a:t>
            </a:r>
          </a:p>
        </p:txBody>
      </p:sp>
    </p:spTree>
    <p:extLst>
      <p:ext uri="{BB962C8B-B14F-4D97-AF65-F5344CB8AC3E}">
        <p14:creationId xmlns:p14="http://schemas.microsoft.com/office/powerpoint/2010/main" val="3572072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3616DA-F873-7639-3E8C-8950711F8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Først lidt om genren: </a:t>
            </a:r>
            <a:r>
              <a:rPr lang="da-DK" b="1" u="sng" dirty="0"/>
              <a:t>UNDERSØG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265FFE-3654-6512-E6EA-30A0F9A39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Udlever handout fra ”knæk koden” </a:t>
            </a:r>
          </a:p>
        </p:txBody>
      </p:sp>
    </p:spTree>
    <p:extLst>
      <p:ext uri="{BB962C8B-B14F-4D97-AF65-F5344CB8AC3E}">
        <p14:creationId xmlns:p14="http://schemas.microsoft.com/office/powerpoint/2010/main" val="3511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24E4D-2501-4CB1-85F0-8EAC668A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Aflevering</a:t>
            </a:r>
            <a:endParaRPr lang="da-DK" sz="20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3677A5-E717-4B35-855F-B5A639F43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208496"/>
            <a:ext cx="8619187" cy="16699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1800" b="1" dirty="0"/>
              <a:t>Undersøg</a:t>
            </a:r>
            <a:r>
              <a:rPr lang="da-DK" sz="1800" dirty="0"/>
              <a:t> hvordan udviklingen i omfanget af kriminaliteten samt kønsmønstre i kriminalitet i Danmark kommer til udtryk i bilag A, B, C og D.</a:t>
            </a:r>
          </a:p>
          <a:p>
            <a:r>
              <a:rPr lang="da-DK" sz="1800" dirty="0"/>
              <a:t>Heri skal du inddrage viden om årsager til fald i ungdomskriminalitet, kriminalitetsteorier samt begreberne ”Cherry </a:t>
            </a:r>
            <a:r>
              <a:rPr lang="da-DK" sz="1800" dirty="0" err="1"/>
              <a:t>picking</a:t>
            </a:r>
            <a:r>
              <a:rPr lang="da-DK" sz="1800" dirty="0"/>
              <a:t>” og ”mørketal”.</a:t>
            </a:r>
          </a:p>
          <a:p>
            <a:br>
              <a:rPr lang="da-DK" sz="1800" dirty="0"/>
            </a:br>
            <a:r>
              <a:rPr lang="da-DK" sz="1800" b="1" dirty="0"/>
              <a:t>Max. 1000 ord.</a:t>
            </a:r>
            <a:endParaRPr lang="da-DK" sz="18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4216C4E-BB50-44EC-A897-F9DEF3B801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20" t="20139" r="26990" b="38639"/>
          <a:stretch/>
        </p:blipFill>
        <p:spPr>
          <a:xfrm>
            <a:off x="440054" y="2976650"/>
            <a:ext cx="4029309" cy="201395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A161328-E88A-49CA-8AE1-444AA5239F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32" t="37551" r="50281" b="21497"/>
          <a:stretch/>
        </p:blipFill>
        <p:spPr>
          <a:xfrm>
            <a:off x="2195804" y="3979508"/>
            <a:ext cx="2814735" cy="280851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30D4950-2B41-48D4-B62E-5C52F18178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19" t="23673" r="26225" b="30068"/>
          <a:stretch/>
        </p:blipFill>
        <p:spPr>
          <a:xfrm>
            <a:off x="4942110" y="3051111"/>
            <a:ext cx="4261207" cy="2351313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6D41BEA-603F-46DD-A527-B2B94BA07B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20" t="27023" r="26148" b="22857"/>
          <a:stretch/>
        </p:blipFill>
        <p:spPr>
          <a:xfrm>
            <a:off x="8044386" y="4357897"/>
            <a:ext cx="3939310" cy="235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5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64FABC-4CE2-4EC7-BA38-7CABF256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Vigtigt: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9767C6-384B-4A68-A221-92389FDE6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Udvikling og kønsmønstre</a:t>
            </a:r>
          </a:p>
          <a:p>
            <a:r>
              <a:rPr lang="da-DK" dirty="0"/>
              <a:t>Mørketal</a:t>
            </a:r>
          </a:p>
          <a:p>
            <a:r>
              <a:rPr lang="da-DK" dirty="0"/>
              <a:t>Cherry </a:t>
            </a:r>
            <a:r>
              <a:rPr lang="da-DK" dirty="0" err="1"/>
              <a:t>Picking</a:t>
            </a:r>
            <a:endParaRPr lang="da-DK" dirty="0"/>
          </a:p>
          <a:p>
            <a:r>
              <a:rPr lang="da-DK" dirty="0"/>
              <a:t>Forklaringer på udvikling </a:t>
            </a:r>
          </a:p>
          <a:p>
            <a:pPr lvl="1"/>
            <a:r>
              <a:rPr lang="da-DK" dirty="0"/>
              <a:t>Teorier eller andre fagbegreber</a:t>
            </a:r>
          </a:p>
          <a:p>
            <a:r>
              <a:rPr lang="da-DK" dirty="0"/>
              <a:t>Tal fra bilagene som belæg</a:t>
            </a:r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51CCC171-22C1-4F10-9F6B-64DBF819524F}"/>
              </a:ext>
            </a:extLst>
          </p:cNvPr>
          <p:cNvSpPr txBox="1"/>
          <p:nvPr/>
        </p:nvSpPr>
        <p:spPr>
          <a:xfrm rot="346675">
            <a:off x="7100595" y="2164702"/>
            <a:ext cx="41894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Mange af jer beskriver hvad bilagene handler om, men ikke hvad bilaget viser om udvikling og kønsmønstre.</a:t>
            </a:r>
          </a:p>
          <a:p>
            <a:r>
              <a:rPr lang="da-DK" dirty="0">
                <a:solidFill>
                  <a:srgbClr val="FF0000"/>
                </a:solidFill>
              </a:rPr>
              <a:t>F.eks. ”Bilag A viser udviklingen i kriminalitet”</a:t>
            </a:r>
          </a:p>
          <a:p>
            <a:r>
              <a:rPr lang="da-DK" dirty="0">
                <a:solidFill>
                  <a:srgbClr val="FF0000"/>
                </a:solidFill>
              </a:rPr>
              <a:t>Det I mangler er: ”Bilag A viser en stigning fra 1,5 i 1920 til 10 i 1990…”</a:t>
            </a:r>
          </a:p>
        </p:txBody>
      </p:sp>
    </p:spTree>
    <p:extLst>
      <p:ext uri="{BB962C8B-B14F-4D97-AF65-F5344CB8AC3E}">
        <p14:creationId xmlns:p14="http://schemas.microsoft.com/office/powerpoint/2010/main" val="131161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F2C8A-A1C0-4BB7-A008-76F1545DD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Skabelon for opbygning af hele afleveringen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6CAE2E-9BDB-4B10-B83E-4318943C6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Indledning (ca. 5-10 linjer)</a:t>
            </a:r>
          </a:p>
          <a:p>
            <a:pPr lvl="1"/>
            <a:r>
              <a:rPr lang="da-DK" dirty="0"/>
              <a:t>Hvad opgaven handler om (fokus på opgaveformuleringen)</a:t>
            </a:r>
          </a:p>
          <a:p>
            <a:r>
              <a:rPr lang="da-DK" dirty="0"/>
              <a:t>Bilag A (ca. 10-20 linjer)</a:t>
            </a:r>
          </a:p>
          <a:p>
            <a:r>
              <a:rPr lang="da-DK" dirty="0"/>
              <a:t>Bilag B (ca. 10-20 linjer)</a:t>
            </a:r>
          </a:p>
          <a:p>
            <a:r>
              <a:rPr lang="da-DK" dirty="0"/>
              <a:t>Bilag C (ca. 10-20 linjer)</a:t>
            </a:r>
          </a:p>
          <a:p>
            <a:r>
              <a:rPr lang="da-DK" dirty="0"/>
              <a:t>Bilag D (ca. 10-20 linjer)</a:t>
            </a:r>
          </a:p>
          <a:p>
            <a:r>
              <a:rPr lang="da-DK" dirty="0"/>
              <a:t>Konklusion (ca. 5-10 linjer)</a:t>
            </a:r>
          </a:p>
          <a:p>
            <a:pPr lvl="1"/>
            <a:r>
              <a:rPr lang="da-DK" dirty="0"/>
              <a:t>Fokus på opgaveformuleringen</a:t>
            </a:r>
          </a:p>
        </p:txBody>
      </p:sp>
    </p:spTree>
    <p:extLst>
      <p:ext uri="{BB962C8B-B14F-4D97-AF65-F5344CB8AC3E}">
        <p14:creationId xmlns:p14="http://schemas.microsoft.com/office/powerpoint/2010/main" val="4087685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FD99E1-9113-4BF1-8061-FB30E30F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Skabelon for opbygning af det enkelte afsnit (et afsnit til hvert bilag)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A2408E-2FB4-4CA8-9DC6-CE6BB5C9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47" y="2108901"/>
            <a:ext cx="5345695" cy="4531385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Start med at beskrive bilaget</a:t>
            </a:r>
          </a:p>
          <a:p>
            <a:pPr lvl="1"/>
            <a:r>
              <a:rPr lang="da-DK" dirty="0"/>
              <a:t>Bilagets titel</a:t>
            </a:r>
          </a:p>
          <a:p>
            <a:pPr lvl="1"/>
            <a:r>
              <a:rPr lang="da-DK" dirty="0"/>
              <a:t>X-aksen</a:t>
            </a:r>
          </a:p>
          <a:p>
            <a:pPr lvl="1"/>
            <a:r>
              <a:rPr lang="da-DK" dirty="0"/>
              <a:t>Y-aksen</a:t>
            </a:r>
          </a:p>
          <a:p>
            <a:r>
              <a:rPr lang="da-DK" dirty="0"/>
              <a:t>Hvad viser bilaget om opgaveformuleringen</a:t>
            </a:r>
          </a:p>
          <a:p>
            <a:pPr lvl="1"/>
            <a:r>
              <a:rPr lang="da-DK" dirty="0"/>
              <a:t>Uddrag de vigtigste tal fra bilaget</a:t>
            </a:r>
          </a:p>
          <a:p>
            <a:pPr lvl="1"/>
            <a:r>
              <a:rPr lang="da-DK" dirty="0"/>
              <a:t>Nuanceret beskrivelse</a:t>
            </a:r>
          </a:p>
          <a:p>
            <a:pPr lvl="1"/>
            <a:r>
              <a:rPr lang="da-DK" dirty="0"/>
              <a:t>Evt. en afsluttende opsummering</a:t>
            </a:r>
          </a:p>
          <a:p>
            <a:r>
              <a:rPr lang="da-DK" dirty="0"/>
              <a:t>Anvende faglig viden (ikke nødvendigvis i alle afsnit), f.eks.:</a:t>
            </a:r>
          </a:p>
          <a:p>
            <a:pPr lvl="1"/>
            <a:r>
              <a:rPr lang="da-DK" dirty="0"/>
              <a:t>Mørketal</a:t>
            </a:r>
          </a:p>
          <a:p>
            <a:pPr lvl="1"/>
            <a:r>
              <a:rPr lang="da-DK" dirty="0"/>
              <a:t>Cherry </a:t>
            </a:r>
            <a:r>
              <a:rPr lang="da-DK" dirty="0" err="1"/>
              <a:t>Picking</a:t>
            </a:r>
            <a:endParaRPr lang="da-DK" dirty="0"/>
          </a:p>
          <a:p>
            <a:pPr lvl="1"/>
            <a:r>
              <a:rPr lang="da-DK" dirty="0"/>
              <a:t>Forklaringer på fald i kriminalitet </a:t>
            </a:r>
          </a:p>
          <a:p>
            <a:pPr lvl="2"/>
            <a:r>
              <a:rPr lang="da-DK" dirty="0"/>
              <a:t>Teorier eller andre fagbegreber (fx urbanisering, anerkendelse)</a:t>
            </a:r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BA891B1B-A2FA-4982-B329-462643086E42}"/>
              </a:ext>
            </a:extLst>
          </p:cNvPr>
          <p:cNvSpPr txBox="1"/>
          <p:nvPr/>
        </p:nvSpPr>
        <p:spPr>
          <a:xfrm>
            <a:off x="6096000" y="2146406"/>
            <a:ext cx="58129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Ser vi først på bilag A, så omhandler det det samlede antal lovovertrædelser og antallet af tyverier pr. 100 indbyggere. På X-aksen ses udviklingen over tid, men Y-aksen viser antal overtrædelser pr. 100 indbyggere.</a:t>
            </a:r>
          </a:p>
          <a:p>
            <a:r>
              <a:rPr lang="da-DK" dirty="0"/>
              <a:t>Figuren viser en stigning fra ca. 1,5 lovovertrædelser pr. 100 indbyggere i 1920 til ca. 3 i 1965. Herefter sker der en voldsom stigning frem til højdepunktet i 1990’erne på ca. 10 lovovertrædelser pr. 100 indbyggere. Fra slutningen af 1990’erne vender udviklingen og der sker et fald ned til ca. 6 lovovertrædelser i 2015. Dvs. kriminaliteten har været stigende frem til 1990’erne, hvorefter den har været faldende.</a:t>
            </a:r>
          </a:p>
          <a:p>
            <a:r>
              <a:rPr lang="da-DK" dirty="0"/>
              <a:t>Forklaringen på denne udvikling er…</a:t>
            </a:r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11DBA887-9F07-49D1-B54C-A2C744A73133}"/>
              </a:ext>
            </a:extLst>
          </p:cNvPr>
          <p:cNvCxnSpPr>
            <a:cxnSpLocks/>
          </p:cNvCxnSpPr>
          <p:nvPr/>
        </p:nvCxnSpPr>
        <p:spPr>
          <a:xfrm>
            <a:off x="3946849" y="2239347"/>
            <a:ext cx="2149151" cy="933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38D59C95-4A6F-4E39-9001-AA4E271BF8C6}"/>
              </a:ext>
            </a:extLst>
          </p:cNvPr>
          <p:cNvCxnSpPr>
            <a:cxnSpLocks/>
          </p:cNvCxnSpPr>
          <p:nvPr/>
        </p:nvCxnSpPr>
        <p:spPr>
          <a:xfrm>
            <a:off x="5533054" y="3610947"/>
            <a:ext cx="562946" cy="749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9B465C82-BF0B-4AA8-AEBC-2F831B5DD00F}"/>
              </a:ext>
            </a:extLst>
          </p:cNvPr>
          <p:cNvCxnSpPr>
            <a:cxnSpLocks/>
          </p:cNvCxnSpPr>
          <p:nvPr/>
        </p:nvCxnSpPr>
        <p:spPr>
          <a:xfrm>
            <a:off x="3144416" y="4973485"/>
            <a:ext cx="2951584" cy="12494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761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A20C1-9FA3-413C-8F14-B5C87BA0F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Procent </a:t>
            </a:r>
            <a:r>
              <a:rPr lang="da-DK"/>
              <a:t>og procentpoint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D68AC072-EFD2-412D-AA79-440398607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380525"/>
              </p:ext>
            </p:extLst>
          </p:nvPr>
        </p:nvGraphicFramePr>
        <p:xfrm>
          <a:off x="218752" y="2872740"/>
          <a:ext cx="574973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4865">
                  <a:extLst>
                    <a:ext uri="{9D8B030D-6E8A-4147-A177-3AD203B41FA5}">
                      <a16:colId xmlns:a16="http://schemas.microsoft.com/office/drawing/2014/main" val="3197053316"/>
                    </a:ext>
                  </a:extLst>
                </a:gridCol>
                <a:gridCol w="2874865">
                  <a:extLst>
                    <a:ext uri="{9D8B030D-6E8A-4147-A177-3AD203B41FA5}">
                      <a16:colId xmlns:a16="http://schemas.microsoft.com/office/drawing/2014/main" val="313548274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a-DK" dirty="0"/>
                        <a:t>Kønsfordelingen på Teknisk skole (pr. 100 elever)</a:t>
                      </a:r>
                    </a:p>
                    <a:p>
                      <a:r>
                        <a:rPr lang="da-DK" dirty="0"/>
                        <a:t>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5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Drenge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Piger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5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319973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1FB85809-EAD0-48A4-B735-1B159E380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027114"/>
              </p:ext>
            </p:extLst>
          </p:nvPr>
        </p:nvGraphicFramePr>
        <p:xfrm>
          <a:off x="218752" y="4760633"/>
          <a:ext cx="574973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4865">
                  <a:extLst>
                    <a:ext uri="{9D8B030D-6E8A-4147-A177-3AD203B41FA5}">
                      <a16:colId xmlns:a16="http://schemas.microsoft.com/office/drawing/2014/main" val="3197053316"/>
                    </a:ext>
                  </a:extLst>
                </a:gridCol>
                <a:gridCol w="2874865">
                  <a:extLst>
                    <a:ext uri="{9D8B030D-6E8A-4147-A177-3AD203B41FA5}">
                      <a16:colId xmlns:a16="http://schemas.microsoft.com/office/drawing/2014/main" val="313548274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a-DK" dirty="0"/>
                        <a:t>Kønsfordelingen på Teknisk skole (pr. 100 elever)</a:t>
                      </a:r>
                    </a:p>
                    <a:p>
                      <a:r>
                        <a:rPr lang="da-DK" dirty="0"/>
                        <a:t>2021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5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Drenge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Piger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5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319973"/>
                  </a:ext>
                </a:extLst>
              </a:tr>
            </a:tbl>
          </a:graphicData>
        </a:graphic>
      </p:graphicFrame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62EF998E-7708-4F1F-81AD-17F392D68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903097"/>
              </p:ext>
            </p:extLst>
          </p:nvPr>
        </p:nvGraphicFramePr>
        <p:xfrm>
          <a:off x="6223518" y="2872740"/>
          <a:ext cx="574973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4865">
                  <a:extLst>
                    <a:ext uri="{9D8B030D-6E8A-4147-A177-3AD203B41FA5}">
                      <a16:colId xmlns:a16="http://schemas.microsoft.com/office/drawing/2014/main" val="3197053316"/>
                    </a:ext>
                  </a:extLst>
                </a:gridCol>
                <a:gridCol w="2874865">
                  <a:extLst>
                    <a:ext uri="{9D8B030D-6E8A-4147-A177-3AD203B41FA5}">
                      <a16:colId xmlns:a16="http://schemas.microsoft.com/office/drawing/2014/main" val="313548274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a-DK" dirty="0"/>
                        <a:t>Kønsfordelingen på Teknisk skole (i procent)</a:t>
                      </a:r>
                    </a:p>
                    <a:p>
                      <a:r>
                        <a:rPr lang="da-DK" dirty="0"/>
                        <a:t>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5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Drenge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Piger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5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90%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319973"/>
                  </a:ext>
                </a:extLst>
              </a:tr>
            </a:tbl>
          </a:graphicData>
        </a:graphic>
      </p:graphicFrame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289E33B8-DD19-4A76-8A4B-BEEFEC370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15843"/>
              </p:ext>
            </p:extLst>
          </p:nvPr>
        </p:nvGraphicFramePr>
        <p:xfrm>
          <a:off x="6223518" y="4760633"/>
          <a:ext cx="574973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4865">
                  <a:extLst>
                    <a:ext uri="{9D8B030D-6E8A-4147-A177-3AD203B41FA5}">
                      <a16:colId xmlns:a16="http://schemas.microsoft.com/office/drawing/2014/main" val="3197053316"/>
                    </a:ext>
                  </a:extLst>
                </a:gridCol>
                <a:gridCol w="2874865">
                  <a:extLst>
                    <a:ext uri="{9D8B030D-6E8A-4147-A177-3AD203B41FA5}">
                      <a16:colId xmlns:a16="http://schemas.microsoft.com/office/drawing/2014/main" val="313548274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a-DK" dirty="0"/>
                        <a:t>Kønsfordelingen på Teknisk skole (i procent)</a:t>
                      </a:r>
                    </a:p>
                    <a:p>
                      <a:r>
                        <a:rPr lang="da-DK" dirty="0"/>
                        <a:t>2021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5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Drenge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Piger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5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80%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31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427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517</TotalTime>
  <Words>537</Words>
  <Application>Microsoft Macintosh PowerPoint</Application>
  <PresentationFormat>Widescreen</PresentationFormat>
  <Paragraphs>76</Paragraphs>
  <Slides>7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</vt:lpstr>
      <vt:lpstr>Skrivelektion - Hvordan skal en samf-aflevering se ud?</vt:lpstr>
      <vt:lpstr>Først lidt om genren: UNDERSØG</vt:lpstr>
      <vt:lpstr>Aflevering</vt:lpstr>
      <vt:lpstr>Vigtigt:</vt:lpstr>
      <vt:lpstr>Skabelon for opbygning af hele afleveringen</vt:lpstr>
      <vt:lpstr>Skabelon for opbygning af det enkelte afsnit (et afsnit til hvert bilag)</vt:lpstr>
      <vt:lpstr>Procent og procentpoint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Kriminalitetsteori - Hvorfor begår folk kriminalitet</dc:title>
  <dc:creator>Lærer PC</dc:creator>
  <cp:lastModifiedBy>Mads Malthe Rifbjerg Søvndal</cp:lastModifiedBy>
  <cp:revision>66</cp:revision>
  <dcterms:created xsi:type="dcterms:W3CDTF">2022-09-14T09:04:04Z</dcterms:created>
  <dcterms:modified xsi:type="dcterms:W3CDTF">2023-02-20T09:01:31Z</dcterms:modified>
</cp:coreProperties>
</file>