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notesMasterIdLst>
    <p:notesMasterId r:id="rId16"/>
  </p:notesMasterIdLst>
  <p:sldIdLst>
    <p:sldId id="256" r:id="rId5"/>
    <p:sldId id="286" r:id="rId6"/>
    <p:sldId id="309" r:id="rId7"/>
    <p:sldId id="275" r:id="rId8"/>
    <p:sldId id="266" r:id="rId9"/>
    <p:sldId id="311" r:id="rId10"/>
    <p:sldId id="314" r:id="rId11"/>
    <p:sldId id="315" r:id="rId12"/>
    <p:sldId id="313" r:id="rId13"/>
    <p:sldId id="262" r:id="rId14"/>
    <p:sldId id="28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né Jensen" initials="RJ" lastIdx="1" clrIdx="0">
    <p:extLst>
      <p:ext uri="{19B8F6BF-5375-455C-9EA6-DF929625EA0E}">
        <p15:presenceInfo xmlns:p15="http://schemas.microsoft.com/office/powerpoint/2012/main" userId="6614906cc0567fe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F6EAD3-7967-9A49-9445-9AEC93B3C8F6}" v="2" dt="2023-08-24T11:20:10.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3944" autoAdjust="0"/>
  </p:normalViewPr>
  <p:slideViewPr>
    <p:cSldViewPr snapToGrid="0">
      <p:cViewPr varScale="1">
        <p:scale>
          <a:sx n="116" d="100"/>
          <a:sy n="116" d="100"/>
        </p:scale>
        <p:origin x="4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s Malthe Rifbjerg Søvndal" userId="1b58d0a7-33ec-4aeb-9712-69ec82eb12ff" providerId="ADAL" clId="{22F6EAD3-7967-9A49-9445-9AEC93B3C8F6}"/>
    <pc:docChg chg="addSld delSld modSld">
      <pc:chgData name="Mads Malthe Rifbjerg Søvndal" userId="1b58d0a7-33ec-4aeb-9712-69ec82eb12ff" providerId="ADAL" clId="{22F6EAD3-7967-9A49-9445-9AEC93B3C8F6}" dt="2023-08-24T11:20:15.985" v="39" actId="2696"/>
      <pc:docMkLst>
        <pc:docMk/>
      </pc:docMkLst>
      <pc:sldChg chg="modSp mod">
        <pc:chgData name="Mads Malthe Rifbjerg Søvndal" userId="1b58d0a7-33ec-4aeb-9712-69ec82eb12ff" providerId="ADAL" clId="{22F6EAD3-7967-9A49-9445-9AEC93B3C8F6}" dt="2023-08-24T11:20:08.100" v="35" actId="20577"/>
        <pc:sldMkLst>
          <pc:docMk/>
          <pc:sldMk cId="3965851209" sldId="262"/>
        </pc:sldMkLst>
        <pc:spChg chg="mod">
          <ac:chgData name="Mads Malthe Rifbjerg Søvndal" userId="1b58d0a7-33ec-4aeb-9712-69ec82eb12ff" providerId="ADAL" clId="{22F6EAD3-7967-9A49-9445-9AEC93B3C8F6}" dt="2023-08-24T11:20:08.100" v="35" actId="20577"/>
          <ac:spMkLst>
            <pc:docMk/>
            <pc:sldMk cId="3965851209" sldId="262"/>
            <ac:spMk id="3" creationId="{00000000-0000-0000-0000-000000000000}"/>
          </ac:spMkLst>
        </pc:spChg>
      </pc:sldChg>
      <pc:sldChg chg="modSp">
        <pc:chgData name="Mads Malthe Rifbjerg Søvndal" userId="1b58d0a7-33ec-4aeb-9712-69ec82eb12ff" providerId="ADAL" clId="{22F6EAD3-7967-9A49-9445-9AEC93B3C8F6}" dt="2023-08-24T11:18:16.502" v="0" actId="20577"/>
        <pc:sldMkLst>
          <pc:docMk/>
          <pc:sldMk cId="975539273" sldId="266"/>
        </pc:sldMkLst>
        <pc:spChg chg="mod">
          <ac:chgData name="Mads Malthe Rifbjerg Søvndal" userId="1b58d0a7-33ec-4aeb-9712-69ec82eb12ff" providerId="ADAL" clId="{22F6EAD3-7967-9A49-9445-9AEC93B3C8F6}" dt="2023-08-24T11:18:16.502" v="0" actId="20577"/>
          <ac:spMkLst>
            <pc:docMk/>
            <pc:sldMk cId="975539273" sldId="266"/>
            <ac:spMk id="3" creationId="{00000000-0000-0000-0000-000000000000}"/>
          </ac:spMkLst>
        </pc:spChg>
      </pc:sldChg>
      <pc:sldChg chg="modSp add mod">
        <pc:chgData name="Mads Malthe Rifbjerg Søvndal" userId="1b58d0a7-33ec-4aeb-9712-69ec82eb12ff" providerId="ADAL" clId="{22F6EAD3-7967-9A49-9445-9AEC93B3C8F6}" dt="2023-08-24T11:20:15.005" v="38" actId="1076"/>
        <pc:sldMkLst>
          <pc:docMk/>
          <pc:sldMk cId="144409079" sldId="289"/>
        </pc:sldMkLst>
        <pc:picChg chg="mod">
          <ac:chgData name="Mads Malthe Rifbjerg Søvndal" userId="1b58d0a7-33ec-4aeb-9712-69ec82eb12ff" providerId="ADAL" clId="{22F6EAD3-7967-9A49-9445-9AEC93B3C8F6}" dt="2023-08-24T11:20:15.005" v="38" actId="1076"/>
          <ac:picMkLst>
            <pc:docMk/>
            <pc:sldMk cId="144409079" sldId="289"/>
            <ac:picMk id="5" creationId="{93245E5A-5FF7-9749-E5CC-20795E7547F0}"/>
          </ac:picMkLst>
        </pc:picChg>
      </pc:sldChg>
      <pc:sldChg chg="new del">
        <pc:chgData name="Mads Malthe Rifbjerg Søvndal" userId="1b58d0a7-33ec-4aeb-9712-69ec82eb12ff" providerId="ADAL" clId="{22F6EAD3-7967-9A49-9445-9AEC93B3C8F6}" dt="2023-08-24T11:20:15.985" v="39" actId="2696"/>
        <pc:sldMkLst>
          <pc:docMk/>
          <pc:sldMk cId="743993948" sldId="31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B0F5B-F447-49A6-A3C6-DDC715CE2313}" type="datetimeFigureOut">
              <a:rPr lang="da-DK" smtClean="0"/>
              <a:t>24.08.2023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3D562-61A3-420A-BAAC-37E8ED5FB686}" type="slidenum">
              <a:rPr lang="da-DK" smtClean="0"/>
              <a:t>‹nr.›</a:t>
            </a:fld>
            <a:endParaRPr lang="da-DK"/>
          </a:p>
        </p:txBody>
      </p:sp>
    </p:spTree>
    <p:extLst>
      <p:ext uri="{BB962C8B-B14F-4D97-AF65-F5344CB8AC3E}">
        <p14:creationId xmlns:p14="http://schemas.microsoft.com/office/powerpoint/2010/main" val="1448704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handler</a:t>
            </a:r>
            <a:r>
              <a:rPr lang="da-DK" baseline="0" dirty="0"/>
              <a:t> livsstil om</a:t>
            </a:r>
            <a:endParaRPr lang="da-DK" dirty="0"/>
          </a:p>
        </p:txBody>
      </p:sp>
      <p:sp>
        <p:nvSpPr>
          <p:cNvPr id="4" name="Pladsholder til diasnummer 3"/>
          <p:cNvSpPr>
            <a:spLocks noGrp="1"/>
          </p:cNvSpPr>
          <p:nvPr>
            <p:ph type="sldNum" sz="quarter" idx="10"/>
          </p:nvPr>
        </p:nvSpPr>
        <p:spPr/>
        <p:txBody>
          <a:bodyPr/>
          <a:lstStyle/>
          <a:p>
            <a:fld id="{29437BE8-91B8-F647-807C-03E56B2E4ECF}" type="slidenum">
              <a:rPr lang="da-DK" smtClean="0"/>
              <a:t>4</a:t>
            </a:fld>
            <a:endParaRPr lang="da-DK"/>
          </a:p>
        </p:txBody>
      </p:sp>
    </p:spTree>
    <p:extLst>
      <p:ext uri="{BB962C8B-B14F-4D97-AF65-F5344CB8AC3E}">
        <p14:creationId xmlns:p14="http://schemas.microsoft.com/office/powerpoint/2010/main" val="3418981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073ED0CC-082F-4160-86E5-0D6041F12778}" type="datetime1">
              <a:rPr lang="en-US" smtClean="0"/>
              <a:t>8/24/23</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A98EE3D-8CD1-4C3F-BD1C-C98C9596463C}" type="slidenum">
              <a:rPr lang="en-US" smtClean="0"/>
              <a:t>‹nr.›</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931194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8/24/23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6640568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da-DK"/>
              <a:t>Klik for at redigere titeltypografien i masteren</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073ED0CC-082F-4160-86E5-0D6041F12778}" type="datetime1">
              <a:rPr lang="en-US" smtClean="0"/>
              <a:t>8/24/23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01706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073ED0CC-082F-4160-86E5-0D6041F12778}" type="datetime1">
              <a:rPr lang="en-US" smtClean="0"/>
              <a:t>8/24/23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68233379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073ED0CC-082F-4160-86E5-0D6041F12778}" type="datetime1">
              <a:rPr lang="en-US" smtClean="0"/>
              <a:t>8/24/23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989055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073ED0CC-082F-4160-86E5-0D6041F12778}" type="datetime1">
              <a:rPr lang="en-US" smtClean="0"/>
              <a:t>8/24/23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56698320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3ED0CC-082F-4160-86E5-0D6041F12778}" type="datetime1">
              <a:rPr lang="en-US" smtClean="0"/>
              <a:t>8/24/23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7340925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da-DK"/>
              <a:t>Klik for at redigere titeltypografien i masteren</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073ED0CC-082F-4160-86E5-0D6041F12778}" type="datetime1">
              <a:rPr lang="en-US" smtClean="0"/>
              <a:t>8/24/23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24879708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073ED0CC-082F-4160-86E5-0D6041F12778}" type="datetime1">
              <a:rPr lang="en-US" smtClean="0"/>
              <a:t>8/24/23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55952157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8/24/23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1308878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8/24/23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6337273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73ED0CC-082F-4160-86E5-0D6041F12778}" type="datetime1">
              <a:rPr lang="en-US" smtClean="0"/>
              <a:t>8/24/23</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A98EE3D-8CD1-4C3F-BD1C-C98C9596463C}" type="slidenum">
              <a:rPr lang="en-US" smtClean="0"/>
              <a:t>‹nr.›</a:t>
            </a:fld>
            <a:endParaRPr lang="en-US" dirty="0"/>
          </a:p>
        </p:txBody>
      </p:sp>
    </p:spTree>
    <p:extLst>
      <p:ext uri="{BB962C8B-B14F-4D97-AF65-F5344CB8AC3E}">
        <p14:creationId xmlns:p14="http://schemas.microsoft.com/office/powerpoint/2010/main" val="25110980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0UwMgPLkWM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youtube.com/watch?v=j1nhb07He1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6530F7-7044-4A2A-A828-F1D16A62F866}"/>
              </a:ext>
            </a:extLst>
          </p:cNvPr>
          <p:cNvPicPr>
            <a:picLocks noChangeAspect="1"/>
          </p:cNvPicPr>
          <p:nvPr/>
        </p:nvPicPr>
        <p:blipFill rotWithShape="1">
          <a:blip r:embed="rId2">
            <a:alphaModFix amt="35000"/>
          </a:blip>
          <a:srcRect t="15413"/>
          <a:stretch/>
        </p:blipFill>
        <p:spPr>
          <a:xfrm>
            <a:off x="20" y="0"/>
            <a:ext cx="12191980" cy="6857990"/>
          </a:xfrm>
          <a:prstGeom prst="rect">
            <a:avLst/>
          </a:prstGeom>
        </p:spPr>
      </p:pic>
      <p:sp>
        <p:nvSpPr>
          <p:cNvPr id="2" name="Titel 1">
            <a:extLst>
              <a:ext uri="{FF2B5EF4-FFF2-40B4-BE49-F238E27FC236}">
                <a16:creationId xmlns:a16="http://schemas.microsoft.com/office/drawing/2014/main" id="{57A8281F-0639-4771-B2FF-B906DB3C639E}"/>
              </a:ext>
            </a:extLst>
          </p:cNvPr>
          <p:cNvSpPr>
            <a:spLocks noGrp="1"/>
          </p:cNvSpPr>
          <p:nvPr>
            <p:ph type="ctrTitle"/>
          </p:nvPr>
        </p:nvSpPr>
        <p:spPr>
          <a:xfrm>
            <a:off x="1227918" y="2331046"/>
            <a:ext cx="9440034" cy="769474"/>
          </a:xfrm>
        </p:spPr>
        <p:txBody>
          <a:bodyPr>
            <a:normAutofit fontScale="90000"/>
          </a:bodyPr>
          <a:lstStyle/>
          <a:p>
            <a:r>
              <a:rPr lang="da-DK" dirty="0"/>
              <a:t>Social arv &amp; ulighed</a:t>
            </a:r>
            <a:br>
              <a:rPr lang="da-DK" dirty="0"/>
            </a:br>
            <a:endParaRPr lang="da-DK" dirty="0"/>
          </a:p>
        </p:txBody>
      </p:sp>
      <p:sp>
        <p:nvSpPr>
          <p:cNvPr id="3" name="Undertitel 2">
            <a:extLst>
              <a:ext uri="{FF2B5EF4-FFF2-40B4-BE49-F238E27FC236}">
                <a16:creationId xmlns:a16="http://schemas.microsoft.com/office/drawing/2014/main" id="{5EA72742-8225-4C8F-B634-D5762FF23BE0}"/>
              </a:ext>
            </a:extLst>
          </p:cNvPr>
          <p:cNvSpPr>
            <a:spLocks noGrp="1"/>
          </p:cNvSpPr>
          <p:nvPr>
            <p:ph type="subTitle" idx="1"/>
          </p:nvPr>
        </p:nvSpPr>
        <p:spPr>
          <a:xfrm>
            <a:off x="964262" y="3100520"/>
            <a:ext cx="9440034" cy="1049867"/>
          </a:xfrm>
        </p:spPr>
        <p:txBody>
          <a:bodyPr>
            <a:noAutofit/>
          </a:bodyPr>
          <a:lstStyle/>
          <a:p>
            <a:r>
              <a:rPr lang="da-DK" sz="3300" dirty="0"/>
              <a:t>Habitus &amp; Livsstile</a:t>
            </a:r>
          </a:p>
        </p:txBody>
      </p:sp>
    </p:spTree>
    <p:extLst>
      <p:ext uri="{BB962C8B-B14F-4D97-AF65-F5344CB8AC3E}">
        <p14:creationId xmlns:p14="http://schemas.microsoft.com/office/powerpoint/2010/main" val="2129843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FDF9A6-D4B3-4BCC-B1E5-ABFE36DDE9EE}"/>
              </a:ext>
            </a:extLst>
          </p:cNvPr>
          <p:cNvSpPr>
            <a:spLocks noGrp="1"/>
          </p:cNvSpPr>
          <p:nvPr>
            <p:ph type="title"/>
          </p:nvPr>
        </p:nvSpPr>
        <p:spPr/>
        <p:txBody>
          <a:bodyPr/>
          <a:lstStyle/>
          <a:p>
            <a:r>
              <a:rPr lang="da-DK" dirty="0"/>
              <a:t>Formålet med dagens lektion er at…</a:t>
            </a:r>
          </a:p>
        </p:txBody>
      </p:sp>
      <p:sp>
        <p:nvSpPr>
          <p:cNvPr id="3" name="Pladsholder til indhold 2">
            <a:extLst>
              <a:ext uri="{FF2B5EF4-FFF2-40B4-BE49-F238E27FC236}">
                <a16:creationId xmlns:a16="http://schemas.microsoft.com/office/drawing/2014/main" id="{035290D0-AC57-4FC0-95BB-627F1F202B14}"/>
              </a:ext>
            </a:extLst>
          </p:cNvPr>
          <p:cNvSpPr>
            <a:spLocks noGrp="1"/>
          </p:cNvSpPr>
          <p:nvPr>
            <p:ph idx="1"/>
          </p:nvPr>
        </p:nvSpPr>
        <p:spPr>
          <a:xfrm>
            <a:off x="546756" y="1819373"/>
            <a:ext cx="10469116" cy="4276627"/>
          </a:xfrm>
        </p:spPr>
        <p:txBody>
          <a:bodyPr/>
          <a:lstStyle/>
          <a:p>
            <a:pPr marL="0" indent="0">
              <a:buNone/>
            </a:pPr>
            <a:r>
              <a:rPr lang="da-DK" dirty="0"/>
              <a:t>…se at individets kapital &amp; habitus i høj grad spiller ind på ”valg” af livsstil. </a:t>
            </a:r>
          </a:p>
          <a:p>
            <a:pPr marL="0" indent="0">
              <a:buNone/>
            </a:pPr>
            <a:r>
              <a:rPr lang="da-DK" dirty="0"/>
              <a:t>Samt at du kan identificere kendetegnende ved de fire livsstilssegmenter.</a:t>
            </a:r>
          </a:p>
        </p:txBody>
      </p:sp>
      <p:pic>
        <p:nvPicPr>
          <p:cNvPr id="2050" name="Picture 2" descr="Billedresultat for happy student">
            <a:extLst>
              <a:ext uri="{FF2B5EF4-FFF2-40B4-BE49-F238E27FC236}">
                <a16:creationId xmlns:a16="http://schemas.microsoft.com/office/drawing/2014/main" id="{D4700298-2115-49F5-8F9D-05E440D139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6445" y="3073137"/>
            <a:ext cx="5798675" cy="3266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3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4B56A-4AE3-4316-A0D1-2381819FFFEA}"/>
              </a:ext>
            </a:extLst>
          </p:cNvPr>
          <p:cNvSpPr>
            <a:spLocks noGrp="1"/>
          </p:cNvSpPr>
          <p:nvPr>
            <p:ph type="title"/>
          </p:nvPr>
        </p:nvSpPr>
        <p:spPr>
          <a:xfrm>
            <a:off x="1981200" y="274638"/>
            <a:ext cx="8229600" cy="562074"/>
          </a:xfrm>
        </p:spPr>
        <p:txBody>
          <a:bodyPr>
            <a:normAutofit fontScale="90000"/>
          </a:bodyPr>
          <a:lstStyle/>
          <a:p>
            <a:r>
              <a:rPr lang="da-DK" dirty="0"/>
              <a:t>Habitus begrebet</a:t>
            </a:r>
          </a:p>
        </p:txBody>
      </p:sp>
      <p:sp>
        <p:nvSpPr>
          <p:cNvPr id="3" name="Pladsholder til indhold 2">
            <a:extLst>
              <a:ext uri="{FF2B5EF4-FFF2-40B4-BE49-F238E27FC236}">
                <a16:creationId xmlns:a16="http://schemas.microsoft.com/office/drawing/2014/main" id="{05439715-2774-4CFA-B7E1-E34CA3117709}"/>
              </a:ext>
            </a:extLst>
          </p:cNvPr>
          <p:cNvSpPr>
            <a:spLocks noGrp="1"/>
          </p:cNvSpPr>
          <p:nvPr>
            <p:ph idx="1"/>
          </p:nvPr>
        </p:nvSpPr>
        <p:spPr>
          <a:xfrm>
            <a:off x="471340" y="1168924"/>
            <a:ext cx="9739460" cy="5414438"/>
          </a:xfrm>
        </p:spPr>
        <p:txBody>
          <a:bodyPr/>
          <a:lstStyle/>
          <a:p>
            <a:r>
              <a:rPr lang="da-DK" dirty="0"/>
              <a:t>Hvis man skulle udskifte begrebet Habitus med et mere dagligdags ord, må det være ”vaner”.</a:t>
            </a:r>
          </a:p>
          <a:p>
            <a:r>
              <a:rPr lang="da-DK" dirty="0"/>
              <a:t>Og vanens magt er stor! Den trumfer </a:t>
            </a:r>
            <a:r>
              <a:rPr lang="da-DK" dirty="0" err="1"/>
              <a:t>economic</a:t>
            </a:r>
            <a:r>
              <a:rPr lang="da-DK" dirty="0"/>
              <a:t> man (det menneske som altid træffe fornuftige beslutninger) vil mange sociologer mene.</a:t>
            </a:r>
          </a:p>
          <a:p>
            <a:endParaRPr lang="da-DK" dirty="0"/>
          </a:p>
          <a:p>
            <a:pPr marL="45720" indent="0">
              <a:buNone/>
            </a:pPr>
            <a:r>
              <a:rPr lang="da-DK" dirty="0"/>
              <a:t>Hvem af disse to personer gør hvad?:</a:t>
            </a:r>
          </a:p>
          <a:p>
            <a:r>
              <a:rPr lang="da-DK" dirty="0"/>
              <a:t>Drikke vin/Drikker Monster</a:t>
            </a:r>
          </a:p>
          <a:p>
            <a:r>
              <a:rPr lang="da-DK" dirty="0"/>
              <a:t>Har neonlys under sin bil</a:t>
            </a:r>
          </a:p>
          <a:p>
            <a:r>
              <a:rPr lang="da-DK" dirty="0"/>
              <a:t>Hører opera/hører </a:t>
            </a:r>
            <a:r>
              <a:rPr lang="da-DK" dirty="0" err="1"/>
              <a:t>dakke</a:t>
            </a:r>
            <a:r>
              <a:rPr lang="da-DK" dirty="0"/>
              <a:t> dak</a:t>
            </a:r>
          </a:p>
          <a:p>
            <a:r>
              <a:rPr lang="da-DK" dirty="0"/>
              <a:t>Spiser finere fransk mad/spiser fast food</a:t>
            </a:r>
          </a:p>
          <a:p>
            <a:pPr marL="45720" indent="0">
              <a:buNone/>
            </a:pPr>
            <a:endParaRPr lang="da-DK" dirty="0"/>
          </a:p>
          <a:p>
            <a:pPr marL="45720" indent="0">
              <a:buNone/>
            </a:pPr>
            <a:r>
              <a:rPr lang="da-DK" dirty="0"/>
              <a:t>Hvorved du det fra?</a:t>
            </a:r>
          </a:p>
        </p:txBody>
      </p:sp>
      <p:pic>
        <p:nvPicPr>
          <p:cNvPr id="7" name="Billede 6">
            <a:extLst>
              <a:ext uri="{FF2B5EF4-FFF2-40B4-BE49-F238E27FC236}">
                <a16:creationId xmlns:a16="http://schemas.microsoft.com/office/drawing/2014/main" id="{52C3BD3C-6ECF-490E-B8C0-E12F9359AA66}"/>
              </a:ext>
            </a:extLst>
          </p:cNvPr>
          <p:cNvPicPr>
            <a:picLocks noChangeAspect="1"/>
          </p:cNvPicPr>
          <p:nvPr/>
        </p:nvPicPr>
        <p:blipFill rotWithShape="1">
          <a:blip r:embed="rId2">
            <a:extLst>
              <a:ext uri="{28A0092B-C50C-407E-A947-70E740481C1C}">
                <a14:useLocalDpi xmlns:a14="http://schemas.microsoft.com/office/drawing/2010/main" val="0"/>
              </a:ext>
            </a:extLst>
          </a:blip>
          <a:srcRect l="46851" t="30556" r="11159"/>
          <a:stretch/>
        </p:blipFill>
        <p:spPr>
          <a:xfrm>
            <a:off x="9132571" y="3676650"/>
            <a:ext cx="2926080" cy="3048000"/>
          </a:xfrm>
          <a:prstGeom prst="rect">
            <a:avLst/>
          </a:prstGeom>
        </p:spPr>
      </p:pic>
      <p:pic>
        <p:nvPicPr>
          <p:cNvPr id="1026" name="Picture 2" descr="Frederik Cilius føler sig som en &quot;komplet idiot&quot;: Hvorfor fanden skal vi  igennem det her lort?!">
            <a:extLst>
              <a:ext uri="{FF2B5EF4-FFF2-40B4-BE49-F238E27FC236}">
                <a16:creationId xmlns:a16="http://schemas.microsoft.com/office/drawing/2014/main" id="{21D1D53F-DB2D-4463-8569-1A895F9CF4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864" r="17342"/>
          <a:stretch/>
        </p:blipFill>
        <p:spPr bwMode="auto">
          <a:xfrm>
            <a:off x="6341746" y="3680323"/>
            <a:ext cx="2790825" cy="3044327"/>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17A4B9A8-19D5-4E14-92A6-4003E9B4FDFE}"/>
              </a:ext>
            </a:extLst>
          </p:cNvPr>
          <p:cNvSpPr txBox="1"/>
          <p:nvPr/>
        </p:nvSpPr>
        <p:spPr>
          <a:xfrm>
            <a:off x="6544482" y="3387227"/>
            <a:ext cx="2305050" cy="369332"/>
          </a:xfrm>
          <a:prstGeom prst="rect">
            <a:avLst/>
          </a:prstGeom>
          <a:noFill/>
        </p:spPr>
        <p:txBody>
          <a:bodyPr wrap="square" rtlCol="0">
            <a:spAutoFit/>
          </a:bodyPr>
          <a:lstStyle/>
          <a:p>
            <a:pPr algn="ctr"/>
            <a:r>
              <a:rPr lang="da-DK" dirty="0"/>
              <a:t>Person A</a:t>
            </a:r>
          </a:p>
        </p:txBody>
      </p:sp>
      <p:sp>
        <p:nvSpPr>
          <p:cNvPr id="10" name="Tekstfelt 9">
            <a:extLst>
              <a:ext uri="{FF2B5EF4-FFF2-40B4-BE49-F238E27FC236}">
                <a16:creationId xmlns:a16="http://schemas.microsoft.com/office/drawing/2014/main" id="{E5A8F6A1-1FBC-40B7-BD57-2CC9D454B3B5}"/>
              </a:ext>
            </a:extLst>
          </p:cNvPr>
          <p:cNvSpPr txBox="1"/>
          <p:nvPr/>
        </p:nvSpPr>
        <p:spPr>
          <a:xfrm>
            <a:off x="9415610" y="3387227"/>
            <a:ext cx="2305050" cy="369332"/>
          </a:xfrm>
          <a:prstGeom prst="rect">
            <a:avLst/>
          </a:prstGeom>
          <a:noFill/>
        </p:spPr>
        <p:txBody>
          <a:bodyPr wrap="square" rtlCol="0">
            <a:spAutoFit/>
          </a:bodyPr>
          <a:lstStyle/>
          <a:p>
            <a:pPr algn="ctr"/>
            <a:r>
              <a:rPr lang="da-DK" dirty="0"/>
              <a:t>Person B</a:t>
            </a:r>
          </a:p>
        </p:txBody>
      </p:sp>
    </p:spTree>
    <p:extLst>
      <p:ext uri="{BB962C8B-B14F-4D97-AF65-F5344CB8AC3E}">
        <p14:creationId xmlns:p14="http://schemas.microsoft.com/office/powerpoint/2010/main" val="1486074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Grp="1" noChangeArrowheads="1"/>
          </p:cNvSpPr>
          <p:nvPr>
            <p:ph type="title"/>
          </p:nvPr>
        </p:nvSpPr>
        <p:spPr>
          <a:xfrm>
            <a:off x="1981200" y="274638"/>
            <a:ext cx="8229600" cy="634082"/>
          </a:xfrm>
        </p:spPr>
        <p:txBody>
          <a:bodyPr>
            <a:normAutofit fontScale="90000"/>
          </a:bodyPr>
          <a:lstStyle/>
          <a:p>
            <a:r>
              <a:rPr lang="da-DK" dirty="0"/>
              <a:t>Livstilsanalyse - Introduktion</a:t>
            </a:r>
          </a:p>
        </p:txBody>
      </p:sp>
      <p:sp>
        <p:nvSpPr>
          <p:cNvPr id="56323" name="Rectangle 3"/>
          <p:cNvSpPr>
            <a:spLocks noGrp="1" noChangeArrowheads="1"/>
          </p:cNvSpPr>
          <p:nvPr>
            <p:ph idx="1"/>
          </p:nvPr>
        </p:nvSpPr>
        <p:spPr>
          <a:xfrm>
            <a:off x="490194" y="1036948"/>
            <a:ext cx="9998294" cy="5632412"/>
          </a:xfrm>
        </p:spPr>
        <p:txBody>
          <a:bodyPr>
            <a:normAutofit/>
          </a:bodyPr>
          <a:lstStyle/>
          <a:p>
            <a:r>
              <a:rPr lang="da-DK" sz="1800" dirty="0"/>
              <a:t>Livsstilen indebærer at man anlægger et ensartet perspektiv på forskellige områder af tilværelsen .</a:t>
            </a:r>
          </a:p>
          <a:p>
            <a:r>
              <a:rPr lang="da-DK" sz="1800" dirty="0"/>
              <a:t>Livsstil udleves og udtrykkes i hverdagens konkrete sammenhænge – på jobbet, i familien, på Silkeborg Gymnasium osv.</a:t>
            </a:r>
          </a:p>
          <a:p>
            <a:r>
              <a:rPr lang="da-DK" sz="1800" dirty="0"/>
              <a:t>Når vi </a:t>
            </a:r>
            <a:r>
              <a:rPr lang="da-DK" sz="1800" b="1" dirty="0"/>
              <a:t>forbruger </a:t>
            </a:r>
            <a:r>
              <a:rPr lang="da-DK" sz="1800" dirty="0"/>
              <a:t>og indgår i sociale sammenhænge udtrykker vi en livsstil og de kulturelle værdier, der ligger bag livsstilen.</a:t>
            </a:r>
          </a:p>
          <a:p>
            <a:r>
              <a:rPr lang="da-DK" sz="1800" b="1" i="1" dirty="0"/>
              <a:t>Vores forbrug</a:t>
            </a:r>
            <a:r>
              <a:rPr lang="da-DK" sz="1800" dirty="0"/>
              <a:t>: udtrykker hvem vi er.</a:t>
            </a:r>
          </a:p>
          <a:p>
            <a:endParaRPr lang="da-DK" sz="1800" dirty="0"/>
          </a:p>
          <a:p>
            <a:r>
              <a:rPr lang="da-DK" sz="1800" dirty="0"/>
              <a:t>Livsstilsanalyse bruges rigtig meget i reklamebranchen, da det jo netop handler om vores forbrug.</a:t>
            </a:r>
          </a:p>
        </p:txBody>
      </p:sp>
      <p:pic>
        <p:nvPicPr>
          <p:cNvPr id="4" name="Picture 4" descr="http://vinogdruen.dk/resources/pics/vine2/roed_2005_valpolicella_le_quare_classico.jpg">
            <a:extLst>
              <a:ext uri="{FF2B5EF4-FFF2-40B4-BE49-F238E27FC236}">
                <a16:creationId xmlns:a16="http://schemas.microsoft.com/office/drawing/2014/main" id="{0CB58B10-9694-4FD0-A9EA-21B54CDBFEAE}"/>
              </a:ext>
            </a:extLst>
          </p:cNvPr>
          <p:cNvPicPr>
            <a:picLocks noChangeAspect="1" noChangeArrowheads="1"/>
          </p:cNvPicPr>
          <p:nvPr/>
        </p:nvPicPr>
        <p:blipFill>
          <a:blip r:embed="rId3" cstate="print"/>
          <a:srcRect/>
          <a:stretch>
            <a:fillRect/>
          </a:stretch>
        </p:blipFill>
        <p:spPr bwMode="auto">
          <a:xfrm flipH="1">
            <a:off x="10488488" y="4113135"/>
            <a:ext cx="1703512" cy="2744866"/>
          </a:xfrm>
          <a:prstGeom prst="rect">
            <a:avLst/>
          </a:prstGeom>
          <a:noFill/>
        </p:spPr>
      </p:pic>
      <p:pic>
        <p:nvPicPr>
          <p:cNvPr id="5" name="Billede 4">
            <a:extLst>
              <a:ext uri="{FF2B5EF4-FFF2-40B4-BE49-F238E27FC236}">
                <a16:creationId xmlns:a16="http://schemas.microsoft.com/office/drawing/2014/main" id="{F27BBB14-7BEB-471F-A904-76F0F8C1DC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3192" y="4113135"/>
            <a:ext cx="1905296" cy="2744866"/>
          </a:xfrm>
          <a:prstGeom prst="rect">
            <a:avLst/>
          </a:prstGeom>
        </p:spPr>
      </p:pic>
      <p:sp>
        <p:nvSpPr>
          <p:cNvPr id="6" name="Tekstfelt 5">
            <a:extLst>
              <a:ext uri="{FF2B5EF4-FFF2-40B4-BE49-F238E27FC236}">
                <a16:creationId xmlns:a16="http://schemas.microsoft.com/office/drawing/2014/main" id="{053AC043-AA76-4A37-BEE6-9E4F62FFA438}"/>
              </a:ext>
            </a:extLst>
          </p:cNvPr>
          <p:cNvSpPr txBox="1"/>
          <p:nvPr/>
        </p:nvSpPr>
        <p:spPr>
          <a:xfrm>
            <a:off x="3038475" y="5313336"/>
            <a:ext cx="5544717" cy="646331"/>
          </a:xfrm>
          <a:prstGeom prst="rect">
            <a:avLst/>
          </a:prstGeom>
          <a:noFill/>
        </p:spPr>
        <p:txBody>
          <a:bodyPr wrap="square" rtlCol="0">
            <a:spAutoFit/>
          </a:bodyPr>
          <a:lstStyle/>
          <a:p>
            <a:r>
              <a:rPr lang="da-DK" b="1" dirty="0">
                <a:solidFill>
                  <a:schemeClr val="accent1"/>
                </a:solidFill>
              </a:rPr>
              <a:t>Hvis du arbejdede i et reklamebureau, ville du så sætte en reklame for en dyr italiensk vin i Ekstra Bladet?</a:t>
            </a:r>
          </a:p>
        </p:txBody>
      </p:sp>
    </p:spTree>
    <p:extLst>
      <p:ext uri="{BB962C8B-B14F-4D97-AF65-F5344CB8AC3E}">
        <p14:creationId xmlns:p14="http://schemas.microsoft.com/office/powerpoint/2010/main" val="107391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32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32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32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3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81200" y="686885"/>
            <a:ext cx="8229600" cy="513127"/>
          </a:xfrm>
        </p:spPr>
        <p:txBody>
          <a:bodyPr>
            <a:normAutofit fontScale="90000"/>
          </a:bodyPr>
          <a:lstStyle/>
          <a:p>
            <a:r>
              <a:rPr lang="da-DK" dirty="0"/>
              <a:t>Pierre Bourdieu</a:t>
            </a:r>
          </a:p>
        </p:txBody>
      </p:sp>
      <p:sp>
        <p:nvSpPr>
          <p:cNvPr id="3" name="Pladsholder til indhold 2"/>
          <p:cNvSpPr>
            <a:spLocks noGrp="1"/>
          </p:cNvSpPr>
          <p:nvPr>
            <p:ph idx="1"/>
          </p:nvPr>
        </p:nvSpPr>
        <p:spPr>
          <a:xfrm>
            <a:off x="557262" y="1200012"/>
            <a:ext cx="8307810" cy="4457975"/>
          </a:xfrm>
        </p:spPr>
        <p:txBody>
          <a:bodyPr>
            <a:normAutofit/>
          </a:bodyPr>
          <a:lstStyle/>
          <a:p>
            <a:pPr marL="45720" indent="0">
              <a:buNone/>
            </a:pPr>
            <a:r>
              <a:rPr lang="da-DK" dirty="0"/>
              <a:t>Hans praksisteori (begrebsapparat) kan blandt andet forklare os forskelle i adfærd og forbrug vi kan observere mellem folk.</a:t>
            </a:r>
          </a:p>
          <a:p>
            <a:endParaRPr lang="da-DK" b="1" u="sng" dirty="0"/>
          </a:p>
        </p:txBody>
      </p:sp>
      <p:pic>
        <p:nvPicPr>
          <p:cNvPr id="6" name="Picture 9" descr="pierre_bourdieu">
            <a:extLst>
              <a:ext uri="{FF2B5EF4-FFF2-40B4-BE49-F238E27FC236}">
                <a16:creationId xmlns:a16="http://schemas.microsoft.com/office/drawing/2014/main" id="{0384DC01-2435-4F1B-A46B-16CAC1F54C4E}"/>
              </a:ext>
            </a:extLst>
          </p:cNvPr>
          <p:cNvPicPr>
            <a:picLocks noChangeAspect="1" noChangeArrowheads="1"/>
          </p:cNvPicPr>
          <p:nvPr/>
        </p:nvPicPr>
        <p:blipFill>
          <a:blip r:embed="rId2" cstate="print"/>
          <a:stretch>
            <a:fillRect/>
          </a:stretch>
        </p:blipFill>
        <p:spPr>
          <a:xfrm>
            <a:off x="9938924" y="297464"/>
            <a:ext cx="2001695" cy="2819028"/>
          </a:xfrm>
          <a:prstGeom prst="rect">
            <a:avLst/>
          </a:prstGeom>
          <a:noFill/>
          <a:ln/>
        </p:spPr>
      </p:pic>
      <p:pic>
        <p:nvPicPr>
          <p:cNvPr id="7" name="Pladsholder til indhold 3">
            <a:extLst>
              <a:ext uri="{FF2B5EF4-FFF2-40B4-BE49-F238E27FC236}">
                <a16:creationId xmlns:a16="http://schemas.microsoft.com/office/drawing/2014/main" id="{E6A582BA-61FA-47B0-94A6-B6CD83074A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409" y="2501852"/>
            <a:ext cx="8853785" cy="3564092"/>
          </a:xfrm>
          <a:prstGeom prst="rect">
            <a:avLst/>
          </a:prstGeom>
        </p:spPr>
      </p:pic>
    </p:spTree>
    <p:extLst>
      <p:ext uri="{BB962C8B-B14F-4D97-AF65-F5344CB8AC3E}">
        <p14:creationId xmlns:p14="http://schemas.microsoft.com/office/powerpoint/2010/main" val="97553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0F6165-DD2C-4ED9-9E3E-C7CEF8A028BB}"/>
              </a:ext>
            </a:extLst>
          </p:cNvPr>
          <p:cNvSpPr>
            <a:spLocks noGrp="1"/>
          </p:cNvSpPr>
          <p:nvPr>
            <p:ph type="title"/>
          </p:nvPr>
        </p:nvSpPr>
        <p:spPr>
          <a:xfrm>
            <a:off x="322868" y="0"/>
            <a:ext cx="9875520" cy="1356360"/>
          </a:xfrm>
        </p:spPr>
        <p:txBody>
          <a:bodyPr/>
          <a:lstStyle/>
          <a:p>
            <a:r>
              <a:rPr lang="da-DK" dirty="0"/>
              <a:t>De fem livsstile - Minervamodellen</a:t>
            </a:r>
          </a:p>
        </p:txBody>
      </p:sp>
      <p:sp>
        <p:nvSpPr>
          <p:cNvPr id="3" name="Pladsholder til indhold 2">
            <a:extLst>
              <a:ext uri="{FF2B5EF4-FFF2-40B4-BE49-F238E27FC236}">
                <a16:creationId xmlns:a16="http://schemas.microsoft.com/office/drawing/2014/main" id="{05E0D38E-04D0-46F5-98ED-EE9C7D15BDE4}"/>
              </a:ext>
            </a:extLst>
          </p:cNvPr>
          <p:cNvSpPr>
            <a:spLocks noGrp="1"/>
          </p:cNvSpPr>
          <p:nvPr>
            <p:ph idx="1"/>
          </p:nvPr>
        </p:nvSpPr>
        <p:spPr>
          <a:xfrm rot="16200000">
            <a:off x="9466870" y="4130374"/>
            <a:ext cx="4744432" cy="356693"/>
          </a:xfrm>
        </p:spPr>
        <p:txBody>
          <a:bodyPr>
            <a:normAutofit/>
          </a:bodyPr>
          <a:lstStyle/>
          <a:p>
            <a:pPr marL="0" indent="0">
              <a:buNone/>
            </a:pPr>
            <a:r>
              <a:rPr lang="da-DK" sz="1600" dirty="0"/>
              <a:t>Hvis du vil vide mere: </a:t>
            </a:r>
            <a:r>
              <a:rPr lang="da-DK" sz="1600" dirty="0">
                <a:hlinkClick r:id="rId2"/>
              </a:rPr>
              <a:t>Henrik Dahl &amp; Minervamodellen</a:t>
            </a:r>
            <a:endParaRPr lang="da-DK" sz="1600" dirty="0"/>
          </a:p>
        </p:txBody>
      </p:sp>
      <p:pic>
        <p:nvPicPr>
          <p:cNvPr id="4" name="Picture 2" descr="Figur 5.2 Minervamodellen">
            <a:extLst>
              <a:ext uri="{FF2B5EF4-FFF2-40B4-BE49-F238E27FC236}">
                <a16:creationId xmlns:a16="http://schemas.microsoft.com/office/drawing/2014/main" id="{BD966EF7-D093-4A49-9EB9-6277D704BB8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911779" y="1027060"/>
            <a:ext cx="5754990" cy="5455989"/>
          </a:xfrm>
          <a:prstGeom prst="rect">
            <a:avLst/>
          </a:prstGeom>
          <a:noFill/>
        </p:spPr>
      </p:pic>
    </p:spTree>
    <p:extLst>
      <p:ext uri="{BB962C8B-B14F-4D97-AF65-F5344CB8AC3E}">
        <p14:creationId xmlns:p14="http://schemas.microsoft.com/office/powerpoint/2010/main" val="3179639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B12D56-CDF5-4D8D-A9D4-12D189AA00B5}"/>
              </a:ext>
            </a:extLst>
          </p:cNvPr>
          <p:cNvSpPr>
            <a:spLocks noGrp="1"/>
          </p:cNvSpPr>
          <p:nvPr>
            <p:ph type="title"/>
          </p:nvPr>
        </p:nvSpPr>
        <p:spPr>
          <a:xfrm>
            <a:off x="388856" y="430490"/>
            <a:ext cx="9875520" cy="1356360"/>
          </a:xfrm>
        </p:spPr>
        <p:txBody>
          <a:bodyPr>
            <a:normAutofit fontScale="90000"/>
          </a:bodyPr>
          <a:lstStyle/>
          <a:p>
            <a:r>
              <a:rPr lang="da-DK" b="1" dirty="0"/>
              <a:t>Opgave – Placer de to nedenstående personer i </a:t>
            </a:r>
            <a:r>
              <a:rPr lang="da-DK" b="1" dirty="0" err="1"/>
              <a:t>Minarva</a:t>
            </a:r>
            <a:r>
              <a:rPr lang="da-DK" b="1" dirty="0"/>
              <a:t>-modellen. (Case 1)</a:t>
            </a:r>
            <a:br>
              <a:rPr lang="da-DK" dirty="0"/>
            </a:br>
            <a:endParaRPr lang="da-DK" dirty="0"/>
          </a:p>
        </p:txBody>
      </p:sp>
      <p:sp>
        <p:nvSpPr>
          <p:cNvPr id="3" name="Pladsholder til indhold 2">
            <a:extLst>
              <a:ext uri="{FF2B5EF4-FFF2-40B4-BE49-F238E27FC236}">
                <a16:creationId xmlns:a16="http://schemas.microsoft.com/office/drawing/2014/main" id="{72736B01-3398-481F-9FBB-B6BE86F77642}"/>
              </a:ext>
            </a:extLst>
          </p:cNvPr>
          <p:cNvSpPr>
            <a:spLocks noGrp="1"/>
          </p:cNvSpPr>
          <p:nvPr>
            <p:ph idx="1"/>
          </p:nvPr>
        </p:nvSpPr>
        <p:spPr>
          <a:xfrm>
            <a:off x="480768" y="1677971"/>
            <a:ext cx="10535104" cy="4418029"/>
          </a:xfrm>
        </p:spPr>
        <p:txBody>
          <a:bodyPr>
            <a:normAutofit/>
          </a:bodyPr>
          <a:lstStyle/>
          <a:p>
            <a:r>
              <a:rPr lang="da-DK" b="1" dirty="0"/>
              <a:t>Tina har et spændende job, har en kæreste og vil det bedste for andre.</a:t>
            </a:r>
            <a:endParaRPr lang="da-DK" dirty="0"/>
          </a:p>
          <a:p>
            <a:r>
              <a:rPr lang="da-DK" b="1" dirty="0"/>
              <a:t>Tina gik i gymnasiet og har læst etnografi. Hun er oprindeligt fra Silkeborg, men bor i dag pga. sit arbejde i en treværelses lejlighed i KBH. Hun arbejder for Dansk </a:t>
            </a:r>
            <a:r>
              <a:rPr lang="da-DK" b="1" dirty="0" err="1"/>
              <a:t>Rødekors</a:t>
            </a:r>
            <a:r>
              <a:rPr lang="da-DK" b="1" dirty="0"/>
              <a:t> med nødhjælps- og udviklingsarbejde i Afrika og Mellemamerika.</a:t>
            </a:r>
            <a:endParaRPr lang="da-DK" dirty="0"/>
          </a:p>
          <a:p>
            <a:r>
              <a:rPr lang="da-DK" dirty="0"/>
              <a:t>Tina og hendes kæreste bor i en leje lejlighed. De har egentligt penge til at købe en lejlighed, men er først nu begyndt at overveje at købe i stedet for at leje. Tina er 35 og er begyndt at overveje børn. Ind til videre har hendes liv gået op i arbejde, og hun brænder meget for sit arbejde. I forbindelse med sit arbejde oplever hun selvfølgelig at livet kan være hårdt og uretfærdigt, f.eks. i sit arbejde med gadebørn i Columbia, men hun tror på at mennesket generelt er godt, og at verden på sigt kan blive et bedre sted for alle. Det er også i troen på at hun gør en forskel, at hun finder en stor del af lysten til sit arbejde.</a:t>
            </a:r>
          </a:p>
          <a:p>
            <a:endParaRPr lang="da-DK" dirty="0"/>
          </a:p>
        </p:txBody>
      </p:sp>
    </p:spTree>
    <p:extLst>
      <p:ext uri="{BB962C8B-B14F-4D97-AF65-F5344CB8AC3E}">
        <p14:creationId xmlns:p14="http://schemas.microsoft.com/office/powerpoint/2010/main" val="2240035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384A9-45BB-4518-B12B-67AC9A1E968F}"/>
              </a:ext>
            </a:extLst>
          </p:cNvPr>
          <p:cNvSpPr>
            <a:spLocks noGrp="1"/>
          </p:cNvSpPr>
          <p:nvPr>
            <p:ph type="title"/>
          </p:nvPr>
        </p:nvSpPr>
        <p:spPr>
          <a:xfrm>
            <a:off x="1143000" y="609600"/>
            <a:ext cx="9875520" cy="465056"/>
          </a:xfrm>
        </p:spPr>
        <p:txBody>
          <a:bodyPr>
            <a:normAutofit fontScale="90000"/>
          </a:bodyPr>
          <a:lstStyle/>
          <a:p>
            <a:r>
              <a:rPr lang="da-DK" dirty="0"/>
              <a:t>Case 2</a:t>
            </a:r>
          </a:p>
        </p:txBody>
      </p:sp>
      <p:sp>
        <p:nvSpPr>
          <p:cNvPr id="3" name="Pladsholder til indhold 2">
            <a:extLst>
              <a:ext uri="{FF2B5EF4-FFF2-40B4-BE49-F238E27FC236}">
                <a16:creationId xmlns:a16="http://schemas.microsoft.com/office/drawing/2014/main" id="{E4BEDCD3-6BBE-479D-B35F-37F3CB3CC357}"/>
              </a:ext>
            </a:extLst>
          </p:cNvPr>
          <p:cNvSpPr>
            <a:spLocks noGrp="1"/>
          </p:cNvSpPr>
          <p:nvPr>
            <p:ph idx="1"/>
          </p:nvPr>
        </p:nvSpPr>
        <p:spPr>
          <a:xfrm>
            <a:off x="367646" y="1272619"/>
            <a:ext cx="10648226" cy="4823381"/>
          </a:xfrm>
        </p:spPr>
        <p:txBody>
          <a:bodyPr/>
          <a:lstStyle/>
          <a:p>
            <a:r>
              <a:rPr lang="da-DK" b="1" dirty="0"/>
              <a:t>David er vild med biler, har to børn og arbejder som </a:t>
            </a:r>
            <a:r>
              <a:rPr lang="da-DK" b="1" dirty="0" err="1"/>
              <a:t>stofa-instalatør</a:t>
            </a:r>
            <a:r>
              <a:rPr lang="da-DK" b="1" dirty="0"/>
              <a:t>.</a:t>
            </a:r>
            <a:endParaRPr lang="da-DK" dirty="0"/>
          </a:p>
          <a:p>
            <a:r>
              <a:rPr lang="da-DK" b="1" dirty="0"/>
              <a:t>David fik aldrig taget en uddannelse, men har alligevel hvad han synes er et godt arbejde. Han tjener faktisk OK, når han selv skal sige det – Selvfølgelig ikke lige så meget som en eller anden direktør, men alligevel…</a:t>
            </a:r>
            <a:endParaRPr lang="da-DK" dirty="0"/>
          </a:p>
          <a:p>
            <a:r>
              <a:rPr lang="da-DK" dirty="0"/>
              <a:t>David har afbleget hår og går smart klædt – helst i G-star og Jack &amp; Jones. Han fik aldrig rigtig taget en uddannelse, men har alligevel altid kunne finde et job, så hvorfor spilde tid på skolebænken. Han er gift med Gitte og har to børn på 9 og 13. De fik børn tidligt så selvom han har halvstore børn er han kun 37. Han er tilfreds med sit arbejde som stofa-installatør - det giver en hvis frihed at arbejde alene. Det er for at tjene penge og for fritiden at han arbejder, og han har aldrig forstået folk, der lever for deres arbejder.</a:t>
            </a:r>
          </a:p>
          <a:p>
            <a:endParaRPr lang="da-DK" dirty="0"/>
          </a:p>
        </p:txBody>
      </p:sp>
    </p:spTree>
    <p:extLst>
      <p:ext uri="{BB962C8B-B14F-4D97-AF65-F5344CB8AC3E}">
        <p14:creationId xmlns:p14="http://schemas.microsoft.com/office/powerpoint/2010/main" val="78090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A35500-5C70-42ED-8C01-4ECC415B65A7}"/>
              </a:ext>
            </a:extLst>
          </p:cNvPr>
          <p:cNvSpPr>
            <a:spLocks noGrp="1"/>
          </p:cNvSpPr>
          <p:nvPr>
            <p:ph type="title"/>
          </p:nvPr>
        </p:nvSpPr>
        <p:spPr>
          <a:xfrm>
            <a:off x="335280" y="53656"/>
            <a:ext cx="9875520" cy="1356360"/>
          </a:xfrm>
        </p:spPr>
        <p:txBody>
          <a:bodyPr/>
          <a:lstStyle/>
          <a:p>
            <a:r>
              <a:rPr lang="da-DK" b="1" dirty="0"/>
              <a:t>Minervamodellen og anvendelse</a:t>
            </a:r>
          </a:p>
        </p:txBody>
      </p:sp>
      <p:sp>
        <p:nvSpPr>
          <p:cNvPr id="3" name="Pladsholder til indhold 2">
            <a:extLst>
              <a:ext uri="{FF2B5EF4-FFF2-40B4-BE49-F238E27FC236}">
                <a16:creationId xmlns:a16="http://schemas.microsoft.com/office/drawing/2014/main" id="{A9E572E2-940B-4CDC-8EE0-7A8054914C9A}"/>
              </a:ext>
            </a:extLst>
          </p:cNvPr>
          <p:cNvSpPr>
            <a:spLocks noGrp="1"/>
          </p:cNvSpPr>
          <p:nvPr>
            <p:ph idx="1"/>
          </p:nvPr>
        </p:nvSpPr>
        <p:spPr>
          <a:xfrm>
            <a:off x="537328" y="1206631"/>
            <a:ext cx="9673472" cy="4919533"/>
          </a:xfrm>
        </p:spPr>
        <p:txBody>
          <a:bodyPr>
            <a:normAutofit/>
          </a:bodyPr>
          <a:lstStyle/>
          <a:p>
            <a:r>
              <a:rPr lang="da-DK" sz="2500" dirty="0"/>
              <a:t>Minervamodellen bruges til marketing af målrettede reklamer mod et segment.</a:t>
            </a:r>
          </a:p>
          <a:p>
            <a:r>
              <a:rPr lang="da-DK" sz="2500" dirty="0"/>
              <a:t>Se følgende reklame: </a:t>
            </a:r>
            <a:r>
              <a:rPr lang="da-DK" sz="2500" dirty="0">
                <a:hlinkClick r:id="rId2"/>
              </a:rPr>
              <a:t>SAS reklame</a:t>
            </a:r>
            <a:endParaRPr lang="da-DK" sz="2500" dirty="0"/>
          </a:p>
          <a:p>
            <a:r>
              <a:rPr lang="da-DK" sz="2500" dirty="0"/>
              <a:t>Hvilket segment henvender videoen sig til? Hvorfor?</a:t>
            </a:r>
          </a:p>
          <a:p>
            <a:r>
              <a:rPr lang="da-DK" sz="2500" dirty="0"/>
              <a:t>Hvordan skulle den ændres hvis den skulle henvende sig til et andet segment?</a:t>
            </a:r>
          </a:p>
          <a:p>
            <a:endParaRPr lang="da-DK" dirty="0"/>
          </a:p>
          <a:p>
            <a:endParaRPr lang="da-DK" dirty="0"/>
          </a:p>
        </p:txBody>
      </p:sp>
      <p:pic>
        <p:nvPicPr>
          <p:cNvPr id="4" name="Picture 2" descr="Billedresultat for sas">
            <a:extLst>
              <a:ext uri="{FF2B5EF4-FFF2-40B4-BE49-F238E27FC236}">
                <a16:creationId xmlns:a16="http://schemas.microsoft.com/office/drawing/2014/main" id="{B9A587FA-6194-4B8C-A97C-3494ECAEE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5812" y="4483774"/>
            <a:ext cx="4164806"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133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2168" y="349713"/>
            <a:ext cx="8229600" cy="706090"/>
          </a:xfrm>
        </p:spPr>
        <p:txBody>
          <a:bodyPr>
            <a:normAutofit/>
          </a:bodyPr>
          <a:lstStyle/>
          <a:p>
            <a:r>
              <a:rPr lang="da-DK" sz="3300" b="1" dirty="0"/>
              <a:t>Marketings &amp; Minerva-eksperter</a:t>
            </a:r>
          </a:p>
        </p:txBody>
      </p:sp>
      <p:sp>
        <p:nvSpPr>
          <p:cNvPr id="3" name="Pladsholder til indhold 2"/>
          <p:cNvSpPr>
            <a:spLocks noGrp="1"/>
          </p:cNvSpPr>
          <p:nvPr>
            <p:ph idx="1"/>
          </p:nvPr>
        </p:nvSpPr>
        <p:spPr>
          <a:xfrm>
            <a:off x="622168" y="1055803"/>
            <a:ext cx="10492033" cy="5288436"/>
          </a:xfrm>
        </p:spPr>
        <p:txBody>
          <a:bodyPr>
            <a:normAutofit/>
          </a:bodyPr>
          <a:lstStyle/>
          <a:p>
            <a:pPr marL="0" indent="0">
              <a:buNone/>
            </a:pPr>
            <a:r>
              <a:rPr lang="da-DK" sz="2175" b="1" dirty="0"/>
              <a:t>Opgave:</a:t>
            </a:r>
          </a:p>
          <a:p>
            <a:r>
              <a:rPr lang="da-DK" sz="2175" dirty="0"/>
              <a:t>Lav en</a:t>
            </a:r>
            <a:r>
              <a:rPr lang="da-DK" sz="2175" dirty="0">
                <a:solidFill>
                  <a:srgbClr val="FF0000"/>
                </a:solidFill>
              </a:rPr>
              <a:t> </a:t>
            </a:r>
            <a:r>
              <a:rPr lang="da-DK" sz="2175" b="1" u="sng" dirty="0"/>
              <a:t>segmentorienteret </a:t>
            </a:r>
            <a:r>
              <a:rPr lang="da-DK" sz="2175" dirty="0"/>
              <a:t>bilreklame dvs. I målretter bilreklamen mod en bestemt selvvalgt livsstil/segment (FX de violette) .</a:t>
            </a:r>
          </a:p>
          <a:p>
            <a:r>
              <a:rPr lang="da-DK" sz="2175" dirty="0"/>
              <a:t>Bilreklamen skal laves som en plakat på A3-ark</a:t>
            </a:r>
          </a:p>
          <a:p>
            <a:r>
              <a:rPr lang="da-DK" sz="2175" dirty="0"/>
              <a:t>Samme grupper som i går</a:t>
            </a:r>
            <a:endParaRPr lang="da-DK" sz="1975" dirty="0"/>
          </a:p>
          <a:p>
            <a:r>
              <a:rPr lang="da-DK" sz="2175" b="1" dirty="0"/>
              <a:t>Klar, parat? Så kører i bare der ud af ;-)</a:t>
            </a:r>
          </a:p>
        </p:txBody>
      </p:sp>
      <p:pic>
        <p:nvPicPr>
          <p:cNvPr id="4" name="Picture 2" descr="Figur 5.2 Minervamodellen">
            <a:extLst>
              <a:ext uri="{FF2B5EF4-FFF2-40B4-BE49-F238E27FC236}">
                <a16:creationId xmlns:a16="http://schemas.microsoft.com/office/drawing/2014/main" id="{4C7701A8-5FE3-4B3F-BDE8-7456DA2D829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058150" y="3190875"/>
            <a:ext cx="3887781" cy="3394321"/>
          </a:xfrm>
          <a:prstGeom prst="rect">
            <a:avLst/>
          </a:prstGeom>
          <a:noFill/>
        </p:spPr>
      </p:pic>
    </p:spTree>
    <p:extLst>
      <p:ext uri="{BB962C8B-B14F-4D97-AF65-F5344CB8AC3E}">
        <p14:creationId xmlns:p14="http://schemas.microsoft.com/office/powerpoint/2010/main" val="396585120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Grupperne</a:t>
            </a:r>
          </a:p>
        </p:txBody>
      </p:sp>
      <p:pic>
        <p:nvPicPr>
          <p:cNvPr id="4" name="Billede 3"/>
          <p:cNvPicPr>
            <a:picLocks noChangeAspect="1"/>
          </p:cNvPicPr>
          <p:nvPr/>
        </p:nvPicPr>
        <p:blipFill>
          <a:blip r:embed="rId2"/>
          <a:stretch>
            <a:fillRect/>
          </a:stretch>
        </p:blipFill>
        <p:spPr>
          <a:xfrm>
            <a:off x="9916367" y="4819650"/>
            <a:ext cx="2238375" cy="2038350"/>
          </a:xfrm>
          <a:prstGeom prst="rect">
            <a:avLst/>
          </a:prstGeom>
        </p:spPr>
      </p:pic>
      <p:pic>
        <p:nvPicPr>
          <p:cNvPr id="5" name="Billede 4" descr="Et billede, der indeholder tekst, menu, skærmbillede, dokument&#10;&#10;Automatisk genereret beskrivelse">
            <a:extLst>
              <a:ext uri="{FF2B5EF4-FFF2-40B4-BE49-F238E27FC236}">
                <a16:creationId xmlns:a16="http://schemas.microsoft.com/office/drawing/2014/main" id="{93245E5A-5FF7-9749-E5CC-20795E754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2537" y="1786412"/>
            <a:ext cx="5910317" cy="4366509"/>
          </a:xfrm>
          <a:prstGeom prst="rect">
            <a:avLst/>
          </a:prstGeom>
        </p:spPr>
      </p:pic>
    </p:spTree>
    <p:extLst>
      <p:ext uri="{BB962C8B-B14F-4D97-AF65-F5344CB8AC3E}">
        <p14:creationId xmlns:p14="http://schemas.microsoft.com/office/powerpoint/2010/main" val="144409079"/>
      </p:ext>
    </p:extLst>
  </p:cSld>
  <p:clrMapOvr>
    <a:masterClrMapping/>
  </p:clrMapOvr>
</p:sld>
</file>

<file path=ppt/theme/theme1.xml><?xml version="1.0" encoding="utf-8"?>
<a:theme xmlns:a="http://schemas.openxmlformats.org/drawingml/2006/main" name="Grundlæggende">
  <a:themeElements>
    <a:clrScheme name="Grundlæggende">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Grundlæggend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rundlæggend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ec9c017-56e4-40db-953a-986d842f7b06" xsi:nil="true"/>
    <lcf76f155ced4ddcb4097134ff3c332f xmlns="febb90c7-3665-4c1f-9f05-90391176a98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BF8AFFE51B931F4397AE05E8D6C49325" ma:contentTypeVersion="14" ma:contentTypeDescription="Opret et nyt dokument." ma:contentTypeScope="" ma:versionID="41ad59eecba6818756989972cbf200b7">
  <xsd:schema xmlns:xsd="http://www.w3.org/2001/XMLSchema" xmlns:xs="http://www.w3.org/2001/XMLSchema" xmlns:p="http://schemas.microsoft.com/office/2006/metadata/properties" xmlns:ns2="febb90c7-3665-4c1f-9f05-90391176a982" xmlns:ns3="eec9c017-56e4-40db-953a-986d842f7b06" targetNamespace="http://schemas.microsoft.com/office/2006/metadata/properties" ma:root="true" ma:fieldsID="d1c6bdf2e438ec0af10aea7b31c813cc" ns2:_="" ns3:_="">
    <xsd:import namespace="febb90c7-3665-4c1f-9f05-90391176a982"/>
    <xsd:import namespace="eec9c017-56e4-40db-953a-986d842f7b0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bb90c7-3665-4c1f-9f05-90391176a9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7c3003a0-0503-4f8b-8474-15bee1c597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c9c017-56e4-40db-953a-986d842f7b0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3b9c352-2ff1-47ed-9162-206a934021c4}" ma:internalName="TaxCatchAll" ma:showField="CatchAllData" ma:web="eec9c017-56e4-40db-953a-986d842f7b06">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7FA3AA-E1C7-490B-955E-0ADFB2EA19B8}">
  <ds:schemaRefs>
    <ds:schemaRef ds:uri="http://www.w3.org/XML/1998/namespace"/>
    <ds:schemaRef ds:uri="http://schemas.microsoft.com/office/2006/documentManagement/types"/>
    <ds:schemaRef ds:uri="http://schemas.microsoft.com/office/infopath/2007/PartnerControls"/>
    <ds:schemaRef ds:uri="http://purl.org/dc/elements/1.1/"/>
    <ds:schemaRef ds:uri="http://purl.org/dc/dcmitype/"/>
    <ds:schemaRef ds:uri="http://schemas.microsoft.com/office/2006/metadata/properties"/>
    <ds:schemaRef ds:uri="eec9c017-56e4-40db-953a-986d842f7b06"/>
    <ds:schemaRef ds:uri="http://schemas.openxmlformats.org/package/2006/metadata/core-properties"/>
    <ds:schemaRef ds:uri="febb90c7-3665-4c1f-9f05-90391176a982"/>
    <ds:schemaRef ds:uri="http://purl.org/dc/terms/"/>
  </ds:schemaRefs>
</ds:datastoreItem>
</file>

<file path=customXml/itemProps2.xml><?xml version="1.0" encoding="utf-8"?>
<ds:datastoreItem xmlns:ds="http://schemas.openxmlformats.org/officeDocument/2006/customXml" ds:itemID="{FA03968A-8825-4B63-B3D0-6800CEE34E9B}">
  <ds:schemaRefs>
    <ds:schemaRef ds:uri="http://schemas.microsoft.com/sharepoint/v3/contenttype/forms"/>
  </ds:schemaRefs>
</ds:datastoreItem>
</file>

<file path=customXml/itemProps3.xml><?xml version="1.0" encoding="utf-8"?>
<ds:datastoreItem xmlns:ds="http://schemas.openxmlformats.org/officeDocument/2006/customXml" ds:itemID="{8D79838B-1F2C-4447-980E-5DFBA33EA1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bb90c7-3665-4c1f-9f05-90391176a982"/>
    <ds:schemaRef ds:uri="eec9c017-56e4-40db-953a-986d842f7b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TM03457444[[fn=Grundlæggende]]</Template>
  <TotalTime>199</TotalTime>
  <Words>762</Words>
  <Application>Microsoft Macintosh PowerPoint</Application>
  <PresentationFormat>Widescreen</PresentationFormat>
  <Paragraphs>52</Paragraphs>
  <Slides>11</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11</vt:i4>
      </vt:variant>
    </vt:vector>
  </HeadingPairs>
  <TitlesOfParts>
    <vt:vector size="14" baseType="lpstr">
      <vt:lpstr>Calibri</vt:lpstr>
      <vt:lpstr>Corbel</vt:lpstr>
      <vt:lpstr>Grundlæggende</vt:lpstr>
      <vt:lpstr>Social arv &amp; ulighed </vt:lpstr>
      <vt:lpstr>Formålet med dagens lektion er at…</vt:lpstr>
      <vt:lpstr>Habitus begrebet</vt:lpstr>
      <vt:lpstr>Livstilsanalyse - Introduktion</vt:lpstr>
      <vt:lpstr>Pierre Bourdieu</vt:lpstr>
      <vt:lpstr>De fem livsstile - Minervamodellen</vt:lpstr>
      <vt:lpstr>Opgave – Placer de to nedenstående personer i Minarva-modellen. (Case 1) </vt:lpstr>
      <vt:lpstr>Case 2</vt:lpstr>
      <vt:lpstr>Minervamodellen og anvendelse</vt:lpstr>
      <vt:lpstr>Marketings &amp; Minerva-eksperter</vt:lpstr>
      <vt:lpstr>Grupperne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Nyt forløb</dc:title>
  <dc:creator>René Jensen</dc:creator>
  <cp:lastModifiedBy>Mads Malthe Rifbjerg Søvndal</cp:lastModifiedBy>
  <cp:revision>30</cp:revision>
  <dcterms:created xsi:type="dcterms:W3CDTF">2020-03-17T18:13:20Z</dcterms:created>
  <dcterms:modified xsi:type="dcterms:W3CDTF">2023-08-24T11:20:25Z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0x010100BF8AFFE51B931F4397AE05E8D6C49325</vt:lpwstr>
  </property>
  <property fmtid="{D5CDD505-2E9C-101B-9397-08002B2CF9AE}" pid="3" name="MediaServiceImageTags">
    <vt:lpwstr/>
  </property>
</Properties>
</file>