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92" r:id="rId2"/>
    <p:sldId id="577" r:id="rId3"/>
    <p:sldId id="460" r:id="rId4"/>
    <p:sldId id="471" r:id="rId5"/>
    <p:sldId id="472" r:id="rId6"/>
    <p:sldId id="473" r:id="rId7"/>
    <p:sldId id="476" r:id="rId8"/>
    <p:sldId id="467" r:id="rId9"/>
    <p:sldId id="469" r:id="rId10"/>
    <p:sldId id="474" r:id="rId11"/>
    <p:sldId id="489" r:id="rId12"/>
    <p:sldId id="470" r:id="rId13"/>
    <p:sldId id="490" r:id="rId14"/>
    <p:sldId id="482" r:id="rId15"/>
    <p:sldId id="568" r:id="rId16"/>
    <p:sldId id="493" r:id="rId17"/>
    <p:sldId id="486" r:id="rId18"/>
    <p:sldId id="484" r:id="rId19"/>
    <p:sldId id="487" r:id="rId20"/>
    <p:sldId id="479" r:id="rId21"/>
    <p:sldId id="481" r:id="rId22"/>
    <p:sldId id="488" r:id="rId23"/>
  </p:sldIdLst>
  <p:sldSz cx="9144000" cy="6858000" type="screen4x3"/>
  <p:notesSz cx="6797675" cy="9926638"/>
  <p:embeddedFontLst>
    <p:embeddedFont>
      <p:font typeface="AU Passata" panose="020B0604020202020204" charset="0"/>
      <p:regular r:id="rId26"/>
      <p:bold r:id="rId27"/>
    </p:embeddedFont>
    <p:embeddedFont>
      <p:font typeface="AU Peto" panose="020B0604020202020204" charset="0"/>
      <p:bold r:id="rId28"/>
    </p:embeddedFont>
    <p:embeddedFont>
      <p:font typeface="Cambria Math" panose="02040503050406030204" pitchFamily="18" charset="0"/>
      <p:regular r:id="rId2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3407" autoAdjust="0"/>
  </p:normalViewPr>
  <p:slideViewPr>
    <p:cSldViewPr>
      <p:cViewPr varScale="1">
        <p:scale>
          <a:sx n="79" d="100"/>
          <a:sy n="79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0AEB9-9328-4104-8999-6D93747D5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Pointer fra sidst?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E5795F-9673-487A-9C31-4F7510CE24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8BADC80-52D7-442F-9D27-7F5C68BC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3CADEB0A-A6AA-4255-8313-DBEA7834C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0904" y="2060849"/>
            <a:ext cx="9231458" cy="432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03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522A487-7EA5-498B-B0C7-52D6F037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Fire primære faser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5685845-0D73-4C8F-8A48-64778FAC79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  <a:p>
            <a:endParaRPr lang="da-DK" dirty="0"/>
          </a:p>
          <a:p>
            <a:r>
              <a:rPr lang="da-DK" dirty="0"/>
              <a:t>Hovedserien</a:t>
            </a:r>
          </a:p>
          <a:p>
            <a:endParaRPr lang="da-DK" dirty="0"/>
          </a:p>
          <a:p>
            <a:r>
              <a:rPr lang="da-DK" dirty="0"/>
              <a:t>Kæmpestjernefasen</a:t>
            </a:r>
          </a:p>
          <a:p>
            <a:endParaRPr lang="da-DK" dirty="0"/>
          </a:p>
          <a:p>
            <a:r>
              <a:rPr lang="da-DK" dirty="0"/>
              <a:t>Afslutningen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05BE623-78AC-4825-B447-CBDF3E352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9" name="Picture 2" descr="Stellar Evolution | Earth Blog">
            <a:extLst>
              <a:ext uri="{FF2B5EF4-FFF2-40B4-BE49-F238E27FC236}">
                <a16:creationId xmlns:a16="http://schemas.microsoft.com/office/drawing/2014/main" id="{F2AD7765-358D-4FF5-BEBB-461756856B2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003749"/>
            <a:ext cx="4135438" cy="310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93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1026" name="Picture 2" descr="Billedresultat for pillars of creat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66" y="2090654"/>
            <a:ext cx="4459306" cy="464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8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Områder med stjernedannelse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Gas- og støvskyer</a:t>
            </a:r>
          </a:p>
          <a:p>
            <a:pPr lvl="1"/>
            <a:r>
              <a:rPr lang="da-DK" dirty="0"/>
              <a:t>Mest Hydrogen</a:t>
            </a:r>
          </a:p>
          <a:p>
            <a:pPr lvl="1"/>
            <a:r>
              <a:rPr lang="da-DK" dirty="0"/>
              <a:t>Lidt Helium</a:t>
            </a:r>
          </a:p>
          <a:p>
            <a:pPr lvl="1"/>
            <a:r>
              <a:rPr lang="da-DK" dirty="0"/>
              <a:t>En smule tungere grundstoffer</a:t>
            </a:r>
          </a:p>
          <a:p>
            <a:pPr lvl="1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9" name="Picture 2" descr="Billedresultat for pillars of cre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98338"/>
            <a:ext cx="3334095" cy="347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22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H, He plus det løse</a:t>
            </a:r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81" y="2286000"/>
            <a:ext cx="9144000" cy="4572000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477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Områder med stjernedannelse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dsholder til indhold 6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4" y="2492896"/>
                <a:ext cx="4933306" cy="3680892"/>
              </a:xfrm>
            </p:spPr>
            <p:txBody>
              <a:bodyPr/>
              <a:lstStyle/>
              <a:p>
                <a:r>
                  <a:rPr lang="da-DK" dirty="0"/>
                  <a:t>Gas- og støvskyer</a:t>
                </a:r>
              </a:p>
              <a:p>
                <a:pPr lvl="1"/>
                <a:r>
                  <a:rPr lang="da-DK" dirty="0"/>
                  <a:t>Mest Hydrogen</a:t>
                </a:r>
              </a:p>
              <a:p>
                <a:pPr lvl="1"/>
                <a:r>
                  <a:rPr lang="da-DK" dirty="0"/>
                  <a:t>Lidt Helium</a:t>
                </a:r>
              </a:p>
              <a:p>
                <a:pPr lvl="1"/>
                <a:r>
                  <a:rPr lang="da-DK" dirty="0"/>
                  <a:t>En smule tungere grundstoffer</a:t>
                </a:r>
              </a:p>
              <a:p>
                <a:endParaRPr lang="da-DK" dirty="0"/>
              </a:p>
              <a:p>
                <a:r>
                  <a:rPr lang="da-DK" dirty="0"/>
                  <a:t>Kold</a:t>
                </a:r>
              </a:p>
              <a:p>
                <a:pPr lvl="1"/>
                <a:r>
                  <a:rPr lang="da-DK" dirty="0"/>
                  <a:t>10 K</a:t>
                </a:r>
              </a:p>
              <a:p>
                <a:endParaRPr lang="da-DK" dirty="0"/>
              </a:p>
              <a:p>
                <a:r>
                  <a:rPr lang="da-DK" dirty="0"/>
                  <a:t>Lav densitet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−21</m:t>
                        </m:r>
                      </m:sup>
                    </m:sSup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da-DK" dirty="0"/>
                  <a:t> </a:t>
                </a:r>
              </a:p>
              <a:p>
                <a:pPr lvl="1"/>
                <a:r>
                  <a:rPr lang="da-DK" dirty="0"/>
                  <a:t>Mindre end et atom pr cm</a:t>
                </a:r>
                <a:r>
                  <a:rPr lang="da-DK" baseline="30000" dirty="0"/>
                  <a:t>3</a:t>
                </a:r>
                <a:endParaRPr lang="da-DK" dirty="0"/>
              </a:p>
              <a:p>
                <a:pPr lvl="1"/>
                <a:r>
                  <a:rPr lang="da-DK" dirty="0"/>
                  <a:t>Højt i forhold til rummet generelt</a:t>
                </a:r>
              </a:p>
            </p:txBody>
          </p:sp>
        </mc:Choice>
        <mc:Fallback xmlns=""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4" y="2492896"/>
                <a:ext cx="4933306" cy="3680892"/>
              </a:xfrm>
              <a:blipFill>
                <a:blip r:embed="rId2"/>
                <a:stretch>
                  <a:fillRect l="-4203" t="-6954" b="-1523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9" name="Picture 2" descr="Billedresultat for pillars of cre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2698337"/>
            <a:ext cx="3334096" cy="347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08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9" name="Picture 2" descr="http://www.nrao.edu/pr/2012/clumpcores/Clump-core_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15" y="0"/>
            <a:ext cx="6891808" cy="689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41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4" y="2577865"/>
            <a:ext cx="4357241" cy="3595923"/>
          </a:xfrm>
        </p:spPr>
        <p:txBody>
          <a:bodyPr/>
          <a:lstStyle/>
          <a:p>
            <a:r>
              <a:rPr lang="da-DK" dirty="0"/>
              <a:t>Sky bestående af gas og støv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Kollapser under sin egen masse</a:t>
            </a:r>
          </a:p>
          <a:p>
            <a:endParaRPr lang="da-DK" dirty="0"/>
          </a:p>
          <a:p>
            <a:r>
              <a:rPr lang="da-DK" dirty="0"/>
              <a:t>Materiale falder ind mod midten</a:t>
            </a:r>
          </a:p>
          <a:p>
            <a:pPr lvl="1"/>
            <a:r>
              <a:rPr lang="da-DK" dirty="0"/>
              <a:t>Temperatur og tryk stiger</a:t>
            </a:r>
          </a:p>
          <a:p>
            <a:pPr lvl="1"/>
            <a:r>
              <a:rPr lang="da-DK" dirty="0" err="1"/>
              <a:t>Protostjerne</a:t>
            </a:r>
            <a:r>
              <a:rPr lang="da-DK" dirty="0"/>
              <a:t> dannes i midten</a:t>
            </a:r>
          </a:p>
          <a:p>
            <a:endParaRPr lang="da-DK" dirty="0"/>
          </a:p>
          <a:p>
            <a:r>
              <a:rPr lang="da-DK" dirty="0" err="1"/>
              <a:t>Protoplanetarisk</a:t>
            </a:r>
            <a:r>
              <a:rPr lang="da-DK" dirty="0"/>
              <a:t> disk rundtom</a:t>
            </a:r>
          </a:p>
          <a:p>
            <a:pPr marL="176213" lvl="1" indent="0">
              <a:buNone/>
            </a:pP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1026" name="Picture 2" descr="http://www.nrao.edu/pr/2012/clumpcores/Clump-core_m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17" y="2577865"/>
            <a:ext cx="3953346" cy="395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82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nyfødt stjerne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Protostjerne</a:t>
            </a:r>
            <a:endParaRPr lang="da-DK" dirty="0"/>
          </a:p>
          <a:p>
            <a:endParaRPr lang="da-DK" dirty="0"/>
          </a:p>
          <a:p>
            <a:r>
              <a:rPr lang="da-DK" dirty="0"/>
              <a:t>Temperaturen stiger gradvist</a:t>
            </a:r>
          </a:p>
          <a:p>
            <a:endParaRPr lang="da-DK" dirty="0"/>
          </a:p>
          <a:p>
            <a:r>
              <a:rPr lang="da-DK" dirty="0"/>
              <a:t>Kritisk temperatur ved 4 </a:t>
            </a:r>
            <a:r>
              <a:rPr lang="da-DK" dirty="0" err="1"/>
              <a:t>mio</a:t>
            </a:r>
            <a:r>
              <a:rPr lang="da-DK" dirty="0"/>
              <a:t> grader</a:t>
            </a:r>
          </a:p>
          <a:p>
            <a:pPr lvl="1"/>
            <a:r>
              <a:rPr lang="da-DK" dirty="0"/>
              <a:t>Varmt nok til fusion af de letteste grundstoffer</a:t>
            </a:r>
          </a:p>
          <a:p>
            <a:pPr lvl="1"/>
            <a:endParaRPr lang="da-DK" dirty="0"/>
          </a:p>
          <a:p>
            <a:r>
              <a:rPr lang="da-DK" dirty="0"/>
              <a:t>Stjernen starter på ”Hovedserien”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1026" name="Picture 2" descr="Protostar | Extrasolar">
            <a:extLst>
              <a:ext uri="{FF2B5EF4-FFF2-40B4-BE49-F238E27FC236}">
                <a16:creationId xmlns:a16="http://schemas.microsoft.com/office/drawing/2014/main" id="{E98B43D0-EDA3-4D02-B914-882C84D9FBC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520678"/>
            <a:ext cx="4135438" cy="20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86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Barnard</a:t>
            </a:r>
            <a:r>
              <a:rPr lang="da-DK" dirty="0"/>
              <a:t> 68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3074" name="Picture 2" descr="Billedresultat for barnard 6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638" y="388087"/>
            <a:ext cx="6081825" cy="608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051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8F741E-122B-484F-908D-78B1C4AC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Stjernedannede regioner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47C45-F0AF-42BB-A833-16D4C843A1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fleste stjerner dannes i ”klumper”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Video 5.2 i E-bogen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769752-391B-4293-B019-056C71D706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6" name="Picture 2" descr="Billedresultat for pillars of creation">
            <a:extLst>
              <a:ext uri="{FF2B5EF4-FFF2-40B4-BE49-F238E27FC236}">
                <a16:creationId xmlns:a16="http://schemas.microsoft.com/office/drawing/2014/main" id="{76ACF72B-0A75-4888-87CA-417361EE61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342" y="2935634"/>
            <a:ext cx="3104804" cy="323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513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  <p:pic>
        <p:nvPicPr>
          <p:cNvPr id="2052" name="Picture 4" descr="Billedresultat for star forming region s1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383" y="-22874"/>
            <a:ext cx="5658617" cy="42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ledresultat for butterfly nebu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0"/>
            <a:ext cx="3923124" cy="46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ladsholder til indhold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955017" y="3689328"/>
            <a:ext cx="3188983" cy="316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Billedresultat for pillars of creati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70" y="3690098"/>
            <a:ext cx="3039056" cy="316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illedresultat for crabnebul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1951"/>
            <a:ext cx="3635896" cy="220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814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8F741E-122B-484F-908D-78B1C4AC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Stjernedannede regioner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47C45-F0AF-42BB-A833-16D4C843A1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fleste stjerner dannes i ”klumper”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Video 5.2 i E-bogen </a:t>
            </a:r>
          </a:p>
          <a:p>
            <a:endParaRPr lang="da-DK" dirty="0"/>
          </a:p>
          <a:p>
            <a:r>
              <a:rPr lang="da-DK" dirty="0"/>
              <a:t>Der dannes ”klumper” af stjerner med samme alder</a:t>
            </a:r>
          </a:p>
          <a:p>
            <a:pPr lvl="1"/>
            <a:r>
              <a:rPr lang="da-DK" dirty="0"/>
              <a:t>Stjernehobe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769752-391B-4293-B019-056C71D706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  <p:pic>
        <p:nvPicPr>
          <p:cNvPr id="6" name="Picture 2" descr="Billedresultat for pillars of creation">
            <a:extLst>
              <a:ext uri="{FF2B5EF4-FFF2-40B4-BE49-F238E27FC236}">
                <a16:creationId xmlns:a16="http://schemas.microsoft.com/office/drawing/2014/main" id="{6049186F-274C-4C9B-A056-DE86EEEAC69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342" y="2935634"/>
            <a:ext cx="3104804" cy="323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34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Stjernehobe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4" y="2935288"/>
            <a:ext cx="4357241" cy="3238500"/>
          </a:xfrm>
        </p:spPr>
        <p:txBody>
          <a:bodyPr/>
          <a:lstStyle/>
          <a:p>
            <a:r>
              <a:rPr lang="da-DK" dirty="0"/>
              <a:t>Klump af stjerner med samme alder, afstand og grundstofsammensætning</a:t>
            </a:r>
          </a:p>
          <a:p>
            <a:endParaRPr lang="da-DK" dirty="0"/>
          </a:p>
          <a:p>
            <a:r>
              <a:rPr lang="da-DK" dirty="0" err="1"/>
              <a:t>Pleiaderne</a:t>
            </a:r>
            <a:endParaRPr lang="da-DK" dirty="0"/>
          </a:p>
          <a:p>
            <a:pPr lvl="1"/>
            <a:r>
              <a:rPr lang="da-DK" dirty="0"/>
              <a:t>Syvstjernen</a:t>
            </a:r>
          </a:p>
          <a:p>
            <a:pPr lvl="1"/>
            <a:r>
              <a:rPr lang="da-DK" dirty="0"/>
              <a:t>Indeholder faktisk ~3000 stjerner</a:t>
            </a:r>
          </a:p>
          <a:p>
            <a:endParaRPr lang="da-DK" dirty="0"/>
          </a:p>
          <a:p>
            <a:r>
              <a:rPr lang="da-DK" dirty="0"/>
              <a:t>Hvorfor kan vi kun se syv?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  <p:pic>
        <p:nvPicPr>
          <p:cNvPr id="11266" name="Picture 2" descr="https://astronomi.systime.dk/fileadmin/_processed_/7/6/csm_Pleiades_large_red_46b6b165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61" y="3140968"/>
            <a:ext cx="4023302" cy="290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745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  <p:pic>
        <p:nvPicPr>
          <p:cNvPr id="6" name="Pladsholder til indhold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79514"/>
            <a:ext cx="9144000" cy="67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857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Stjernehobe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Pleiaderne</a:t>
            </a:r>
            <a:endParaRPr lang="da-DK" dirty="0"/>
          </a:p>
          <a:p>
            <a:pPr lvl="1"/>
            <a:r>
              <a:rPr lang="da-DK" dirty="0"/>
              <a:t>Syvstjernen</a:t>
            </a:r>
          </a:p>
          <a:p>
            <a:pPr lvl="1"/>
            <a:r>
              <a:rPr lang="da-DK" dirty="0"/>
              <a:t>Indeholder faktisk ~3000 stjerner</a:t>
            </a:r>
          </a:p>
          <a:p>
            <a:endParaRPr lang="da-DK" dirty="0"/>
          </a:p>
          <a:p>
            <a:r>
              <a:rPr lang="da-DK" dirty="0"/>
              <a:t>Vi smider dem i et HR diagram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  <p:pic>
        <p:nvPicPr>
          <p:cNvPr id="11266" name="Picture 2" descr="https://astronomi.systime.dk/fileadmin/_processed_/7/6/csm_Pleiades_large_red_46b6b165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059912"/>
            <a:ext cx="4135438" cy="298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848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17</a:t>
            </a:fld>
            <a:endParaRPr lang="da-DK"/>
          </a:p>
        </p:txBody>
      </p:sp>
      <p:pic>
        <p:nvPicPr>
          <p:cNvPr id="9" name="Picture 2" descr="Billedresultat for Pleiades H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56" y="188640"/>
            <a:ext cx="7642726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9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Pleiaderne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fleste ligger på hovedserien</a:t>
            </a:r>
          </a:p>
          <a:p>
            <a:endParaRPr lang="da-DK" dirty="0"/>
          </a:p>
          <a:p>
            <a:r>
              <a:rPr lang="da-DK" dirty="0"/>
              <a:t>Nogle er ”drejet af” op mod gigantgrenen</a:t>
            </a:r>
          </a:p>
          <a:p>
            <a:endParaRPr lang="da-DK" dirty="0"/>
          </a:p>
          <a:p>
            <a:r>
              <a:rPr lang="da-DK" dirty="0"/>
              <a:t>Kaldes ”</a:t>
            </a:r>
            <a:r>
              <a:rPr lang="da-DK" dirty="0" err="1"/>
              <a:t>Turn</a:t>
            </a:r>
            <a:r>
              <a:rPr lang="da-DK" dirty="0"/>
              <a:t> </a:t>
            </a:r>
            <a:r>
              <a:rPr lang="da-DK" dirty="0" err="1"/>
              <a:t>off</a:t>
            </a:r>
            <a:r>
              <a:rPr lang="da-DK" dirty="0"/>
              <a:t> point”</a:t>
            </a:r>
          </a:p>
          <a:p>
            <a:endParaRPr lang="da-DK" dirty="0"/>
          </a:p>
          <a:p>
            <a:r>
              <a:rPr lang="da-DK" dirty="0"/>
              <a:t>Kan bruges til aldersbestemmelse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  <p:pic>
        <p:nvPicPr>
          <p:cNvPr id="12290" name="Picture 2" descr="Billedresultat for Pleiades H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696" y="2348880"/>
            <a:ext cx="4483767" cy="391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944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19</a:t>
            </a:fld>
            <a:endParaRPr lang="da-DK"/>
          </a:p>
        </p:txBody>
      </p:sp>
      <p:pic>
        <p:nvPicPr>
          <p:cNvPr id="9" name="Picture 2" descr="https://upload.wikimedia.org/wikipedia/commons/thumb/2/27/Open_cluster_HR_diagram_ages.gif/300px-Open_cluster_HR_diagram_ages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1" y="0"/>
            <a:ext cx="8661176" cy="687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683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Aldersbestemmelse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Jo blegere stjerne, jo lettere stjerne</a:t>
            </a:r>
          </a:p>
          <a:p>
            <a:endParaRPr lang="da-DK" dirty="0"/>
          </a:p>
          <a:p>
            <a:r>
              <a:rPr lang="da-DK" dirty="0"/>
              <a:t>Jo lettere stjerne, jo længere tid på hovedserien</a:t>
            </a:r>
          </a:p>
          <a:p>
            <a:endParaRPr lang="da-DK" dirty="0"/>
          </a:p>
          <a:p>
            <a:r>
              <a:rPr lang="da-DK" dirty="0"/>
              <a:t>Lavt </a:t>
            </a:r>
            <a:r>
              <a:rPr lang="da-DK" dirty="0" err="1"/>
              <a:t>turn</a:t>
            </a:r>
            <a:r>
              <a:rPr lang="da-DK" dirty="0"/>
              <a:t> </a:t>
            </a:r>
            <a:r>
              <a:rPr lang="da-DK" dirty="0" err="1"/>
              <a:t>off</a:t>
            </a:r>
            <a:r>
              <a:rPr lang="da-DK" dirty="0"/>
              <a:t> point</a:t>
            </a:r>
          </a:p>
          <a:p>
            <a:pPr lvl="1"/>
            <a:r>
              <a:rPr lang="da-DK" dirty="0"/>
              <a:t>Ældre hob</a:t>
            </a:r>
          </a:p>
          <a:p>
            <a:pPr lvl="1"/>
            <a:r>
              <a:rPr lang="da-DK" dirty="0"/>
              <a:t>Alder givet ved positionen af </a:t>
            </a:r>
            <a:r>
              <a:rPr lang="da-DK" dirty="0" err="1"/>
              <a:t>turn</a:t>
            </a:r>
            <a:r>
              <a:rPr lang="da-DK" dirty="0"/>
              <a:t> </a:t>
            </a:r>
            <a:r>
              <a:rPr lang="da-DK" dirty="0" err="1"/>
              <a:t>off</a:t>
            </a:r>
            <a:r>
              <a:rPr lang="da-DK" dirty="0"/>
              <a:t> pointet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20</a:t>
            </a:fld>
            <a:endParaRPr lang="da-DK"/>
          </a:p>
        </p:txBody>
      </p:sp>
      <p:pic>
        <p:nvPicPr>
          <p:cNvPr id="8194" name="Picture 2" descr="https://upload.wikimedia.org/wikipedia/commons/thumb/2/27/Open_cluster_HR_diagram_ages.gif/300px-Open_cluster_HR_diagram_ages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2935288"/>
            <a:ext cx="4109806" cy="326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144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21</a:t>
            </a:fld>
            <a:endParaRPr lang="da-DK"/>
          </a:p>
        </p:txBody>
      </p:sp>
      <p:pic>
        <p:nvPicPr>
          <p:cNvPr id="10242" name="Picture 2" descr="Billedresultat for star cluster hr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3"/>
          <a:stretch/>
        </p:blipFill>
        <p:spPr bwMode="auto">
          <a:xfrm>
            <a:off x="1" y="-1"/>
            <a:ext cx="9143999" cy="645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078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Portfolio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  <a:p>
            <a:endParaRPr lang="da-DK" dirty="0"/>
          </a:p>
          <a:p>
            <a:r>
              <a:rPr lang="da-DK" dirty="0"/>
              <a:t>Aldersbestemmelse af stjernehobe</a:t>
            </a:r>
          </a:p>
          <a:p>
            <a:endParaRPr lang="da-DK" dirty="0"/>
          </a:p>
          <a:p>
            <a:r>
              <a:rPr lang="da-DK" dirty="0"/>
              <a:t>Materiale</a:t>
            </a:r>
          </a:p>
          <a:p>
            <a:pPr lvl="1"/>
            <a:r>
              <a:rPr lang="da-DK" dirty="0"/>
              <a:t>Slides</a:t>
            </a:r>
          </a:p>
          <a:p>
            <a:pPr lvl="1"/>
            <a:r>
              <a:rPr lang="da-DK" dirty="0"/>
              <a:t>E-bogen afsnit 5.3 og 5.4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22</a:t>
            </a:fld>
            <a:endParaRPr lang="da-DK"/>
          </a:p>
        </p:txBody>
      </p:sp>
      <p:pic>
        <p:nvPicPr>
          <p:cNvPr id="8" name="Picture 2" descr="Billedresultat for star cluster h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3"/>
          <a:stretch/>
        </p:blipFill>
        <p:spPr bwMode="auto">
          <a:xfrm>
            <a:off x="4645025" y="3095718"/>
            <a:ext cx="4135438" cy="291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918275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13249</TotalTime>
  <Words>291</Words>
  <Application>Microsoft Office PowerPoint</Application>
  <PresentationFormat>Skærmshow (4:3)</PresentationFormat>
  <Paragraphs>120</Paragraphs>
  <Slides>22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7" baseType="lpstr">
      <vt:lpstr>AU Passata</vt:lpstr>
      <vt:lpstr>AU Peto</vt:lpstr>
      <vt:lpstr>Cambria Math</vt:lpstr>
      <vt:lpstr>Arial</vt:lpstr>
      <vt:lpstr>AU</vt:lpstr>
      <vt:lpstr>Pointer fra sidst?</vt:lpstr>
      <vt:lpstr>Fire primære faser</vt:lpstr>
      <vt:lpstr>Stjernedannelse</vt:lpstr>
      <vt:lpstr>Områder med stjernedannelse</vt:lpstr>
      <vt:lpstr>H, He plus det løse</vt:lpstr>
      <vt:lpstr>Områder med stjernedannelse</vt:lpstr>
      <vt:lpstr>PowerPoint-præsentation</vt:lpstr>
      <vt:lpstr>Stjernedannelse</vt:lpstr>
      <vt:lpstr>En nyfødt stjerne</vt:lpstr>
      <vt:lpstr>Barnard 68</vt:lpstr>
      <vt:lpstr>Stjernedannede regioner</vt:lpstr>
      <vt:lpstr>PowerPoint-præsentation</vt:lpstr>
      <vt:lpstr>Stjernedannede regioner</vt:lpstr>
      <vt:lpstr>Stjernehobe</vt:lpstr>
      <vt:lpstr>PowerPoint-præsentation</vt:lpstr>
      <vt:lpstr>Stjernehobe</vt:lpstr>
      <vt:lpstr>PowerPoint-præsentation</vt:lpstr>
      <vt:lpstr>Pleiaderne</vt:lpstr>
      <vt:lpstr>PowerPoint-præsentation</vt:lpstr>
      <vt:lpstr>Aldersbestemmelse</vt:lpstr>
      <vt:lpstr>PowerPoint-præsentation</vt:lpstr>
      <vt:lpstr>Portfolio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 CVC</cp:lastModifiedBy>
  <cp:revision>370</cp:revision>
  <cp:lastPrinted>2012-08-23T08:02:43Z</cp:lastPrinted>
  <dcterms:created xsi:type="dcterms:W3CDTF">2010-08-27T06:45:27Z</dcterms:created>
  <dcterms:modified xsi:type="dcterms:W3CDTF">2024-11-12T09:30:41Z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