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21"/>
  </p:notesMasterIdLst>
  <p:sldIdLst>
    <p:sldId id="330" r:id="rId2"/>
    <p:sldId id="256" r:id="rId3"/>
    <p:sldId id="291" r:id="rId4"/>
    <p:sldId id="284" r:id="rId5"/>
    <p:sldId id="297" r:id="rId6"/>
    <p:sldId id="298" r:id="rId7"/>
    <p:sldId id="299" r:id="rId8"/>
    <p:sldId id="328" r:id="rId9"/>
    <p:sldId id="329" r:id="rId10"/>
    <p:sldId id="317" r:id="rId11"/>
    <p:sldId id="267" r:id="rId12"/>
    <p:sldId id="288" r:id="rId13"/>
    <p:sldId id="268" r:id="rId14"/>
    <p:sldId id="286" r:id="rId15"/>
    <p:sldId id="285" r:id="rId16"/>
    <p:sldId id="295" r:id="rId17"/>
    <p:sldId id="296" r:id="rId18"/>
    <p:sldId id="257" r:id="rId19"/>
    <p:sldId id="27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llemlayou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72535" autoAdjust="0"/>
  </p:normalViewPr>
  <p:slideViewPr>
    <p:cSldViewPr snapToGrid="0">
      <p:cViewPr varScale="1">
        <p:scale>
          <a:sx n="87" d="100"/>
          <a:sy n="87" d="100"/>
        </p:scale>
        <p:origin x="15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DC9509-CAE3-4712-B711-BA046531A65E}" type="doc">
      <dgm:prSet loTypeId="urn:microsoft.com/office/officeart/2005/8/layout/process1" loCatId="process" qsTypeId="urn:microsoft.com/office/officeart/2005/8/quickstyle/simple5" qsCatId="simple" csTypeId="urn:microsoft.com/office/officeart/2005/8/colors/colorful1" csCatId="colorful" phldr="1"/>
      <dgm:spPr/>
    </dgm:pt>
    <dgm:pt modelId="{CFAAA9CE-12D5-4C9E-B21F-EF343BE48489}">
      <dgm:prSet phldrT="[Tekst]"/>
      <dgm:spPr/>
      <dgm:t>
        <a:bodyPr/>
        <a:lstStyle/>
        <a:p>
          <a:r>
            <a:rPr lang="da-DK" dirty="0"/>
            <a:t>Renten / forventninger til fremtiden</a:t>
          </a:r>
        </a:p>
      </dgm:t>
    </dgm:pt>
    <dgm:pt modelId="{43063445-FEDF-4E83-B845-2C18848B1753}" type="parTrans" cxnId="{26710666-AF47-45B5-BCBB-63C7791F4EA2}">
      <dgm:prSet/>
      <dgm:spPr/>
      <dgm:t>
        <a:bodyPr/>
        <a:lstStyle/>
        <a:p>
          <a:endParaRPr lang="da-DK"/>
        </a:p>
      </dgm:t>
    </dgm:pt>
    <dgm:pt modelId="{93CEDB75-72E3-4B8D-BB52-FCAB7BE9A609}" type="sibTrans" cxnId="{26710666-AF47-45B5-BCBB-63C7791F4EA2}">
      <dgm:prSet/>
      <dgm:spPr/>
      <dgm:t>
        <a:bodyPr/>
        <a:lstStyle/>
        <a:p>
          <a:endParaRPr lang="da-DK"/>
        </a:p>
      </dgm:t>
    </dgm:pt>
    <dgm:pt modelId="{4667CF0D-DA70-4082-8ABB-1D2355192E3B}">
      <dgm:prSet phldrT="[Tekst]"/>
      <dgm:spPr/>
      <dgm:t>
        <a:bodyPr/>
        <a:lstStyle/>
        <a:p>
          <a:r>
            <a:rPr lang="da-DK" dirty="0"/>
            <a:t>Forbrug</a:t>
          </a:r>
        </a:p>
      </dgm:t>
    </dgm:pt>
    <dgm:pt modelId="{99B1F442-2F4C-493B-A245-AC567E555594}" type="parTrans" cxnId="{A36F959C-937D-4466-A2D6-7E2443442D92}">
      <dgm:prSet/>
      <dgm:spPr/>
      <dgm:t>
        <a:bodyPr/>
        <a:lstStyle/>
        <a:p>
          <a:endParaRPr lang="da-DK"/>
        </a:p>
      </dgm:t>
    </dgm:pt>
    <dgm:pt modelId="{BD98B631-5644-449D-ACA7-8C6ABF67425C}" type="sibTrans" cxnId="{A36F959C-937D-4466-A2D6-7E2443442D92}">
      <dgm:prSet/>
      <dgm:spPr/>
      <dgm:t>
        <a:bodyPr/>
        <a:lstStyle/>
        <a:p>
          <a:endParaRPr lang="da-DK"/>
        </a:p>
      </dgm:t>
    </dgm:pt>
    <dgm:pt modelId="{ACA48965-88AE-4C93-8B9A-E01475DCB264}">
      <dgm:prSet phldrT="[Tekst]"/>
      <dgm:spPr/>
      <dgm:t>
        <a:bodyPr/>
        <a:lstStyle/>
        <a:p>
          <a:r>
            <a:rPr lang="da-DK" dirty="0"/>
            <a:t>Produktion</a:t>
          </a:r>
        </a:p>
      </dgm:t>
    </dgm:pt>
    <dgm:pt modelId="{227AA88A-D2D6-4547-8024-9C609AAED315}" type="parTrans" cxnId="{71EFBEE2-698C-4FC7-9EE6-4FA93726673F}">
      <dgm:prSet/>
      <dgm:spPr/>
      <dgm:t>
        <a:bodyPr/>
        <a:lstStyle/>
        <a:p>
          <a:endParaRPr lang="da-DK"/>
        </a:p>
      </dgm:t>
    </dgm:pt>
    <dgm:pt modelId="{F77CEC94-CFC9-4B5D-A150-E8F5E76DEB38}" type="sibTrans" cxnId="{71EFBEE2-698C-4FC7-9EE6-4FA93726673F}">
      <dgm:prSet/>
      <dgm:spPr/>
      <dgm:t>
        <a:bodyPr/>
        <a:lstStyle/>
        <a:p>
          <a:endParaRPr lang="da-DK"/>
        </a:p>
      </dgm:t>
    </dgm:pt>
    <dgm:pt modelId="{6FD95233-BB3E-445C-A608-CC69C3EBA3E8}">
      <dgm:prSet/>
      <dgm:spPr/>
      <dgm:t>
        <a:bodyPr/>
        <a:lstStyle/>
        <a:p>
          <a:r>
            <a:rPr lang="da-DK" dirty="0"/>
            <a:t>Beskæftigelse</a:t>
          </a:r>
        </a:p>
      </dgm:t>
    </dgm:pt>
    <dgm:pt modelId="{4D54025A-3FD9-4EF9-9706-BAF2BB4E41B8}" type="parTrans" cxnId="{8D02B403-A2BD-448F-A7FF-2F6EA51CD9E5}">
      <dgm:prSet/>
      <dgm:spPr/>
      <dgm:t>
        <a:bodyPr/>
        <a:lstStyle/>
        <a:p>
          <a:endParaRPr lang="da-DK"/>
        </a:p>
      </dgm:t>
    </dgm:pt>
    <dgm:pt modelId="{0A617381-F72D-4E41-A98C-F9CA6F7A406C}" type="sibTrans" cxnId="{8D02B403-A2BD-448F-A7FF-2F6EA51CD9E5}">
      <dgm:prSet/>
      <dgm:spPr/>
      <dgm:t>
        <a:bodyPr/>
        <a:lstStyle/>
        <a:p>
          <a:endParaRPr lang="da-DK"/>
        </a:p>
      </dgm:t>
    </dgm:pt>
    <dgm:pt modelId="{A7EEEEB0-F8E0-41D8-A9DA-0F305EE75EB2}">
      <dgm:prSet/>
      <dgm:spPr/>
      <dgm:t>
        <a:bodyPr/>
        <a:lstStyle/>
        <a:p>
          <a:r>
            <a:rPr lang="da-DK" dirty="0"/>
            <a:t>Offentlig saldo</a:t>
          </a:r>
        </a:p>
      </dgm:t>
    </dgm:pt>
    <dgm:pt modelId="{DD6A675F-85FE-400D-B697-0310E2C6ABD3}" type="parTrans" cxnId="{96CF00D0-B1F6-4D3B-BB9C-7D19F4F7DB68}">
      <dgm:prSet/>
      <dgm:spPr/>
      <dgm:t>
        <a:bodyPr/>
        <a:lstStyle/>
        <a:p>
          <a:endParaRPr lang="da-DK"/>
        </a:p>
      </dgm:t>
    </dgm:pt>
    <dgm:pt modelId="{2A2FE567-F126-4CBB-AD5D-C11E7DAA2AA0}" type="sibTrans" cxnId="{96CF00D0-B1F6-4D3B-BB9C-7D19F4F7DB68}">
      <dgm:prSet/>
      <dgm:spPr/>
      <dgm:t>
        <a:bodyPr/>
        <a:lstStyle/>
        <a:p>
          <a:endParaRPr lang="da-DK"/>
        </a:p>
      </dgm:t>
    </dgm:pt>
    <dgm:pt modelId="{E748976D-4A32-450A-B232-E08F10E73B80}" type="pres">
      <dgm:prSet presAssocID="{54DC9509-CAE3-4712-B711-BA046531A65E}" presName="Name0" presStyleCnt="0">
        <dgm:presLayoutVars>
          <dgm:dir/>
          <dgm:resizeHandles val="exact"/>
        </dgm:presLayoutVars>
      </dgm:prSet>
      <dgm:spPr/>
    </dgm:pt>
    <dgm:pt modelId="{6982A292-F190-47D3-AF6F-909E365AF7F8}" type="pres">
      <dgm:prSet presAssocID="{CFAAA9CE-12D5-4C9E-B21F-EF343BE48489}" presName="node" presStyleLbl="node1" presStyleIdx="0" presStyleCnt="5">
        <dgm:presLayoutVars>
          <dgm:bulletEnabled val="1"/>
        </dgm:presLayoutVars>
      </dgm:prSet>
      <dgm:spPr/>
    </dgm:pt>
    <dgm:pt modelId="{D9235D07-293F-40B7-9C53-2E3F4EA4A8B8}" type="pres">
      <dgm:prSet presAssocID="{93CEDB75-72E3-4B8D-BB52-FCAB7BE9A609}" presName="sibTrans" presStyleLbl="sibTrans2D1" presStyleIdx="0" presStyleCnt="4"/>
      <dgm:spPr/>
    </dgm:pt>
    <dgm:pt modelId="{48111DCA-D2F3-4449-A302-605EC1B37B4C}" type="pres">
      <dgm:prSet presAssocID="{93CEDB75-72E3-4B8D-BB52-FCAB7BE9A609}" presName="connectorText" presStyleLbl="sibTrans2D1" presStyleIdx="0" presStyleCnt="4"/>
      <dgm:spPr/>
    </dgm:pt>
    <dgm:pt modelId="{B3047737-77D7-4CA3-A992-B9FDA9AF13EE}" type="pres">
      <dgm:prSet presAssocID="{4667CF0D-DA70-4082-8ABB-1D2355192E3B}" presName="node" presStyleLbl="node1" presStyleIdx="1" presStyleCnt="5">
        <dgm:presLayoutVars>
          <dgm:bulletEnabled val="1"/>
        </dgm:presLayoutVars>
      </dgm:prSet>
      <dgm:spPr/>
    </dgm:pt>
    <dgm:pt modelId="{3AF040F3-9D29-4649-BD8A-500CFFCB2547}" type="pres">
      <dgm:prSet presAssocID="{BD98B631-5644-449D-ACA7-8C6ABF67425C}" presName="sibTrans" presStyleLbl="sibTrans2D1" presStyleIdx="1" presStyleCnt="4"/>
      <dgm:spPr/>
    </dgm:pt>
    <dgm:pt modelId="{F2A52FBD-9AD7-4E76-A277-79730C89698D}" type="pres">
      <dgm:prSet presAssocID="{BD98B631-5644-449D-ACA7-8C6ABF67425C}" presName="connectorText" presStyleLbl="sibTrans2D1" presStyleIdx="1" presStyleCnt="4"/>
      <dgm:spPr/>
    </dgm:pt>
    <dgm:pt modelId="{D4E03C8E-8164-4B77-AD92-61C5C168079D}" type="pres">
      <dgm:prSet presAssocID="{ACA48965-88AE-4C93-8B9A-E01475DCB264}" presName="node" presStyleLbl="node1" presStyleIdx="2" presStyleCnt="5">
        <dgm:presLayoutVars>
          <dgm:bulletEnabled val="1"/>
        </dgm:presLayoutVars>
      </dgm:prSet>
      <dgm:spPr/>
    </dgm:pt>
    <dgm:pt modelId="{9A976559-227D-4CE9-B174-C0C1A20B18DB}" type="pres">
      <dgm:prSet presAssocID="{F77CEC94-CFC9-4B5D-A150-E8F5E76DEB38}" presName="sibTrans" presStyleLbl="sibTrans2D1" presStyleIdx="2" presStyleCnt="4"/>
      <dgm:spPr/>
    </dgm:pt>
    <dgm:pt modelId="{6A5F058F-12ED-4BE3-BCD0-2A1D3905135F}" type="pres">
      <dgm:prSet presAssocID="{F77CEC94-CFC9-4B5D-A150-E8F5E76DEB38}" presName="connectorText" presStyleLbl="sibTrans2D1" presStyleIdx="2" presStyleCnt="4"/>
      <dgm:spPr/>
    </dgm:pt>
    <dgm:pt modelId="{513C7B43-1BF5-4D7B-BCB9-C6B7827DB1EB}" type="pres">
      <dgm:prSet presAssocID="{6FD95233-BB3E-445C-A608-CC69C3EBA3E8}" presName="node" presStyleLbl="node1" presStyleIdx="3" presStyleCnt="5">
        <dgm:presLayoutVars>
          <dgm:bulletEnabled val="1"/>
        </dgm:presLayoutVars>
      </dgm:prSet>
      <dgm:spPr/>
    </dgm:pt>
    <dgm:pt modelId="{EF3ADD0D-A329-45D6-96AE-81FB29C92F65}" type="pres">
      <dgm:prSet presAssocID="{0A617381-F72D-4E41-A98C-F9CA6F7A406C}" presName="sibTrans" presStyleLbl="sibTrans2D1" presStyleIdx="3" presStyleCnt="4"/>
      <dgm:spPr/>
    </dgm:pt>
    <dgm:pt modelId="{DEE3824F-F1C7-49DE-A9F1-3E1EE8D8CF3C}" type="pres">
      <dgm:prSet presAssocID="{0A617381-F72D-4E41-A98C-F9CA6F7A406C}" presName="connectorText" presStyleLbl="sibTrans2D1" presStyleIdx="3" presStyleCnt="4"/>
      <dgm:spPr/>
    </dgm:pt>
    <dgm:pt modelId="{D6DD4FE8-726E-4095-A8A8-9EDF94CBCD2A}" type="pres">
      <dgm:prSet presAssocID="{A7EEEEB0-F8E0-41D8-A9DA-0F305EE75EB2}" presName="node" presStyleLbl="node1" presStyleIdx="4" presStyleCnt="5">
        <dgm:presLayoutVars>
          <dgm:bulletEnabled val="1"/>
        </dgm:presLayoutVars>
      </dgm:prSet>
      <dgm:spPr/>
    </dgm:pt>
  </dgm:ptLst>
  <dgm:cxnLst>
    <dgm:cxn modelId="{8D02B403-A2BD-448F-A7FF-2F6EA51CD9E5}" srcId="{54DC9509-CAE3-4712-B711-BA046531A65E}" destId="{6FD95233-BB3E-445C-A608-CC69C3EBA3E8}" srcOrd="3" destOrd="0" parTransId="{4D54025A-3FD9-4EF9-9706-BAF2BB4E41B8}" sibTransId="{0A617381-F72D-4E41-A98C-F9CA6F7A406C}"/>
    <dgm:cxn modelId="{BA93B812-BC62-4408-9261-9AC9B2B42130}" type="presOf" srcId="{F77CEC94-CFC9-4B5D-A150-E8F5E76DEB38}" destId="{6A5F058F-12ED-4BE3-BCD0-2A1D3905135F}" srcOrd="1" destOrd="0" presId="urn:microsoft.com/office/officeart/2005/8/layout/process1"/>
    <dgm:cxn modelId="{10A77C1B-BC5E-4609-AAA0-D6D76CFEAA26}" type="presOf" srcId="{CFAAA9CE-12D5-4C9E-B21F-EF343BE48489}" destId="{6982A292-F190-47D3-AF6F-909E365AF7F8}" srcOrd="0" destOrd="0" presId="urn:microsoft.com/office/officeart/2005/8/layout/process1"/>
    <dgm:cxn modelId="{F81AAC25-27F0-40A3-ADAB-1DA89B6F9A47}" type="presOf" srcId="{93CEDB75-72E3-4B8D-BB52-FCAB7BE9A609}" destId="{D9235D07-293F-40B7-9C53-2E3F4EA4A8B8}" srcOrd="0" destOrd="0" presId="urn:microsoft.com/office/officeart/2005/8/layout/process1"/>
    <dgm:cxn modelId="{7DAC362E-8138-47B9-9050-E6E789ACB9E5}" type="presOf" srcId="{A7EEEEB0-F8E0-41D8-A9DA-0F305EE75EB2}" destId="{D6DD4FE8-726E-4095-A8A8-9EDF94CBCD2A}" srcOrd="0" destOrd="0" presId="urn:microsoft.com/office/officeart/2005/8/layout/process1"/>
    <dgm:cxn modelId="{B7C7202F-7095-4D04-BE46-A1B5E29B89C9}" type="presOf" srcId="{BD98B631-5644-449D-ACA7-8C6ABF67425C}" destId="{3AF040F3-9D29-4649-BD8A-500CFFCB2547}" srcOrd="0" destOrd="0" presId="urn:microsoft.com/office/officeart/2005/8/layout/process1"/>
    <dgm:cxn modelId="{129E2538-C8EF-4DC2-9508-75AE3D37D066}" type="presOf" srcId="{0A617381-F72D-4E41-A98C-F9CA6F7A406C}" destId="{EF3ADD0D-A329-45D6-96AE-81FB29C92F65}" srcOrd="0" destOrd="0" presId="urn:microsoft.com/office/officeart/2005/8/layout/process1"/>
    <dgm:cxn modelId="{6AB00339-0EA5-48EC-8408-E4DE7CAE6C49}" type="presOf" srcId="{BD98B631-5644-449D-ACA7-8C6ABF67425C}" destId="{F2A52FBD-9AD7-4E76-A277-79730C89698D}" srcOrd="1" destOrd="0" presId="urn:microsoft.com/office/officeart/2005/8/layout/process1"/>
    <dgm:cxn modelId="{4833F757-23C9-4CC5-B54C-F5BE4383D1B0}" type="presOf" srcId="{F77CEC94-CFC9-4B5D-A150-E8F5E76DEB38}" destId="{9A976559-227D-4CE9-B174-C0C1A20B18DB}" srcOrd="0" destOrd="0" presId="urn:microsoft.com/office/officeart/2005/8/layout/process1"/>
    <dgm:cxn modelId="{26710666-AF47-45B5-BCBB-63C7791F4EA2}" srcId="{54DC9509-CAE3-4712-B711-BA046531A65E}" destId="{CFAAA9CE-12D5-4C9E-B21F-EF343BE48489}" srcOrd="0" destOrd="0" parTransId="{43063445-FEDF-4E83-B845-2C18848B1753}" sibTransId="{93CEDB75-72E3-4B8D-BB52-FCAB7BE9A609}"/>
    <dgm:cxn modelId="{6C565C75-EEE1-481D-9A51-2E7F20BE5DF0}" type="presOf" srcId="{6FD95233-BB3E-445C-A608-CC69C3EBA3E8}" destId="{513C7B43-1BF5-4D7B-BCB9-C6B7827DB1EB}" srcOrd="0" destOrd="0" presId="urn:microsoft.com/office/officeart/2005/8/layout/process1"/>
    <dgm:cxn modelId="{5D80358B-D202-49D0-A66B-DD6F6D236412}" type="presOf" srcId="{93CEDB75-72E3-4B8D-BB52-FCAB7BE9A609}" destId="{48111DCA-D2F3-4449-A302-605EC1B37B4C}" srcOrd="1" destOrd="0" presId="urn:microsoft.com/office/officeart/2005/8/layout/process1"/>
    <dgm:cxn modelId="{A36F959C-937D-4466-A2D6-7E2443442D92}" srcId="{54DC9509-CAE3-4712-B711-BA046531A65E}" destId="{4667CF0D-DA70-4082-8ABB-1D2355192E3B}" srcOrd="1" destOrd="0" parTransId="{99B1F442-2F4C-493B-A245-AC567E555594}" sibTransId="{BD98B631-5644-449D-ACA7-8C6ABF67425C}"/>
    <dgm:cxn modelId="{143254AB-DE04-4A8A-9734-602B672653FE}" type="presOf" srcId="{4667CF0D-DA70-4082-8ABB-1D2355192E3B}" destId="{B3047737-77D7-4CA3-A992-B9FDA9AF13EE}" srcOrd="0" destOrd="0" presId="urn:microsoft.com/office/officeart/2005/8/layout/process1"/>
    <dgm:cxn modelId="{6BB539B1-33F9-4774-AA73-7EEC57100BDF}" type="presOf" srcId="{0A617381-F72D-4E41-A98C-F9CA6F7A406C}" destId="{DEE3824F-F1C7-49DE-A9F1-3E1EE8D8CF3C}" srcOrd="1" destOrd="0" presId="urn:microsoft.com/office/officeart/2005/8/layout/process1"/>
    <dgm:cxn modelId="{13C322B4-3AF2-4A54-A1D9-4B6A9F619C7F}" type="presOf" srcId="{ACA48965-88AE-4C93-8B9A-E01475DCB264}" destId="{D4E03C8E-8164-4B77-AD92-61C5C168079D}" srcOrd="0" destOrd="0" presId="urn:microsoft.com/office/officeart/2005/8/layout/process1"/>
    <dgm:cxn modelId="{96CF00D0-B1F6-4D3B-BB9C-7D19F4F7DB68}" srcId="{54DC9509-CAE3-4712-B711-BA046531A65E}" destId="{A7EEEEB0-F8E0-41D8-A9DA-0F305EE75EB2}" srcOrd="4" destOrd="0" parTransId="{DD6A675F-85FE-400D-B697-0310E2C6ABD3}" sibTransId="{2A2FE567-F126-4CBB-AD5D-C11E7DAA2AA0}"/>
    <dgm:cxn modelId="{71EFBEE2-698C-4FC7-9EE6-4FA93726673F}" srcId="{54DC9509-CAE3-4712-B711-BA046531A65E}" destId="{ACA48965-88AE-4C93-8B9A-E01475DCB264}" srcOrd="2" destOrd="0" parTransId="{227AA88A-D2D6-4547-8024-9C609AAED315}" sibTransId="{F77CEC94-CFC9-4B5D-A150-E8F5E76DEB38}"/>
    <dgm:cxn modelId="{911021F1-3510-4AF4-999F-4014D17488EE}" type="presOf" srcId="{54DC9509-CAE3-4712-B711-BA046531A65E}" destId="{E748976D-4A32-450A-B232-E08F10E73B80}" srcOrd="0" destOrd="0" presId="urn:microsoft.com/office/officeart/2005/8/layout/process1"/>
    <dgm:cxn modelId="{C1CD61D5-8F4E-419F-BCE5-8FD4DA09ECAA}" type="presParOf" srcId="{E748976D-4A32-450A-B232-E08F10E73B80}" destId="{6982A292-F190-47D3-AF6F-909E365AF7F8}" srcOrd="0" destOrd="0" presId="urn:microsoft.com/office/officeart/2005/8/layout/process1"/>
    <dgm:cxn modelId="{82E85326-9D8A-479D-912E-6AEDCD2EFB86}" type="presParOf" srcId="{E748976D-4A32-450A-B232-E08F10E73B80}" destId="{D9235D07-293F-40B7-9C53-2E3F4EA4A8B8}" srcOrd="1" destOrd="0" presId="urn:microsoft.com/office/officeart/2005/8/layout/process1"/>
    <dgm:cxn modelId="{84204964-A002-401E-9152-C4459690EDBC}" type="presParOf" srcId="{D9235D07-293F-40B7-9C53-2E3F4EA4A8B8}" destId="{48111DCA-D2F3-4449-A302-605EC1B37B4C}" srcOrd="0" destOrd="0" presId="urn:microsoft.com/office/officeart/2005/8/layout/process1"/>
    <dgm:cxn modelId="{C79CA0E1-C958-4B7E-AD96-00DDA9091D41}" type="presParOf" srcId="{E748976D-4A32-450A-B232-E08F10E73B80}" destId="{B3047737-77D7-4CA3-A992-B9FDA9AF13EE}" srcOrd="2" destOrd="0" presId="urn:microsoft.com/office/officeart/2005/8/layout/process1"/>
    <dgm:cxn modelId="{6A86E089-1AB1-4096-B372-63CABF23D547}" type="presParOf" srcId="{E748976D-4A32-450A-B232-E08F10E73B80}" destId="{3AF040F3-9D29-4649-BD8A-500CFFCB2547}" srcOrd="3" destOrd="0" presId="urn:microsoft.com/office/officeart/2005/8/layout/process1"/>
    <dgm:cxn modelId="{BE8F1CC7-8285-4ABF-A499-A4BA446E9CD6}" type="presParOf" srcId="{3AF040F3-9D29-4649-BD8A-500CFFCB2547}" destId="{F2A52FBD-9AD7-4E76-A277-79730C89698D}" srcOrd="0" destOrd="0" presId="urn:microsoft.com/office/officeart/2005/8/layout/process1"/>
    <dgm:cxn modelId="{7F8EFB07-B055-4C9C-85A3-1CBF06B87F37}" type="presParOf" srcId="{E748976D-4A32-450A-B232-E08F10E73B80}" destId="{D4E03C8E-8164-4B77-AD92-61C5C168079D}" srcOrd="4" destOrd="0" presId="urn:microsoft.com/office/officeart/2005/8/layout/process1"/>
    <dgm:cxn modelId="{FED52AD9-2C99-40F8-8F65-6A71D550FBA6}" type="presParOf" srcId="{E748976D-4A32-450A-B232-E08F10E73B80}" destId="{9A976559-227D-4CE9-B174-C0C1A20B18DB}" srcOrd="5" destOrd="0" presId="urn:microsoft.com/office/officeart/2005/8/layout/process1"/>
    <dgm:cxn modelId="{C64E1FA0-B76B-4BD6-A3C5-01274D7C29C7}" type="presParOf" srcId="{9A976559-227D-4CE9-B174-C0C1A20B18DB}" destId="{6A5F058F-12ED-4BE3-BCD0-2A1D3905135F}" srcOrd="0" destOrd="0" presId="urn:microsoft.com/office/officeart/2005/8/layout/process1"/>
    <dgm:cxn modelId="{69074171-BDD4-47F1-B1FD-8B7922E227EB}" type="presParOf" srcId="{E748976D-4A32-450A-B232-E08F10E73B80}" destId="{513C7B43-1BF5-4D7B-BCB9-C6B7827DB1EB}" srcOrd="6" destOrd="0" presId="urn:microsoft.com/office/officeart/2005/8/layout/process1"/>
    <dgm:cxn modelId="{8F81131F-1342-4AA8-80D4-78BCCC90D036}" type="presParOf" srcId="{E748976D-4A32-450A-B232-E08F10E73B80}" destId="{EF3ADD0D-A329-45D6-96AE-81FB29C92F65}" srcOrd="7" destOrd="0" presId="urn:microsoft.com/office/officeart/2005/8/layout/process1"/>
    <dgm:cxn modelId="{9661C219-DF1C-47F0-8488-98B6DC66CA35}" type="presParOf" srcId="{EF3ADD0D-A329-45D6-96AE-81FB29C92F65}" destId="{DEE3824F-F1C7-49DE-A9F1-3E1EE8D8CF3C}" srcOrd="0" destOrd="0" presId="urn:microsoft.com/office/officeart/2005/8/layout/process1"/>
    <dgm:cxn modelId="{AF480FC0-8061-4279-BDA0-4E2A582B6B8A}" type="presParOf" srcId="{E748976D-4A32-450A-B232-E08F10E73B80}" destId="{D6DD4FE8-726E-4095-A8A8-9EDF94CBCD2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82A292-F190-47D3-AF6F-909E365AF7F8}">
      <dsp:nvSpPr>
        <dsp:cNvPr id="0" name=""/>
        <dsp:cNvSpPr/>
      </dsp:nvSpPr>
      <dsp:spPr>
        <a:xfrm>
          <a:off x="5405" y="779295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Renten / forventninger til fremtiden</a:t>
          </a:r>
        </a:p>
      </dsp:txBody>
      <dsp:txXfrm>
        <a:off x="34855" y="808745"/>
        <a:ext cx="1616948" cy="946609"/>
      </dsp:txXfrm>
    </dsp:sp>
    <dsp:sp modelId="{D9235D07-293F-40B7-9C53-2E3F4EA4A8B8}">
      <dsp:nvSpPr>
        <dsp:cNvPr id="0" name=""/>
        <dsp:cNvSpPr/>
      </dsp:nvSpPr>
      <dsp:spPr>
        <a:xfrm>
          <a:off x="1848839" y="1074244"/>
          <a:ext cx="355279" cy="4156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/>
        </a:p>
      </dsp:txBody>
      <dsp:txXfrm>
        <a:off x="1848839" y="1157366"/>
        <a:ext cx="248695" cy="249366"/>
      </dsp:txXfrm>
    </dsp:sp>
    <dsp:sp modelId="{B3047737-77D7-4CA3-A992-B9FDA9AF13EE}">
      <dsp:nvSpPr>
        <dsp:cNvPr id="0" name=""/>
        <dsp:cNvSpPr/>
      </dsp:nvSpPr>
      <dsp:spPr>
        <a:xfrm>
          <a:off x="2351593" y="779295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Forbrug</a:t>
          </a:r>
        </a:p>
      </dsp:txBody>
      <dsp:txXfrm>
        <a:off x="2381043" y="808745"/>
        <a:ext cx="1616948" cy="946609"/>
      </dsp:txXfrm>
    </dsp:sp>
    <dsp:sp modelId="{3AF040F3-9D29-4649-BD8A-500CFFCB2547}">
      <dsp:nvSpPr>
        <dsp:cNvPr id="0" name=""/>
        <dsp:cNvSpPr/>
      </dsp:nvSpPr>
      <dsp:spPr>
        <a:xfrm>
          <a:off x="4195027" y="1074244"/>
          <a:ext cx="355279" cy="4156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/>
        </a:p>
      </dsp:txBody>
      <dsp:txXfrm>
        <a:off x="4195027" y="1157366"/>
        <a:ext cx="248695" cy="249366"/>
      </dsp:txXfrm>
    </dsp:sp>
    <dsp:sp modelId="{D4E03C8E-8164-4B77-AD92-61C5C168079D}">
      <dsp:nvSpPr>
        <dsp:cNvPr id="0" name=""/>
        <dsp:cNvSpPr/>
      </dsp:nvSpPr>
      <dsp:spPr>
        <a:xfrm>
          <a:off x="4697781" y="779295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Produktion</a:t>
          </a:r>
        </a:p>
      </dsp:txBody>
      <dsp:txXfrm>
        <a:off x="4727231" y="808745"/>
        <a:ext cx="1616948" cy="946609"/>
      </dsp:txXfrm>
    </dsp:sp>
    <dsp:sp modelId="{9A976559-227D-4CE9-B174-C0C1A20B18DB}">
      <dsp:nvSpPr>
        <dsp:cNvPr id="0" name=""/>
        <dsp:cNvSpPr/>
      </dsp:nvSpPr>
      <dsp:spPr>
        <a:xfrm>
          <a:off x="6541215" y="1074244"/>
          <a:ext cx="355279" cy="4156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/>
        </a:p>
      </dsp:txBody>
      <dsp:txXfrm>
        <a:off x="6541215" y="1157366"/>
        <a:ext cx="248695" cy="249366"/>
      </dsp:txXfrm>
    </dsp:sp>
    <dsp:sp modelId="{513C7B43-1BF5-4D7B-BCB9-C6B7827DB1EB}">
      <dsp:nvSpPr>
        <dsp:cNvPr id="0" name=""/>
        <dsp:cNvSpPr/>
      </dsp:nvSpPr>
      <dsp:spPr>
        <a:xfrm>
          <a:off x="7043969" y="779295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Beskæftigelse</a:t>
          </a:r>
        </a:p>
      </dsp:txBody>
      <dsp:txXfrm>
        <a:off x="7073419" y="808745"/>
        <a:ext cx="1616948" cy="946609"/>
      </dsp:txXfrm>
    </dsp:sp>
    <dsp:sp modelId="{EF3ADD0D-A329-45D6-96AE-81FB29C92F65}">
      <dsp:nvSpPr>
        <dsp:cNvPr id="0" name=""/>
        <dsp:cNvSpPr/>
      </dsp:nvSpPr>
      <dsp:spPr>
        <a:xfrm>
          <a:off x="8887402" y="1074244"/>
          <a:ext cx="355279" cy="4156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/>
        </a:p>
      </dsp:txBody>
      <dsp:txXfrm>
        <a:off x="8887402" y="1157366"/>
        <a:ext cx="248695" cy="249366"/>
      </dsp:txXfrm>
    </dsp:sp>
    <dsp:sp modelId="{D6DD4FE8-726E-4095-A8A8-9EDF94CBCD2A}">
      <dsp:nvSpPr>
        <dsp:cNvPr id="0" name=""/>
        <dsp:cNvSpPr/>
      </dsp:nvSpPr>
      <dsp:spPr>
        <a:xfrm>
          <a:off x="9390157" y="779295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Offentlig saldo</a:t>
          </a:r>
        </a:p>
      </dsp:txBody>
      <dsp:txXfrm>
        <a:off x="9419607" y="808745"/>
        <a:ext cx="1616948" cy="9466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431B1-48E4-4B7E-AFDE-7A6506275154}" type="datetimeFigureOut">
              <a:rPr lang="da-DK" smtClean="0"/>
              <a:t>20.03.2023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D30554-5371-408F-AC06-E6AD36F99A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9317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Tidlig slide om hvad kendetegner høj- og lavkonjunktur. Skriv i gen noter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30554-5371-408F-AC06-E6AD36F99AB5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5446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A75B9-ABBF-4F9F-A1D1-01B2F2112C09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6349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30554-5371-408F-AC06-E6AD36F99AB5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5111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30554-5371-408F-AC06-E6AD36F99AB5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221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Kan skippes eller tages med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A75B9-ABBF-4F9F-A1D1-01B2F2112C09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0818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351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369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165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13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31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02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26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759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538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760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01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7216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41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281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837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844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852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3/20/23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4472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hanacademy.org/economics-finance-domain/ap-macroeconomics/economic-iondicators-and-the-business-cycle/21/v/parsing-gross-domestic-product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B9C2B48-3899-4B1D-B526-C35DFD16B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89A43D-53DA-411B-94AD-DEEF9B654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844A84-2EA4-4FF5-83FD-E14C9E8D7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A23D1B2-B408-4913-9A1D-051C9DB38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89E329-C38B-4230-A181-B6B8BB9E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26A8C7E-12D1-447F-829D-B336EBB89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0463B2A-917A-4CD1-8F10-EC9191465E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white">
          <a:xfrm>
            <a:off x="0" y="6020068"/>
            <a:ext cx="10439399" cy="275942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93F7C68-08F9-4957-BCAA-5800D5C8F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368017"/>
            <a:ext cx="10439400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2B3C726-7446-4266-69AA-EB3BACC65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158" y="4499572"/>
            <a:ext cx="9619488" cy="9552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/>
              <a:t>SÆT JER I MAKKERPAR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CC1E58F-989C-447B-BE8F-566A07F50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white">
          <a:xfrm>
            <a:off x="10583333" y="6021062"/>
            <a:ext cx="1605490" cy="27694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1E849FD-7543-435B-80FB-5D79643E0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0591801" y="4367295"/>
            <a:ext cx="1597024" cy="1660332"/>
          </a:xfrm>
          <a:prstGeom prst="rect">
            <a:avLst/>
          </a:prstGeom>
          <a:solidFill>
            <a:schemeClr val="accent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905D8A6-3438-21F0-E95C-48B88E02EE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089894"/>
              </p:ext>
            </p:extLst>
          </p:nvPr>
        </p:nvGraphicFramePr>
        <p:xfrm>
          <a:off x="2924224" y="216927"/>
          <a:ext cx="6043861" cy="3981110"/>
        </p:xfrm>
        <a:graphic>
          <a:graphicData uri="http://schemas.openxmlformats.org/drawingml/2006/table">
            <a:tbl>
              <a:tblPr firstRow="1" firstCol="1" bandRow="1"/>
              <a:tblGrid>
                <a:gridCol w="3426612">
                  <a:extLst>
                    <a:ext uri="{9D8B030D-6E8A-4147-A177-3AD203B41FA5}">
                      <a16:colId xmlns:a16="http://schemas.microsoft.com/office/drawing/2014/main" val="1859348195"/>
                    </a:ext>
                  </a:extLst>
                </a:gridCol>
                <a:gridCol w="2617249">
                  <a:extLst>
                    <a:ext uri="{9D8B030D-6E8A-4147-A177-3AD203B41FA5}">
                      <a16:colId xmlns:a16="http://schemas.microsoft.com/office/drawing/2014/main" val="4144718925"/>
                    </a:ext>
                  </a:extLst>
                </a:gridCol>
              </a:tblGrid>
              <a:tr h="24149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Sofie W   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Nina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4827604"/>
                  </a:ext>
                </a:extLst>
              </a:tr>
              <a:tr h="24149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Sophia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Mathilde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1859908"/>
                  </a:ext>
                </a:extLst>
              </a:tr>
              <a:tr h="24149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Jonas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Amelie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200319"/>
                  </a:ext>
                </a:extLst>
              </a:tr>
              <a:tr h="24149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Liva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Sarah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043173"/>
                  </a:ext>
                </a:extLst>
              </a:tr>
              <a:tr h="24149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Nikolaj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Sofie C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2904525"/>
                  </a:ext>
                </a:extLst>
              </a:tr>
              <a:tr h="24149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Hans Christian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Gustav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4695853"/>
                  </a:ext>
                </a:extLst>
              </a:tr>
              <a:tr h="24149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Karla T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Johanna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5034535"/>
                  </a:ext>
                </a:extLst>
              </a:tr>
              <a:tr h="24149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Annesofie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Magnus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4088170"/>
                  </a:ext>
                </a:extLst>
              </a:tr>
              <a:tr h="24149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Sille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Klara K     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555965"/>
                  </a:ext>
                </a:extLst>
              </a:tr>
              <a:tr h="24149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Sif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Frederik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4213318"/>
                  </a:ext>
                </a:extLst>
              </a:tr>
              <a:tr h="24149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Emilie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Karla R 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3662788"/>
                  </a:ext>
                </a:extLst>
              </a:tr>
              <a:tr h="24149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Klara G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Nanna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540491"/>
                  </a:ext>
                </a:extLst>
              </a:tr>
              <a:tr h="24149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Noah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Olivia </a:t>
                      </a:r>
                      <a:endParaRPr lang="da-DK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6243266"/>
                  </a:ext>
                </a:extLst>
              </a:tr>
              <a:tr h="24149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Freja</a:t>
                      </a:r>
                      <a:endParaRPr lang="da-DK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Clara </a:t>
                      </a:r>
                      <a:endParaRPr lang="da-DK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326" marR="72326" marT="100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2181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5490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99DE05-171B-4BC4-987D-BEF944D71A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Samfundsøkonomi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8321B58-396E-4A32-9EB7-C7CF04BC18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53455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Sort tavle">
            <a:extLst>
              <a:ext uri="{FF2B5EF4-FFF2-40B4-BE49-F238E27FC236}">
                <a16:creationId xmlns:a16="http://schemas.microsoft.com/office/drawing/2014/main" id="{92654D88-5091-4665-A9A3-20425DDE5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>
            <a:extLst>
              <a:ext uri="{FF2B5EF4-FFF2-40B4-BE49-F238E27FC236}">
                <a16:creationId xmlns:a16="http://schemas.microsoft.com/office/drawing/2014/main" id="{AAFE8EF4-0780-454F-9A2C-A371D54B01D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43046" y="992529"/>
            <a:ext cx="7772400" cy="990600"/>
          </a:xfrm>
        </p:spPr>
        <p:txBody>
          <a:bodyPr/>
          <a:lstStyle/>
          <a:p>
            <a:pPr eaLnBrk="1" hangingPunct="1"/>
            <a:r>
              <a:rPr lang="da-DK" altLang="da-DK" sz="9600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Lektien</a:t>
            </a:r>
          </a:p>
        </p:txBody>
      </p:sp>
      <p:sp>
        <p:nvSpPr>
          <p:cNvPr id="2052" name="Rectangle 3">
            <a:extLst>
              <a:ext uri="{FF2B5EF4-FFF2-40B4-BE49-F238E27FC236}">
                <a16:creationId xmlns:a16="http://schemas.microsoft.com/office/drawing/2014/main" id="{299D9DF0-B2F6-433C-A94F-DEDD9E33926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2362200"/>
            <a:ext cx="7924800" cy="990600"/>
          </a:xfrm>
        </p:spPr>
        <p:txBody>
          <a:bodyPr>
            <a:normAutofit fontScale="85000" lnSpcReduction="20000"/>
          </a:bodyPr>
          <a:lstStyle/>
          <a:p>
            <a:pPr algn="l"/>
            <a:br>
              <a:rPr lang="da-DK" altLang="da-DK" sz="160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da-DK" altLang="da-DK" sz="1600" b="1">
                <a:ea typeface="ＭＳ Ｐゴシック" panose="020B0600070205080204" pitchFamily="34" charset="-128"/>
              </a:rPr>
              <a:t> </a:t>
            </a:r>
            <a:endParaRPr lang="da-DK" altLang="da-DK" sz="1600">
              <a:ea typeface="ＭＳ Ｐゴシック" panose="020B0600070205080204" pitchFamily="34" charset="-128"/>
            </a:endParaRPr>
          </a:p>
          <a:p>
            <a:pPr algn="l"/>
            <a:br>
              <a:rPr lang="da-DK" altLang="da-DK" sz="160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r>
              <a:rPr lang="da-DK" altLang="da-DK" sz="1600">
                <a:solidFill>
                  <a:srgbClr val="FFFFFF"/>
                </a:solidFill>
                <a:ea typeface="ＭＳ Ｐゴシック" panose="020B0600070205080204" pitchFamily="34" charset="-128"/>
              </a:rPr>
              <a:t> </a:t>
            </a:r>
            <a:br>
              <a:rPr lang="da-DK" altLang="da-DK" sz="160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endParaRPr lang="da-DK" altLang="da-DK" sz="1600">
              <a:solidFill>
                <a:srgbClr val="FFFFFF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053" name="Rectangle 3">
            <a:extLst>
              <a:ext uri="{FF2B5EF4-FFF2-40B4-BE49-F238E27FC236}">
                <a16:creationId xmlns:a16="http://schemas.microsoft.com/office/drawing/2014/main" id="{D707CFD9-EB69-4F64-BE34-76BC2EF60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133600"/>
            <a:ext cx="7924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br>
              <a:rPr lang="da-DK" altLang="da-DK" sz="1600">
                <a:solidFill>
                  <a:schemeClr val="bg1"/>
                </a:solidFill>
              </a:rPr>
            </a:br>
            <a:r>
              <a:rPr lang="da-DK" altLang="da-DK" sz="1600" b="1"/>
              <a:t> </a:t>
            </a:r>
            <a:endParaRPr lang="da-DK" altLang="da-DK" sz="1600"/>
          </a:p>
          <a:p>
            <a:pPr>
              <a:buFontTx/>
              <a:buNone/>
            </a:pPr>
            <a:br>
              <a:rPr lang="da-DK" altLang="da-DK" sz="1600">
                <a:solidFill>
                  <a:srgbClr val="FFFFFF"/>
                </a:solidFill>
              </a:rPr>
            </a:br>
            <a:r>
              <a:rPr lang="da-DK" altLang="da-DK" sz="1600">
                <a:solidFill>
                  <a:srgbClr val="FFFFFF"/>
                </a:solidFill>
              </a:rPr>
              <a:t> </a:t>
            </a:r>
            <a:br>
              <a:rPr lang="da-DK" altLang="da-DK" sz="1600">
                <a:solidFill>
                  <a:srgbClr val="FFFFFF"/>
                </a:solidFill>
              </a:rPr>
            </a:br>
            <a:endParaRPr lang="da-DK" altLang="da-DK" sz="1600">
              <a:solidFill>
                <a:srgbClr val="FFFFFF"/>
              </a:solidFill>
            </a:endParaRPr>
          </a:p>
        </p:txBody>
      </p:sp>
      <p:sp>
        <p:nvSpPr>
          <p:cNvPr id="2054" name="Rectangle 2">
            <a:extLst>
              <a:ext uri="{FF2B5EF4-FFF2-40B4-BE49-F238E27FC236}">
                <a16:creationId xmlns:a16="http://schemas.microsoft.com/office/drawing/2014/main" id="{619BCFBC-61EF-45AE-9629-DAEA69DC8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9580" y="2209800"/>
            <a:ext cx="7326774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3800" dirty="0">
                <a:latin typeface="Georgia" panose="02040502050405020303" pitchFamily="18" charset="0"/>
              </a:rPr>
              <a:t>Læs referatet op for din makker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Sort tavle">
            <a:extLst>
              <a:ext uri="{FF2B5EF4-FFF2-40B4-BE49-F238E27FC236}">
                <a16:creationId xmlns:a16="http://schemas.microsoft.com/office/drawing/2014/main" id="{125ADBCF-532C-4BE6-BA92-3EF8F1FAB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>
            <a:extLst>
              <a:ext uri="{FF2B5EF4-FFF2-40B4-BE49-F238E27FC236}">
                <a16:creationId xmlns:a16="http://schemas.microsoft.com/office/drawing/2014/main" id="{3DC322A3-1296-475A-B369-403CB4BBB7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23888" y="998538"/>
            <a:ext cx="6324600" cy="990600"/>
          </a:xfrm>
        </p:spPr>
        <p:txBody>
          <a:bodyPr/>
          <a:lstStyle/>
          <a:p>
            <a:pPr eaLnBrk="1" hangingPunct="1"/>
            <a:br>
              <a:rPr lang="da-DK" altLang="da-DK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da-DK" altLang="da-DK" sz="4000" dirty="0">
                <a:solidFill>
                  <a:schemeClr val="bg1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  <a:t>Opgave</a:t>
            </a:r>
            <a:br>
              <a:rPr lang="da-DK" altLang="da-DK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endParaRPr lang="da-DK" altLang="da-DK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2B1A4381-504A-4ED0-B51D-CBADECF5227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847850" y="1989138"/>
            <a:ext cx="8134350" cy="4183062"/>
          </a:xfrm>
        </p:spPr>
        <p:txBody>
          <a:bodyPr/>
          <a:lstStyle/>
          <a:p>
            <a:pPr algn="l"/>
            <a:r>
              <a:rPr lang="da-DK" altLang="da-DK" b="1" dirty="0">
                <a:solidFill>
                  <a:srgbClr val="FFFFFF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  <a:t>Besvar følgende spørgsmål:</a:t>
            </a:r>
            <a:br>
              <a:rPr lang="da-DK" altLang="da-DK" sz="2400" b="1" u="sng" dirty="0">
                <a:solidFill>
                  <a:srgbClr val="FFFFFF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</a:br>
            <a:r>
              <a:rPr lang="da-DK" altLang="da-DK" sz="2400" dirty="0">
                <a:solidFill>
                  <a:srgbClr val="FFFFFF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  <a:t>”Beskriv hvad BNP begrebet dækker over og hvordan det hænger sammen med konjunkturer i økonomien.”</a:t>
            </a:r>
            <a:endParaRPr lang="da-DK" altLang="da-DK" sz="1000" dirty="0">
              <a:solidFill>
                <a:schemeClr val="bg1"/>
              </a:solidFill>
              <a:latin typeface="Georgia" panose="02040502050405020303" pitchFamily="18" charset="0"/>
              <a:ea typeface="ＭＳ Ｐゴシック" panose="020B0600070205080204" pitchFamily="34" charset="-128"/>
            </a:endParaRPr>
          </a:p>
          <a:p>
            <a:pPr algn="l">
              <a:buFontTx/>
              <a:buChar char="•"/>
            </a:pPr>
            <a:r>
              <a:rPr lang="da-DK" altLang="da-DK" dirty="0">
                <a:solidFill>
                  <a:srgbClr val="FFFFFF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  <a:t> Skriv hver jeres svar (på et blankt stykke papir) </a:t>
            </a:r>
          </a:p>
          <a:p>
            <a:pPr algn="l">
              <a:buFontTx/>
              <a:buChar char="•"/>
            </a:pPr>
            <a:endParaRPr lang="da-DK" altLang="da-DK" dirty="0">
              <a:solidFill>
                <a:srgbClr val="FFFFFF"/>
              </a:solidFill>
              <a:latin typeface="Georgia" panose="02040502050405020303" pitchFamily="18" charset="0"/>
              <a:ea typeface="ＭＳ Ｐゴシック" panose="020B0600070205080204" pitchFamily="34" charset="-128"/>
            </a:endParaRPr>
          </a:p>
          <a:p>
            <a:pPr algn="l">
              <a:buFontTx/>
              <a:buChar char="•"/>
            </a:pPr>
            <a:r>
              <a:rPr lang="da-DK" altLang="da-DK" dirty="0">
                <a:solidFill>
                  <a:srgbClr val="FFFFFF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  <a:t> Skriv kort og præcist (så andre kan læse det)</a:t>
            </a:r>
            <a:br>
              <a:rPr lang="da-DK" altLang="da-DK" sz="1800" dirty="0">
                <a:solidFill>
                  <a:srgbClr val="FFFFFF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</a:br>
            <a:endParaRPr lang="da-DK" altLang="da-DK" sz="1800" dirty="0">
              <a:solidFill>
                <a:srgbClr val="FFFFFF"/>
              </a:solidFill>
              <a:latin typeface="Georgia" panose="02040502050405020303" pitchFamily="18" charset="0"/>
              <a:ea typeface="ＭＳ Ｐゴシック" panose="020B0600070205080204" pitchFamily="34" charset="-128"/>
            </a:endParaRPr>
          </a:p>
          <a:p>
            <a:pPr algn="l">
              <a:buFontTx/>
              <a:buChar char="•"/>
            </a:pPr>
            <a:r>
              <a:rPr lang="da-DK" altLang="da-DK" sz="1800" dirty="0">
                <a:solidFill>
                  <a:srgbClr val="FFFFFF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  <a:t> </a:t>
            </a:r>
            <a:r>
              <a:rPr lang="da-DK" altLang="da-DK" dirty="0">
                <a:solidFill>
                  <a:srgbClr val="FFFFFF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  <a:t>Tidsfrist: </a:t>
            </a:r>
            <a:r>
              <a:rPr lang="da-DK" altLang="da-DK" dirty="0">
                <a:solidFill>
                  <a:srgbClr val="7F7F7F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  <a:t>5</a:t>
            </a:r>
            <a:r>
              <a:rPr lang="da-DK" altLang="da-DK" dirty="0">
                <a:solidFill>
                  <a:srgbClr val="FFFFFF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  <a:t> minutter</a:t>
            </a:r>
            <a:br>
              <a:rPr lang="da-DK" altLang="da-DK" sz="1600" dirty="0">
                <a:solidFill>
                  <a:srgbClr val="FFFFFF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</a:br>
            <a:endParaRPr lang="da-DK" altLang="da-DK" sz="800" dirty="0">
              <a:solidFill>
                <a:srgbClr val="FFFFFF"/>
              </a:solidFill>
              <a:latin typeface="Georgia" panose="02040502050405020303" pitchFamily="18" charset="0"/>
              <a:ea typeface="ＭＳ Ｐゴシック" panose="020B0600070205080204" pitchFamily="34" charset="-128"/>
            </a:endParaRPr>
          </a:p>
          <a:p>
            <a:pPr algn="l">
              <a:buFontTx/>
              <a:buChar char="•"/>
            </a:pPr>
            <a:endParaRPr lang="da-DK" altLang="da-DK" sz="1600" dirty="0">
              <a:solidFill>
                <a:srgbClr val="FFFFFF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Sort tavle">
            <a:extLst>
              <a:ext uri="{FF2B5EF4-FFF2-40B4-BE49-F238E27FC236}">
                <a16:creationId xmlns:a16="http://schemas.microsoft.com/office/drawing/2014/main" id="{EFE657B9-679E-470F-A7B4-CDF1EEC72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">
            <a:extLst>
              <a:ext uri="{FF2B5EF4-FFF2-40B4-BE49-F238E27FC236}">
                <a16:creationId xmlns:a16="http://schemas.microsoft.com/office/drawing/2014/main" id="{C65DECEB-689C-451F-B32B-FFD372EC3E1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024312" y="130968"/>
            <a:ext cx="3290887" cy="1719263"/>
          </a:xfrm>
        </p:spPr>
        <p:txBody>
          <a:bodyPr/>
          <a:lstStyle/>
          <a:p>
            <a:pPr eaLnBrk="1" hangingPunct="1"/>
            <a:br>
              <a:rPr lang="da-DK" altLang="da-DK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da-DK" altLang="da-DK" dirty="0">
                <a:solidFill>
                  <a:schemeClr val="bg1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  <a:t>Tidsfrist</a:t>
            </a:r>
            <a:br>
              <a:rPr lang="da-DK" altLang="da-DK" dirty="0">
                <a:solidFill>
                  <a:schemeClr val="bg1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</a:br>
            <a:endParaRPr lang="da-DK" altLang="da-DK" dirty="0">
              <a:solidFill>
                <a:schemeClr val="bg1"/>
              </a:solidFill>
              <a:latin typeface="Georgia" panose="02040502050405020303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E6D7E7F1-4B51-4FD7-9CBE-2B6CDDA4123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92314" y="908050"/>
            <a:ext cx="7913687" cy="5106988"/>
          </a:xfrm>
        </p:spPr>
        <p:txBody>
          <a:bodyPr/>
          <a:lstStyle/>
          <a:p>
            <a:pPr algn="l"/>
            <a:r>
              <a:rPr lang="da-DK" altLang="da-DK" b="1" dirty="0">
                <a:solidFill>
                  <a:srgbClr val="FFFFFF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  <a:t>Her kan du se, hvornår dit svar skal være færdigt:</a:t>
            </a:r>
            <a:br>
              <a:rPr lang="da-DK" altLang="da-DK" sz="2400" b="1" u="sng" dirty="0">
                <a:solidFill>
                  <a:srgbClr val="FFFFFF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</a:br>
            <a:endParaRPr lang="da-DK" altLang="da-DK" sz="1000" b="1" u="sng" dirty="0">
              <a:solidFill>
                <a:srgbClr val="FFFFFF"/>
              </a:solidFill>
              <a:latin typeface="Georgia" panose="02040502050405020303" pitchFamily="18" charset="0"/>
              <a:ea typeface="ＭＳ Ｐゴシック" panose="020B0600070205080204" pitchFamily="34" charset="-128"/>
            </a:endParaRPr>
          </a:p>
          <a:p>
            <a:pPr algn="l"/>
            <a:r>
              <a:rPr lang="da-DK" altLang="da-DK" sz="2800" dirty="0">
                <a:solidFill>
                  <a:srgbClr val="FFFFFF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  <a:t>” Beskriv hvad BNP begrebet dækker over og hvordan det hænger sammen med konjunkturer i økonomien.”</a:t>
            </a:r>
            <a:endParaRPr lang="da-DK" altLang="da-DK" sz="1050" dirty="0">
              <a:solidFill>
                <a:schemeClr val="bg1"/>
              </a:solidFill>
              <a:latin typeface="Georgia" panose="02040502050405020303" pitchFamily="18" charset="0"/>
              <a:ea typeface="ＭＳ Ｐゴシック" panose="020B0600070205080204" pitchFamily="34" charset="-128"/>
            </a:endParaRPr>
          </a:p>
          <a:p>
            <a:pPr algn="l"/>
            <a:endParaRPr lang="da-DK" altLang="da-DK" sz="2800" dirty="0">
              <a:solidFill>
                <a:schemeClr val="bg1"/>
              </a:solidFill>
              <a:latin typeface="Georgia" panose="02040502050405020303" pitchFamily="18" charset="0"/>
              <a:ea typeface="ＭＳ Ｐゴシック" panose="020B0600070205080204" pitchFamily="34" charset="-128"/>
            </a:endParaRPr>
          </a:p>
          <a:p>
            <a:pPr algn="l"/>
            <a:br>
              <a:rPr lang="da-DK" altLang="da-DK" sz="1400" dirty="0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br>
              <a:rPr lang="da-DK" altLang="da-DK" sz="800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endParaRPr lang="da-DK" altLang="da-DK" sz="8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algn="l">
              <a:buFontTx/>
              <a:buChar char="•"/>
            </a:pPr>
            <a:endParaRPr lang="da-DK" altLang="da-DK" sz="10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algn="l">
              <a:buFontTx/>
              <a:buChar char="•"/>
            </a:pPr>
            <a:endParaRPr lang="da-DK" altLang="da-DK" sz="1800" dirty="0">
              <a:solidFill>
                <a:srgbClr val="FFFFFF"/>
              </a:solidFill>
              <a:ea typeface="ＭＳ Ｐゴシック" panose="020B0600070205080204" pitchFamily="34" charset="-128"/>
            </a:endParaRPr>
          </a:p>
          <a:p>
            <a:pPr algn="l"/>
            <a:br>
              <a:rPr lang="da-DK" altLang="da-DK" sz="1600" dirty="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endParaRPr lang="da-DK" altLang="da-DK" sz="800" dirty="0">
              <a:solidFill>
                <a:srgbClr val="FFFFFF"/>
              </a:solidFill>
              <a:ea typeface="ＭＳ Ｐゴシック" panose="020B0600070205080204" pitchFamily="34" charset="-128"/>
            </a:endParaRPr>
          </a:p>
          <a:p>
            <a:pPr algn="l">
              <a:buFontTx/>
              <a:buChar char="•"/>
            </a:pPr>
            <a:endParaRPr lang="da-DK" altLang="da-DK" sz="1600" dirty="0">
              <a:solidFill>
                <a:srgbClr val="FFFFFF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101" name="Rectangle 4">
            <a:extLst>
              <a:ext uri="{FF2B5EF4-FFF2-40B4-BE49-F238E27FC236}">
                <a16:creationId xmlns:a16="http://schemas.microsoft.com/office/drawing/2014/main" id="{CF14A3C1-C901-4D0E-B294-A4AC03724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1" y="5867401"/>
            <a:ext cx="6659563" cy="2524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4102" name="Undertitel 9">
            <a:extLst>
              <a:ext uri="{FF2B5EF4-FFF2-40B4-BE49-F238E27FC236}">
                <a16:creationId xmlns:a16="http://schemas.microsoft.com/office/drawing/2014/main" id="{AFBBBF0D-5F5B-4C7C-83E9-024A7709443F}"/>
              </a:ext>
            </a:extLst>
          </p:cNvPr>
          <p:cNvSpPr txBox="1">
            <a:spLocks/>
          </p:cNvSpPr>
          <p:nvPr/>
        </p:nvSpPr>
        <p:spPr bwMode="auto">
          <a:xfrm>
            <a:off x="2438400" y="5486400"/>
            <a:ext cx="5791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da-DK" altLang="da-DK" sz="2000">
                <a:solidFill>
                  <a:srgbClr val="7F7F7F"/>
                </a:solidFill>
                <a:latin typeface="Georgia" panose="02040502050405020303" pitchFamily="18" charset="0"/>
              </a:rPr>
              <a:t>20 minutter</a:t>
            </a:r>
          </a:p>
        </p:txBody>
      </p:sp>
      <p:sp>
        <p:nvSpPr>
          <p:cNvPr id="4103" name="Undertitel 9">
            <a:extLst>
              <a:ext uri="{FF2B5EF4-FFF2-40B4-BE49-F238E27FC236}">
                <a16:creationId xmlns:a16="http://schemas.microsoft.com/office/drawing/2014/main" id="{59605B25-17C4-47FF-A0D6-0E4080302593}"/>
              </a:ext>
            </a:extLst>
          </p:cNvPr>
          <p:cNvSpPr txBox="1">
            <a:spLocks/>
          </p:cNvSpPr>
          <p:nvPr/>
        </p:nvSpPr>
        <p:spPr bwMode="auto">
          <a:xfrm>
            <a:off x="2438400" y="4876800"/>
            <a:ext cx="5791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da-DK" altLang="da-DK" sz="2000">
                <a:solidFill>
                  <a:srgbClr val="7F7F7F"/>
                </a:solidFill>
                <a:latin typeface="Georgia" panose="02040502050405020303" pitchFamily="18" charset="0"/>
              </a:rPr>
              <a:t>15 minutter</a:t>
            </a:r>
          </a:p>
        </p:txBody>
      </p:sp>
      <p:sp>
        <p:nvSpPr>
          <p:cNvPr id="4104" name="Undertitel 9">
            <a:extLst>
              <a:ext uri="{FF2B5EF4-FFF2-40B4-BE49-F238E27FC236}">
                <a16:creationId xmlns:a16="http://schemas.microsoft.com/office/drawing/2014/main" id="{087FD13B-8E98-486A-A731-FABF9E6272CE}"/>
              </a:ext>
            </a:extLst>
          </p:cNvPr>
          <p:cNvSpPr txBox="1">
            <a:spLocks/>
          </p:cNvSpPr>
          <p:nvPr/>
        </p:nvSpPr>
        <p:spPr bwMode="auto">
          <a:xfrm>
            <a:off x="2438400" y="4267200"/>
            <a:ext cx="5791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da-DK" altLang="da-DK" sz="2000">
                <a:solidFill>
                  <a:srgbClr val="7F7F7F"/>
                </a:solidFill>
                <a:latin typeface="Georgia" panose="02040502050405020303" pitchFamily="18" charset="0"/>
              </a:rPr>
              <a:t>10 minutter</a:t>
            </a:r>
          </a:p>
        </p:txBody>
      </p:sp>
      <p:sp>
        <p:nvSpPr>
          <p:cNvPr id="4105" name="Undertitel 9">
            <a:extLst>
              <a:ext uri="{FF2B5EF4-FFF2-40B4-BE49-F238E27FC236}">
                <a16:creationId xmlns:a16="http://schemas.microsoft.com/office/drawing/2014/main" id="{50B08EAF-702D-4431-B692-623F458470FA}"/>
              </a:ext>
            </a:extLst>
          </p:cNvPr>
          <p:cNvSpPr txBox="1">
            <a:spLocks/>
          </p:cNvSpPr>
          <p:nvPr/>
        </p:nvSpPr>
        <p:spPr bwMode="auto">
          <a:xfrm>
            <a:off x="2514600" y="3657600"/>
            <a:ext cx="5791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da-DK" altLang="da-DK" sz="2000">
                <a:solidFill>
                  <a:srgbClr val="7F7F7F"/>
                </a:solidFill>
                <a:latin typeface="Georgia" panose="02040502050405020303" pitchFamily="18" charset="0"/>
              </a:rPr>
              <a:t>5 minutter</a:t>
            </a:r>
          </a:p>
        </p:txBody>
      </p:sp>
      <p:sp>
        <p:nvSpPr>
          <p:cNvPr id="4106" name="Rectangle 4">
            <a:extLst>
              <a:ext uri="{FF2B5EF4-FFF2-40B4-BE49-F238E27FC236}">
                <a16:creationId xmlns:a16="http://schemas.microsoft.com/office/drawing/2014/main" id="{98E2BA20-33AA-4E7F-BF78-4F5D8D882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1" y="5257801"/>
            <a:ext cx="6659563" cy="2524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4107" name="Rectangle 4">
            <a:extLst>
              <a:ext uri="{FF2B5EF4-FFF2-40B4-BE49-F238E27FC236}">
                <a16:creationId xmlns:a16="http://schemas.microsoft.com/office/drawing/2014/main" id="{5D8875B9-9AB4-486E-AC2E-809F37F67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1" y="4648201"/>
            <a:ext cx="6659563" cy="2524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D091C5FB-506A-4D02-A5AA-48F678624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1" y="4038601"/>
            <a:ext cx="6659563" cy="252413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33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4109" name="Rectangle 4">
            <a:extLst>
              <a:ext uri="{FF2B5EF4-FFF2-40B4-BE49-F238E27FC236}">
                <a16:creationId xmlns:a16="http://schemas.microsoft.com/office/drawing/2014/main" id="{21A40EE7-DB34-4B8D-B472-860664A37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1" y="4038601"/>
            <a:ext cx="6659563" cy="2524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4110" name="Undertitel 9">
            <a:extLst>
              <a:ext uri="{FF2B5EF4-FFF2-40B4-BE49-F238E27FC236}">
                <a16:creationId xmlns:a16="http://schemas.microsoft.com/office/drawing/2014/main" id="{C0262FBD-E298-4FD9-88D7-7A908FA2EEAA}"/>
              </a:ext>
            </a:extLst>
          </p:cNvPr>
          <p:cNvSpPr txBox="1">
            <a:spLocks/>
          </p:cNvSpPr>
          <p:nvPr/>
        </p:nvSpPr>
        <p:spPr bwMode="auto">
          <a:xfrm>
            <a:off x="2514600" y="3048000"/>
            <a:ext cx="5791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da-DK" altLang="da-DK" sz="2000">
                <a:solidFill>
                  <a:srgbClr val="7F7F7F"/>
                </a:solidFill>
                <a:latin typeface="Georgia" panose="02040502050405020303" pitchFamily="18" charset="0"/>
              </a:rPr>
              <a:t>2 minutter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Sort tavle">
            <a:extLst>
              <a:ext uri="{FF2B5EF4-FFF2-40B4-BE49-F238E27FC236}">
                <a16:creationId xmlns:a16="http://schemas.microsoft.com/office/drawing/2014/main" id="{A5DBAC5D-952D-4F97-9C54-C81E642F9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2">
            <a:extLst>
              <a:ext uri="{FF2B5EF4-FFF2-40B4-BE49-F238E27FC236}">
                <a16:creationId xmlns:a16="http://schemas.microsoft.com/office/drawing/2014/main" id="{DF1D6E04-84CA-452F-AE47-297D94FE410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05000" y="381000"/>
            <a:ext cx="6172200" cy="990600"/>
          </a:xfrm>
        </p:spPr>
        <p:txBody>
          <a:bodyPr/>
          <a:lstStyle/>
          <a:p>
            <a:pPr eaLnBrk="1" hangingPunct="1"/>
            <a:r>
              <a:rPr lang="da-DK" altLang="da-DK" dirty="0">
                <a:ea typeface="ＭＳ Ｐゴシック" panose="020B0600070205080204" pitchFamily="34" charset="-128"/>
              </a:rPr>
              <a:t>Bland svarerne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1944A7AB-3A26-4029-B774-ED9FA8ED9AA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86000" y="1752600"/>
            <a:ext cx="8229600" cy="4495800"/>
          </a:xfrm>
        </p:spPr>
        <p:txBody>
          <a:bodyPr/>
          <a:lstStyle/>
          <a:p>
            <a:pPr algn="l">
              <a:buFontTx/>
              <a:buChar char="•"/>
            </a:pPr>
            <a:r>
              <a:rPr lang="da-DK" altLang="da-DK" dirty="0">
                <a:solidFill>
                  <a:srgbClr val="FFFFF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a-DK" altLang="da-DK" dirty="0">
                <a:solidFill>
                  <a:srgbClr val="FFFFFF"/>
                </a:solidFill>
                <a:latin typeface="Georgia" panose="020405020504050203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Gå ud midt på gulvet </a:t>
            </a:r>
          </a:p>
          <a:p>
            <a:pPr algn="l">
              <a:buFontTx/>
              <a:buChar char="•"/>
            </a:pPr>
            <a:endParaRPr lang="da-DK" altLang="da-DK" dirty="0">
              <a:solidFill>
                <a:srgbClr val="FFFFFF"/>
              </a:solidFill>
              <a:latin typeface="Georgia" panose="020405020504050203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l">
              <a:buFontTx/>
              <a:buChar char="•"/>
            </a:pPr>
            <a:r>
              <a:rPr lang="da-DK" altLang="da-DK" dirty="0">
                <a:solidFill>
                  <a:srgbClr val="FFFFFF"/>
                </a:solidFill>
                <a:latin typeface="Georgia" panose="020405020504050203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Gå rundt mellem hinanden og byt kort (30 sek.)</a:t>
            </a:r>
          </a:p>
          <a:p>
            <a:pPr algn="l">
              <a:buFontTx/>
              <a:buChar char="•"/>
            </a:pPr>
            <a:endParaRPr lang="da-DK" altLang="da-DK" dirty="0">
              <a:solidFill>
                <a:srgbClr val="FFFFFF"/>
              </a:solidFill>
              <a:latin typeface="Georgia" panose="020405020504050203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l">
              <a:buFontTx/>
              <a:buChar char="•"/>
            </a:pPr>
            <a:r>
              <a:rPr lang="da-DK" altLang="da-DK" dirty="0">
                <a:solidFill>
                  <a:srgbClr val="FFFFFF"/>
                </a:solidFill>
                <a:latin typeface="Georgia" panose="020405020504050203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Du skal ikke læse kortet, men straks bytte det videre</a:t>
            </a:r>
          </a:p>
          <a:p>
            <a:pPr algn="l">
              <a:buFontTx/>
              <a:buChar char="•"/>
            </a:pPr>
            <a:endParaRPr lang="da-DK" altLang="da-DK" dirty="0">
              <a:solidFill>
                <a:srgbClr val="FFFFFF"/>
              </a:solidFill>
              <a:latin typeface="Georgia" panose="020405020504050203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l"/>
            <a:endParaRPr lang="da-DK" altLang="da-DK" dirty="0">
              <a:solidFill>
                <a:srgbClr val="FFFFFF"/>
              </a:solidFill>
              <a:latin typeface="Georgia" panose="020405020504050203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l"/>
            <a:endParaRPr lang="da-DK" altLang="da-DK" sz="800" dirty="0">
              <a:solidFill>
                <a:srgbClr val="FFFFFF"/>
              </a:solidFill>
              <a:latin typeface="Georgia" panose="02040502050405020303" pitchFamily="18" charset="0"/>
              <a:ea typeface="ＭＳ Ｐゴシック" panose="020B0600070205080204" pitchFamily="34" charset="-128"/>
            </a:endParaRPr>
          </a:p>
          <a:p>
            <a:pPr algn="l"/>
            <a:endParaRPr lang="da-DK" altLang="da-DK" sz="800" dirty="0">
              <a:solidFill>
                <a:srgbClr val="FFFFFF"/>
              </a:solidFill>
              <a:latin typeface="Georgia" panose="02040502050405020303" pitchFamily="18" charset="0"/>
              <a:ea typeface="ＭＳ Ｐゴシック" panose="020B0600070205080204" pitchFamily="34" charset="-128"/>
            </a:endParaRPr>
          </a:p>
          <a:p>
            <a:pPr algn="l">
              <a:buFontTx/>
              <a:buChar char="•"/>
            </a:pPr>
            <a:endParaRPr lang="da-DK" altLang="da-DK" sz="1600" dirty="0">
              <a:solidFill>
                <a:srgbClr val="FFFFFF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4DAE7FA-AB01-457E-9066-0404969EC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1" y="5410201"/>
            <a:ext cx="6659563" cy="252413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33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5126" name="Rectangle 4">
            <a:extLst>
              <a:ext uri="{FF2B5EF4-FFF2-40B4-BE49-F238E27FC236}">
                <a16:creationId xmlns:a16="http://schemas.microsoft.com/office/drawing/2014/main" id="{25198CC4-BDA9-4BFB-8844-3CF762FD7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1" y="5410201"/>
            <a:ext cx="6659563" cy="2524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5127" name="Undertitel 9">
            <a:extLst>
              <a:ext uri="{FF2B5EF4-FFF2-40B4-BE49-F238E27FC236}">
                <a16:creationId xmlns:a16="http://schemas.microsoft.com/office/drawing/2014/main" id="{8EEFC1D0-3ED4-40C7-AAF3-D8F18720C46A}"/>
              </a:ext>
            </a:extLst>
          </p:cNvPr>
          <p:cNvSpPr txBox="1">
            <a:spLocks/>
          </p:cNvSpPr>
          <p:nvPr/>
        </p:nvSpPr>
        <p:spPr bwMode="auto">
          <a:xfrm>
            <a:off x="2362200" y="4953000"/>
            <a:ext cx="5791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da-DK" altLang="da-DK" sz="2000">
                <a:solidFill>
                  <a:srgbClr val="7F7F7F"/>
                </a:solidFill>
                <a:latin typeface="Georgia" panose="02040502050405020303" pitchFamily="18" charset="0"/>
              </a:rPr>
              <a:t>30 sekunder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Sort tavle">
            <a:extLst>
              <a:ext uri="{FF2B5EF4-FFF2-40B4-BE49-F238E27FC236}">
                <a16:creationId xmlns:a16="http://schemas.microsoft.com/office/drawing/2014/main" id="{0B3EE22C-16A4-488C-9D41-5A9466A1D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2">
            <a:extLst>
              <a:ext uri="{FF2B5EF4-FFF2-40B4-BE49-F238E27FC236}">
                <a16:creationId xmlns:a16="http://schemas.microsoft.com/office/drawing/2014/main" id="{EFD5A666-AFDF-4630-8DD9-798AE7C1B21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98084" y="675481"/>
            <a:ext cx="6324600" cy="990600"/>
          </a:xfrm>
        </p:spPr>
        <p:txBody>
          <a:bodyPr/>
          <a:lstStyle/>
          <a:p>
            <a:pPr eaLnBrk="1" hangingPunct="1"/>
            <a:br>
              <a:rPr lang="da-DK" altLang="da-DK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da-DK" altLang="da-DK" dirty="0">
                <a:solidFill>
                  <a:schemeClr val="bg1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  <a:t>Vurder svarene</a:t>
            </a:r>
            <a:br>
              <a:rPr lang="da-DK" altLang="da-DK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endParaRPr lang="da-DK" altLang="da-DK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16029958-4598-4A46-BEC2-00254A8228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86000" y="1295400"/>
            <a:ext cx="8382000" cy="4800600"/>
          </a:xfrm>
        </p:spPr>
        <p:txBody>
          <a:bodyPr/>
          <a:lstStyle/>
          <a:p>
            <a:pPr algn="l"/>
            <a:endParaRPr lang="da-DK" altLang="da-DK" sz="800" dirty="0">
              <a:solidFill>
                <a:srgbClr val="FFFFFF"/>
              </a:solidFill>
              <a:ea typeface="ＭＳ Ｐゴシック" panose="020B0600070205080204" pitchFamily="34" charset="-128"/>
            </a:endParaRPr>
          </a:p>
          <a:p>
            <a:pPr algn="l">
              <a:buFontTx/>
              <a:buChar char="•"/>
            </a:pPr>
            <a:r>
              <a:rPr lang="da-DK" altLang="da-DK" sz="1400" dirty="0">
                <a:ea typeface="ＭＳ Ｐゴシック" panose="020B0600070205080204" pitchFamily="34" charset="-128"/>
              </a:rPr>
              <a:t>  </a:t>
            </a:r>
            <a:r>
              <a:rPr lang="da-DK" altLang="da-DK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Læs svarene på de to kort </a:t>
            </a:r>
          </a:p>
          <a:p>
            <a:pPr algn="l">
              <a:buFontTx/>
              <a:buChar char="•"/>
            </a:pPr>
            <a:endParaRPr lang="da-DK" altLang="da-DK" dirty="0">
              <a:latin typeface="Georgia" panose="02040502050405020303" pitchFamily="18" charset="0"/>
              <a:ea typeface="ＭＳ Ｐゴシック" panose="020B0600070205080204" pitchFamily="34" charset="-128"/>
            </a:endParaRPr>
          </a:p>
          <a:p>
            <a:pPr algn="l">
              <a:buFontTx/>
              <a:buChar char="•"/>
            </a:pPr>
            <a:r>
              <a:rPr lang="da-DK" altLang="da-DK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 Fordel 5 point mellem de to kort (fx 3-2, 4-1, eller 5-0)</a:t>
            </a:r>
          </a:p>
          <a:p>
            <a:pPr lvl="1" algn="l"/>
            <a:endParaRPr lang="da-DK" altLang="da-DK" sz="1200" dirty="0">
              <a:latin typeface="Georgia" panose="02040502050405020303" pitchFamily="18" charset="0"/>
              <a:ea typeface="ＭＳ Ｐゴシック" panose="020B0600070205080204" pitchFamily="34" charset="-128"/>
            </a:endParaRPr>
          </a:p>
          <a:p>
            <a:pPr algn="l">
              <a:buFontTx/>
              <a:buChar char="•"/>
            </a:pPr>
            <a:r>
              <a:rPr lang="da-DK" altLang="da-DK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 Skriv pointtallet til det enkelte kort</a:t>
            </a:r>
            <a:endParaRPr lang="da-DK" altLang="da-DK" dirty="0">
              <a:ea typeface="ＭＳ Ｐゴシック" panose="020B0600070205080204" pitchFamily="34" charset="-128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52FD544-152C-4B59-A509-23D0ABDD9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1" y="5638801"/>
            <a:ext cx="6659563" cy="252413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33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6150" name="Rectangle 4">
            <a:extLst>
              <a:ext uri="{FF2B5EF4-FFF2-40B4-BE49-F238E27FC236}">
                <a16:creationId xmlns:a16="http://schemas.microsoft.com/office/drawing/2014/main" id="{A513C2F8-D545-473C-BBDE-7126FFE0B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1" y="5638801"/>
            <a:ext cx="6659563" cy="2524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6151" name="Undertitel 9">
            <a:extLst>
              <a:ext uri="{FF2B5EF4-FFF2-40B4-BE49-F238E27FC236}">
                <a16:creationId xmlns:a16="http://schemas.microsoft.com/office/drawing/2014/main" id="{7E172879-0736-454E-86EA-BDBC111FD188}"/>
              </a:ext>
            </a:extLst>
          </p:cNvPr>
          <p:cNvSpPr txBox="1">
            <a:spLocks/>
          </p:cNvSpPr>
          <p:nvPr/>
        </p:nvSpPr>
        <p:spPr bwMode="auto">
          <a:xfrm>
            <a:off x="2514600" y="5257800"/>
            <a:ext cx="5791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da-DK" altLang="da-DK" sz="2000">
                <a:solidFill>
                  <a:srgbClr val="7F7F7F"/>
                </a:solidFill>
                <a:latin typeface="Georgia" panose="02040502050405020303" pitchFamily="18" charset="0"/>
              </a:rPr>
              <a:t>Tidsfrist: 2 minutter</a:t>
            </a:r>
          </a:p>
        </p:txBody>
      </p:sp>
      <p:pic>
        <p:nvPicPr>
          <p:cNvPr id="12" name="Billede 11" descr="Billed13a.PNG">
            <a:extLst>
              <a:ext uri="{FF2B5EF4-FFF2-40B4-BE49-F238E27FC236}">
                <a16:creationId xmlns:a16="http://schemas.microsoft.com/office/drawing/2014/main" id="{D8D523A0-4090-4DCC-83A2-E86339D09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2684" y="1"/>
            <a:ext cx="2745316" cy="2058987"/>
          </a:xfrm>
          <a:prstGeom prst="rect">
            <a:avLst/>
          </a:prstGeom>
          <a:effectLst>
            <a:softEdge rad="381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Sort tavle">
            <a:extLst>
              <a:ext uri="{FF2B5EF4-FFF2-40B4-BE49-F238E27FC236}">
                <a16:creationId xmlns:a16="http://schemas.microsoft.com/office/drawing/2014/main" id="{0BF8168F-C4D1-482E-B078-3E466F3F7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2">
            <a:extLst>
              <a:ext uri="{FF2B5EF4-FFF2-40B4-BE49-F238E27FC236}">
                <a16:creationId xmlns:a16="http://schemas.microsoft.com/office/drawing/2014/main" id="{1767D863-5DFD-4AEF-A03E-B5CEF7FE69A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609600"/>
            <a:ext cx="6019800" cy="990600"/>
          </a:xfrm>
        </p:spPr>
        <p:txBody>
          <a:bodyPr/>
          <a:lstStyle/>
          <a:p>
            <a:pPr eaLnBrk="1" hangingPunct="1"/>
            <a:br>
              <a:rPr lang="da-DK" altLang="da-DK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da-DK" altLang="da-DK" sz="4000">
                <a:solidFill>
                  <a:schemeClr val="bg1"/>
                </a:solidFill>
                <a:latin typeface="Georgia" panose="02040502050405020303" pitchFamily="18" charset="0"/>
                <a:ea typeface="ＭＳ Ｐゴシック" panose="020B0600070205080204" pitchFamily="34" charset="-128"/>
              </a:rPr>
              <a:t>Afslutning</a:t>
            </a:r>
            <a:br>
              <a:rPr lang="da-DK" altLang="da-DK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endParaRPr lang="da-DK" altLang="da-DK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59AD03AA-E06A-411D-97A1-037E4B0FDA0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49124" y="1794075"/>
            <a:ext cx="10255170" cy="3703899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da-DK" altLang="da-DK" sz="3500" dirty="0">
                <a:ea typeface="ＭＳ Ｐゴシック" panose="020B0600070205080204" pitchFamily="34" charset="-128"/>
              </a:rPr>
              <a:t>Vi skal høre tre gode svar….</a:t>
            </a:r>
          </a:p>
          <a:p>
            <a:pPr algn="l"/>
            <a:endParaRPr lang="da-DK" altLang="da-DK" sz="3500" dirty="0">
              <a:ea typeface="ＭＳ Ｐゴシック" panose="020B0600070205080204" pitchFamily="34" charset="-128"/>
            </a:endParaRPr>
          </a:p>
          <a:p>
            <a:pPr algn="l"/>
            <a:r>
              <a:rPr lang="da-DK" altLang="da-DK" sz="3500" dirty="0">
                <a:ea typeface="ＭＳ Ｐゴシック" panose="020B0600070205080204" pitchFamily="34" charset="-128"/>
              </a:rPr>
              <a:t>15 point?</a:t>
            </a:r>
          </a:p>
          <a:p>
            <a:pPr algn="l"/>
            <a:r>
              <a:rPr lang="da-DK" altLang="da-DK" sz="3500" dirty="0">
                <a:ea typeface="ＭＳ Ｐゴシック" panose="020B0600070205080204" pitchFamily="34" charset="-128"/>
              </a:rPr>
              <a:t>14 point?</a:t>
            </a:r>
          </a:p>
          <a:p>
            <a:pPr algn="l"/>
            <a:r>
              <a:rPr lang="da-DK" altLang="da-DK" sz="3500" dirty="0">
                <a:ea typeface="ＭＳ Ｐゴシック" panose="020B0600070205080204" pitchFamily="34" charset="-128"/>
              </a:rPr>
              <a:t>13 point?</a:t>
            </a:r>
          </a:p>
          <a:p>
            <a:pPr algn="l"/>
            <a:r>
              <a:rPr lang="da-DK" altLang="da-DK" sz="3500" dirty="0">
                <a:ea typeface="ＭＳ Ｐゴシック" panose="020B0600070205080204" pitchFamily="34" charset="-128"/>
              </a:rPr>
              <a:t>12 point?</a:t>
            </a:r>
          </a:p>
          <a:p>
            <a:pPr algn="l"/>
            <a:r>
              <a:rPr lang="da-DK" altLang="da-DK" sz="3500" dirty="0">
                <a:ea typeface="ＭＳ Ｐゴシック" panose="020B0600070205080204" pitchFamily="34" charset="-128"/>
              </a:rPr>
              <a:t>11 point?</a:t>
            </a:r>
          </a:p>
          <a:p>
            <a:pPr algn="l"/>
            <a:r>
              <a:rPr lang="da-DK" altLang="da-DK" sz="3500" dirty="0">
                <a:ea typeface="ＭＳ Ｐゴシック" panose="020B0600070205080204" pitchFamily="34" charset="-128"/>
              </a:rPr>
              <a:t>….</a:t>
            </a:r>
            <a:br>
              <a:rPr lang="da-DK" altLang="da-DK" sz="1400" dirty="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endParaRPr lang="da-DK" altLang="da-DK" sz="800" dirty="0">
              <a:solidFill>
                <a:srgbClr val="FFFFFF"/>
              </a:solidFill>
              <a:ea typeface="ＭＳ Ｐゴシック" panose="020B0600070205080204" pitchFamily="34" charset="-128"/>
            </a:endParaRPr>
          </a:p>
          <a:p>
            <a:pPr algn="l" eaLnBrk="1" hangingPunct="1"/>
            <a:endParaRPr lang="da-DK" altLang="da-DK" sz="1600" dirty="0">
              <a:solidFill>
                <a:srgbClr val="FFFFFF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9" name="Billede 8" descr="bytte17.png">
            <a:extLst>
              <a:ext uri="{FF2B5EF4-FFF2-40B4-BE49-F238E27FC236}">
                <a16:creationId xmlns:a16="http://schemas.microsoft.com/office/drawing/2014/main" id="{6BC9696A-7F29-4D41-B401-E1D49ED44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062" y="0"/>
            <a:ext cx="3059939" cy="2298002"/>
          </a:xfrm>
          <a:prstGeom prst="rect">
            <a:avLst/>
          </a:prstGeom>
          <a:effectLst>
            <a:softEdge rad="444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EF2810-B7BA-4EDD-BCD6-5532FD0E3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Høj- &amp; lavkonjunktur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F35848-F2EE-4B17-90A3-43073A98D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747" y="2129742"/>
            <a:ext cx="10178435" cy="3806447"/>
          </a:xfrm>
        </p:spPr>
        <p:txBody>
          <a:bodyPr/>
          <a:lstStyle/>
          <a:p>
            <a:r>
              <a:rPr lang="da-DK" dirty="0"/>
              <a:t>Det er størrelsen på væksten (forøgelsen) af BNP som afgør hvilken konjunktur vi har.</a:t>
            </a:r>
          </a:p>
          <a:p>
            <a:r>
              <a:rPr lang="da-DK" dirty="0"/>
              <a:t>Højkonjunktur = Høj BNP vækst (2-5%)</a:t>
            </a:r>
          </a:p>
          <a:p>
            <a:r>
              <a:rPr lang="da-DK" dirty="0"/>
              <a:t>Lavkonjunktur = Lav BNP vækst (&lt;2%)</a:t>
            </a:r>
          </a:p>
        </p:txBody>
      </p:sp>
      <p:pic>
        <p:nvPicPr>
          <p:cNvPr id="4" name="Google Shape;92;p17">
            <a:extLst>
              <a:ext uri="{FF2B5EF4-FFF2-40B4-BE49-F238E27FC236}">
                <a16:creationId xmlns:a16="http://schemas.microsoft.com/office/drawing/2014/main" id="{D3CB5C7C-1185-410A-B28C-C94E573AC7E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871" y="3429000"/>
            <a:ext cx="6277337" cy="28633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710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7804" y="1112157"/>
            <a:ext cx="9613861" cy="1080938"/>
          </a:xfrm>
        </p:spPr>
        <p:txBody>
          <a:bodyPr>
            <a:normAutofit fontScale="90000"/>
          </a:bodyPr>
          <a:lstStyle/>
          <a:p>
            <a:r>
              <a:rPr lang="da-DK" b="1" dirty="0"/>
              <a:t>Hvordan kan det kobles til den centrale økonomiske sammenhæng?</a:t>
            </a:r>
            <a:br>
              <a:rPr lang="da-DK" b="1" dirty="0"/>
            </a:br>
            <a:br>
              <a:rPr lang="da-DK" dirty="0"/>
            </a:br>
            <a:endParaRPr lang="da-DK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6DA27E5-A390-4AF4-8680-209CAC620FE8}"/>
              </a:ext>
            </a:extLst>
          </p:cNvPr>
          <p:cNvGraphicFramePr/>
          <p:nvPr/>
        </p:nvGraphicFramePr>
        <p:xfrm>
          <a:off x="259352" y="2193095"/>
          <a:ext cx="11071412" cy="256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3552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215153" y="2259106"/>
            <a:ext cx="11495776" cy="412222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a-DK" sz="3300" dirty="0"/>
              <a:t>Spørgsmål: Hvordan skal vi præcist </a:t>
            </a:r>
            <a:r>
              <a:rPr lang="da-DK" sz="3300" b="1" dirty="0"/>
              <a:t>forstå og beregne </a:t>
            </a:r>
            <a:r>
              <a:rPr lang="da-DK" sz="3300" dirty="0"/>
              <a:t>BNP</a:t>
            </a:r>
          </a:p>
          <a:p>
            <a:r>
              <a:rPr lang="da-DK" sz="3300" dirty="0"/>
              <a:t>Video + handout</a:t>
            </a:r>
          </a:p>
          <a:p>
            <a:r>
              <a:rPr lang="da-DK" u="sng" dirty="0">
                <a:hlinkClick r:id="rId2"/>
              </a:rPr>
              <a:t>https://www.khanacademy.org/economics-finance-domain/ap-macroeconomics/economic-iondicators-and-the-business-cycle/21/v/parsing-gross-domestic-product</a:t>
            </a:r>
            <a:endParaRPr lang="da-DK" sz="3300" dirty="0"/>
          </a:p>
          <a:p>
            <a:endParaRPr lang="da-DK" sz="3300" dirty="0"/>
          </a:p>
          <a:p>
            <a:pPr marL="0" indent="0">
              <a:buNone/>
            </a:pPr>
            <a:r>
              <a:rPr lang="da-DK" sz="3300" dirty="0"/>
              <a:t>DVS hvor stor en økonomi man har må være hvor mange </a:t>
            </a:r>
            <a:r>
              <a:rPr lang="da-DK" sz="3300" u="sng" dirty="0"/>
              <a:t>ressourcer man råder over</a:t>
            </a:r>
            <a:r>
              <a:rPr lang="da-DK" sz="3300" dirty="0"/>
              <a:t>.</a:t>
            </a:r>
          </a:p>
          <a:p>
            <a:pPr marL="0" indent="0">
              <a:buNone/>
            </a:pPr>
            <a:r>
              <a:rPr lang="da-DK" sz="3300" dirty="0"/>
              <a:t>Alle ressourcer kan omregnes til et pengebeløb.</a:t>
            </a:r>
          </a:p>
          <a:p>
            <a:pPr marL="0" indent="0">
              <a:buNone/>
            </a:pPr>
            <a:r>
              <a:rPr lang="da-DK" sz="3300" dirty="0"/>
              <a:t>Dermed bliver et lands velstand (samlet BNP) et enormt højt tal.</a:t>
            </a:r>
          </a:p>
          <a:p>
            <a:endParaRPr lang="da-DK" sz="3300" dirty="0"/>
          </a:p>
          <a:p>
            <a:pPr marL="0" indent="0">
              <a:buNone/>
            </a:pPr>
            <a:endParaRPr lang="da-DK" sz="33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85507" y="893980"/>
            <a:ext cx="10772775" cy="569103"/>
          </a:xfrm>
        </p:spPr>
        <p:txBody>
          <a:bodyPr>
            <a:noAutofit/>
          </a:bodyPr>
          <a:lstStyle/>
          <a:p>
            <a:r>
              <a:rPr lang="da-DK" sz="4400" b="1" dirty="0"/>
              <a:t>Økonomi = Ressourcer</a:t>
            </a:r>
          </a:p>
        </p:txBody>
      </p:sp>
    </p:spTree>
    <p:extLst>
      <p:ext uri="{BB962C8B-B14F-4D97-AF65-F5344CB8AC3E}">
        <p14:creationId xmlns:p14="http://schemas.microsoft.com/office/powerpoint/2010/main" val="259007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322729" y="2689411"/>
            <a:ext cx="11608537" cy="3799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300" b="1" dirty="0"/>
              <a:t>1: Men </a:t>
            </a:r>
            <a:r>
              <a:rPr lang="da-DK" sz="3300" b="1" dirty="0">
                <a:solidFill>
                  <a:srgbClr val="FF0000"/>
                </a:solidFill>
              </a:rPr>
              <a:t>BNP pr. indbygger </a:t>
            </a:r>
            <a:r>
              <a:rPr lang="da-DK" sz="3300" b="1" dirty="0"/>
              <a:t>altid er det vi skal måle det i </a:t>
            </a:r>
          </a:p>
          <a:p>
            <a:r>
              <a:rPr lang="da-DK" sz="3300" b="1" dirty="0"/>
              <a:t>Hvorfor?</a:t>
            </a:r>
          </a:p>
          <a:p>
            <a:pPr marL="0" indent="0">
              <a:buNone/>
            </a:pPr>
            <a:r>
              <a:rPr lang="da-DK" sz="3300" b="1" dirty="0"/>
              <a:t>2: VÆKSTEN i BNP betyder meget</a:t>
            </a:r>
          </a:p>
          <a:p>
            <a:r>
              <a:rPr lang="da-DK" sz="3300" b="1" dirty="0"/>
              <a:t>Hvorfor?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709612" y="972869"/>
            <a:ext cx="10772775" cy="624187"/>
          </a:xfrm>
        </p:spPr>
        <p:txBody>
          <a:bodyPr>
            <a:normAutofit/>
          </a:bodyPr>
          <a:lstStyle/>
          <a:p>
            <a:r>
              <a:rPr lang="da-DK" b="1" dirty="0"/>
              <a:t>Nuancer af BNP</a:t>
            </a:r>
          </a:p>
        </p:txBody>
      </p:sp>
      <p:pic>
        <p:nvPicPr>
          <p:cNvPr id="4" name="Picture 2" descr="Dansk løbetalent sætter ny rekord på 100-meteren | Nordjyske.dk">
            <a:extLst>
              <a:ext uri="{FF2B5EF4-FFF2-40B4-BE49-F238E27FC236}">
                <a16:creationId xmlns:a16="http://schemas.microsoft.com/office/drawing/2014/main" id="{0AE1961A-6382-441C-9DB3-A7C2BF388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791" y="2093514"/>
            <a:ext cx="8103243" cy="455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45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EDEB0593-7EAC-2BC0-6F59-2A0FBA910DE2}"/>
              </a:ext>
            </a:extLst>
          </p:cNvPr>
          <p:cNvSpPr txBox="1"/>
          <p:nvPr/>
        </p:nvSpPr>
        <p:spPr>
          <a:xfrm>
            <a:off x="770964" y="869576"/>
            <a:ext cx="915491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300" b="1" dirty="0"/>
              <a:t>Danmark &amp; Kinas BNP vækst de sidste 10 år</a:t>
            </a: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E29D152B-2164-FD98-BAF4-4934795042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785076"/>
              </p:ext>
            </p:extLst>
          </p:nvPr>
        </p:nvGraphicFramePr>
        <p:xfrm>
          <a:off x="141922" y="2228985"/>
          <a:ext cx="11571659" cy="12242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34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69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1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75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05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44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569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6324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63242">
                  <a:extLst>
                    <a:ext uri="{9D8B030D-6E8A-4147-A177-3AD203B41FA5}">
                      <a16:colId xmlns:a16="http://schemas.microsoft.com/office/drawing/2014/main" val="2578100123"/>
                    </a:ext>
                  </a:extLst>
                </a:gridCol>
                <a:gridCol w="863242">
                  <a:extLst>
                    <a:ext uri="{9D8B030D-6E8A-4147-A177-3AD203B41FA5}">
                      <a16:colId xmlns:a16="http://schemas.microsoft.com/office/drawing/2014/main" val="1370872186"/>
                    </a:ext>
                  </a:extLst>
                </a:gridCol>
                <a:gridCol w="945396">
                  <a:extLst>
                    <a:ext uri="{9D8B030D-6E8A-4147-A177-3AD203B41FA5}">
                      <a16:colId xmlns:a16="http://schemas.microsoft.com/office/drawing/2014/main" val="1831024496"/>
                    </a:ext>
                  </a:extLst>
                </a:gridCol>
                <a:gridCol w="783311">
                  <a:extLst>
                    <a:ext uri="{9D8B030D-6E8A-4147-A177-3AD203B41FA5}">
                      <a16:colId xmlns:a16="http://schemas.microsoft.com/office/drawing/2014/main" val="261309620"/>
                    </a:ext>
                  </a:extLst>
                </a:gridCol>
                <a:gridCol w="865466">
                  <a:extLst>
                    <a:ext uri="{9D8B030D-6E8A-4147-A177-3AD203B41FA5}">
                      <a16:colId xmlns:a16="http://schemas.microsoft.com/office/drawing/2014/main" val="3376855173"/>
                    </a:ext>
                  </a:extLst>
                </a:gridCol>
              </a:tblGrid>
              <a:tr h="737852">
                <a:tc>
                  <a:txBody>
                    <a:bodyPr/>
                    <a:lstStyle/>
                    <a:p>
                      <a:pPr algn="ctr" fontAlgn="b"/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2011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2012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2013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2014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2015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2016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2017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368">
                <a:tc>
                  <a:txBody>
                    <a:bodyPr/>
                    <a:lstStyle/>
                    <a:p>
                      <a:pPr algn="ctr" fontAlgn="b"/>
                      <a:r>
                        <a:rPr lang="da-DK" sz="27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Danmark</a:t>
                      </a:r>
                      <a:endParaRPr lang="da-DK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1,3%</a:t>
                      </a:r>
                      <a:endParaRPr lang="da-DK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0,2%</a:t>
                      </a:r>
                      <a:endParaRPr lang="da-DK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0,9%</a:t>
                      </a:r>
                      <a:endParaRPr lang="da-DK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da-DK" sz="2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1,7%</a:t>
                      </a:r>
                      <a:endParaRPr lang="da-DK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1,6%</a:t>
                      </a:r>
                      <a:endParaRPr lang="da-DK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1,7%</a:t>
                      </a:r>
                      <a:endParaRPr lang="da-DK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1,7% 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2,4%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2,4%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-3,3%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4,9%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1,1%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B9F8982A-FB30-4E38-AAD3-73C68814BC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128329"/>
              </p:ext>
            </p:extLst>
          </p:nvPr>
        </p:nvGraphicFramePr>
        <p:xfrm>
          <a:off x="236449" y="4059714"/>
          <a:ext cx="11662326" cy="12242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6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3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42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97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13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100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200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7000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70005">
                  <a:extLst>
                    <a:ext uri="{9D8B030D-6E8A-4147-A177-3AD203B41FA5}">
                      <a16:colId xmlns:a16="http://schemas.microsoft.com/office/drawing/2014/main" val="2578100123"/>
                    </a:ext>
                  </a:extLst>
                </a:gridCol>
                <a:gridCol w="870005">
                  <a:extLst>
                    <a:ext uri="{9D8B030D-6E8A-4147-A177-3AD203B41FA5}">
                      <a16:colId xmlns:a16="http://schemas.microsoft.com/office/drawing/2014/main" val="1370872186"/>
                    </a:ext>
                  </a:extLst>
                </a:gridCol>
                <a:gridCol w="952803">
                  <a:extLst>
                    <a:ext uri="{9D8B030D-6E8A-4147-A177-3AD203B41FA5}">
                      <a16:colId xmlns:a16="http://schemas.microsoft.com/office/drawing/2014/main" val="1831024496"/>
                    </a:ext>
                  </a:extLst>
                </a:gridCol>
                <a:gridCol w="789449">
                  <a:extLst>
                    <a:ext uri="{9D8B030D-6E8A-4147-A177-3AD203B41FA5}">
                      <a16:colId xmlns:a16="http://schemas.microsoft.com/office/drawing/2014/main" val="261309620"/>
                    </a:ext>
                  </a:extLst>
                </a:gridCol>
                <a:gridCol w="872247">
                  <a:extLst>
                    <a:ext uri="{9D8B030D-6E8A-4147-A177-3AD203B41FA5}">
                      <a16:colId xmlns:a16="http://schemas.microsoft.com/office/drawing/2014/main" val="3376855173"/>
                    </a:ext>
                  </a:extLst>
                </a:gridCol>
              </a:tblGrid>
              <a:tr h="737852">
                <a:tc>
                  <a:txBody>
                    <a:bodyPr/>
                    <a:lstStyle/>
                    <a:p>
                      <a:pPr algn="ctr" fontAlgn="b"/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2011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2012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2013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2014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2015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2016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2017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368">
                <a:tc>
                  <a:txBody>
                    <a:bodyPr/>
                    <a:lstStyle/>
                    <a:p>
                      <a:pPr algn="ctr" fontAlgn="b"/>
                      <a:r>
                        <a:rPr lang="da-DK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Kina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7%</a:t>
                      </a:r>
                      <a:endParaRPr lang="da-DK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6%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3%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8867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6379" y="1035094"/>
            <a:ext cx="10772775" cy="580602"/>
          </a:xfrm>
        </p:spPr>
        <p:txBody>
          <a:bodyPr>
            <a:noAutofit/>
          </a:bodyPr>
          <a:lstStyle/>
          <a:p>
            <a:r>
              <a:rPr lang="da-DK" sz="4400" b="1" dirty="0"/>
              <a:t>Kalle tænker…..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0" y="2174800"/>
            <a:ext cx="11430382" cy="36030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300" i="1" dirty="0"/>
              <a:t>Egentlig synes jeg bare at 0% i BNP vækst er helt fint. Selvfølgelig skal vi ikke blive fattigere (minus vækst), men jeg behøver faktisk heller ikke blive rigere……</a:t>
            </a:r>
          </a:p>
          <a:p>
            <a:pPr marL="0" indent="0">
              <a:buNone/>
            </a:pPr>
            <a:endParaRPr lang="da-DK" sz="3300" i="1" dirty="0"/>
          </a:p>
          <a:p>
            <a:pPr marL="0" indent="0">
              <a:buNone/>
            </a:pPr>
            <a:r>
              <a:rPr lang="da-DK" sz="3300" i="1" dirty="0"/>
              <a:t>Tal med sidemanden om hvorfor </a:t>
            </a:r>
          </a:p>
          <a:p>
            <a:pPr marL="0" indent="0">
              <a:buNone/>
            </a:pPr>
            <a:r>
              <a:rPr lang="da-DK" sz="3300" i="1" dirty="0"/>
              <a:t>Kalle er en klovn (økonomisk set)</a:t>
            </a:r>
          </a:p>
          <a:p>
            <a:endParaRPr lang="da-DK" sz="3300" dirty="0"/>
          </a:p>
          <a:p>
            <a:endParaRPr lang="da-DK" sz="3300" dirty="0"/>
          </a:p>
        </p:txBody>
      </p:sp>
      <p:pic>
        <p:nvPicPr>
          <p:cNvPr id="1026" name="Picture 2" descr="Billedresultat for gu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075" y="3664454"/>
            <a:ext cx="5267229" cy="296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670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1B2643-6756-4CCB-B9B9-BC7C55FA6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B751A3-282F-4138-A7F4-AC6F06E50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8" name="Picture 4" descr="Smartphone vs Cellphone: Is it the time to go back?">
            <a:extLst>
              <a:ext uri="{FF2B5EF4-FFF2-40B4-BE49-F238E27FC236}">
                <a16:creationId xmlns:a16="http://schemas.microsoft.com/office/drawing/2014/main" id="{376BD913-E6AE-40E0-8722-809D1ADEA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845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7E6CEE-D0B8-4937-BDCC-8429A461A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0D31AA-0F5F-41FC-B846-8BB749612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6B1ECB6-5338-4ADD-8665-94346619D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58" y="267885"/>
            <a:ext cx="11176483" cy="622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947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179361"/>
              </p:ext>
            </p:extLst>
          </p:nvPr>
        </p:nvGraphicFramePr>
        <p:xfrm>
          <a:off x="141922" y="2228985"/>
          <a:ext cx="11732028" cy="12242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5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6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89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51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594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603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685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7520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75205">
                  <a:extLst>
                    <a:ext uri="{9D8B030D-6E8A-4147-A177-3AD203B41FA5}">
                      <a16:colId xmlns:a16="http://schemas.microsoft.com/office/drawing/2014/main" val="2578100123"/>
                    </a:ext>
                  </a:extLst>
                </a:gridCol>
                <a:gridCol w="875205">
                  <a:extLst>
                    <a:ext uri="{9D8B030D-6E8A-4147-A177-3AD203B41FA5}">
                      <a16:colId xmlns:a16="http://schemas.microsoft.com/office/drawing/2014/main" val="1370872186"/>
                    </a:ext>
                  </a:extLst>
                </a:gridCol>
                <a:gridCol w="958498">
                  <a:extLst>
                    <a:ext uri="{9D8B030D-6E8A-4147-A177-3AD203B41FA5}">
                      <a16:colId xmlns:a16="http://schemas.microsoft.com/office/drawing/2014/main" val="1831024496"/>
                    </a:ext>
                  </a:extLst>
                </a:gridCol>
                <a:gridCol w="794167">
                  <a:extLst>
                    <a:ext uri="{9D8B030D-6E8A-4147-A177-3AD203B41FA5}">
                      <a16:colId xmlns:a16="http://schemas.microsoft.com/office/drawing/2014/main" val="261309620"/>
                    </a:ext>
                  </a:extLst>
                </a:gridCol>
                <a:gridCol w="877460">
                  <a:extLst>
                    <a:ext uri="{9D8B030D-6E8A-4147-A177-3AD203B41FA5}">
                      <a16:colId xmlns:a16="http://schemas.microsoft.com/office/drawing/2014/main" val="3376855173"/>
                    </a:ext>
                  </a:extLst>
                </a:gridCol>
              </a:tblGrid>
              <a:tr h="737852">
                <a:tc>
                  <a:txBody>
                    <a:bodyPr/>
                    <a:lstStyle/>
                    <a:p>
                      <a:pPr algn="ctr" fontAlgn="b"/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2011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2012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2013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2014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2015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2016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u="none" strike="noStrike" dirty="0">
                          <a:effectLst/>
                          <a:latin typeface="+mj-lt"/>
                        </a:rPr>
                        <a:t>2017</a:t>
                      </a:r>
                      <a:endParaRPr lang="da-DK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368">
                <a:tc>
                  <a:txBody>
                    <a:bodyPr/>
                    <a:lstStyle/>
                    <a:p>
                      <a:pPr algn="ctr" fontAlgn="b"/>
                      <a:r>
                        <a:rPr lang="da-DK" sz="27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Danmark</a:t>
                      </a:r>
                      <a:endParaRPr lang="da-DK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1,3</a:t>
                      </a:r>
                      <a:endParaRPr lang="da-DK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0,2</a:t>
                      </a:r>
                      <a:endParaRPr lang="da-DK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0,9</a:t>
                      </a:r>
                      <a:endParaRPr lang="da-DK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1,7</a:t>
                      </a:r>
                      <a:endParaRPr lang="da-DK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1,6</a:t>
                      </a:r>
                      <a:endParaRPr lang="da-DK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1,7</a:t>
                      </a:r>
                      <a:endParaRPr lang="da-DK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1,7 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2,4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2,4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-3,3%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4,9%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3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1,1%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kstfelt 1">
            <a:extLst>
              <a:ext uri="{FF2B5EF4-FFF2-40B4-BE49-F238E27FC236}">
                <a16:creationId xmlns:a16="http://schemas.microsoft.com/office/drawing/2014/main" id="{EDEB0593-7EAC-2BC0-6F59-2A0FBA910DE2}"/>
              </a:ext>
            </a:extLst>
          </p:cNvPr>
          <p:cNvSpPr txBox="1"/>
          <p:nvPr/>
        </p:nvSpPr>
        <p:spPr>
          <a:xfrm>
            <a:off x="770965" y="869576"/>
            <a:ext cx="77724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300" b="1" dirty="0"/>
              <a:t>Danmarks BNP vækst de sidste 10 år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486AB73B-B77B-4C2A-CD17-F8AE7A12C364}"/>
              </a:ext>
            </a:extLst>
          </p:cNvPr>
          <p:cNvSpPr txBox="1"/>
          <p:nvPr/>
        </p:nvSpPr>
        <p:spPr>
          <a:xfrm>
            <a:off x="770965" y="4243224"/>
            <a:ext cx="1002971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600" b="1" dirty="0"/>
              <a:t>Opgave: Brug konjunkturbegreberne på Danmarks udvikling i BNP (væksten) fra 2011 til i dag</a:t>
            </a:r>
          </a:p>
          <a:p>
            <a:pPr algn="ctr"/>
            <a:endParaRPr lang="da-DK" sz="2600" b="1" dirty="0"/>
          </a:p>
          <a:p>
            <a:pPr algn="ctr"/>
            <a:endParaRPr lang="da-DK" sz="2600" dirty="0"/>
          </a:p>
        </p:txBody>
      </p:sp>
    </p:spTree>
    <p:extLst>
      <p:ext uri="{BB962C8B-B14F-4D97-AF65-F5344CB8AC3E}">
        <p14:creationId xmlns:p14="http://schemas.microsoft.com/office/powerpoint/2010/main" val="1490192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B55BEC-7934-44D3-8944-F7EC43105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Noter til lektionens vigtigste begreber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734D11E-A6CD-415F-ACC7-13E68EA19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Dan dig overblik over dine noter fra denne lektien</a:t>
            </a:r>
          </a:p>
          <a:p>
            <a:endParaRPr lang="da-DK" dirty="0"/>
          </a:p>
          <a:p>
            <a:r>
              <a:rPr lang="da-DK" dirty="0"/>
              <a:t>Skriv inde på elevfeedback hvad du tager med dig af lærdom fra lektionen</a:t>
            </a:r>
          </a:p>
        </p:txBody>
      </p:sp>
    </p:spTree>
    <p:extLst>
      <p:ext uri="{BB962C8B-B14F-4D97-AF65-F5344CB8AC3E}">
        <p14:creationId xmlns:p14="http://schemas.microsoft.com/office/powerpoint/2010/main" val="3278991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385482" y="2519081"/>
            <a:ext cx="11545784" cy="3969853"/>
          </a:xfrm>
        </p:spPr>
        <p:txBody>
          <a:bodyPr>
            <a:normAutofit/>
          </a:bodyPr>
          <a:lstStyle/>
          <a:p>
            <a:r>
              <a:rPr lang="da-DK" sz="2200" b="1" dirty="0"/>
              <a:t>Markedsværdien af alle produkter og ydelser i landet. MEN IKKE illegale produkter/ydelser samt husholdningsarbejde.</a:t>
            </a:r>
          </a:p>
          <a:p>
            <a:r>
              <a:rPr lang="da-DK" sz="2200" b="1" dirty="0"/>
              <a:t>1: BNP er ikke fejlfri. Hvis mange bliver syge, kører der mange ambulancer. Dette tæller med i BNP, men bliver vi jo ikke velstående/rige af.</a:t>
            </a:r>
          </a:p>
          <a:p>
            <a:r>
              <a:rPr lang="da-DK" sz="2200" b="1" dirty="0"/>
              <a:t>2: Lavt udgangspunkt skaber god mulighed for høj vækst</a:t>
            </a:r>
          </a:p>
          <a:p>
            <a:r>
              <a:rPr lang="da-DK" sz="2200" b="1" dirty="0"/>
              <a:t>3: Husk </a:t>
            </a:r>
            <a:r>
              <a:rPr lang="da-DK" sz="2200" b="1" dirty="0">
                <a:solidFill>
                  <a:srgbClr val="FF0000"/>
                </a:solidFill>
              </a:rPr>
              <a:t>BNP pr. indbygger </a:t>
            </a:r>
            <a:r>
              <a:rPr lang="da-DK" sz="2200" b="1" dirty="0"/>
              <a:t>altid er det vi skal måle det i (IKKE I absolutte tal)</a:t>
            </a:r>
          </a:p>
          <a:p>
            <a:r>
              <a:rPr lang="da-DK" sz="2200" b="1" dirty="0"/>
              <a:t>4: BNP vækst betyder meget (specielt for økonomer)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709612" y="965697"/>
            <a:ext cx="10772775" cy="624187"/>
          </a:xfrm>
        </p:spPr>
        <p:txBody>
          <a:bodyPr>
            <a:normAutofit/>
          </a:bodyPr>
          <a:lstStyle/>
          <a:p>
            <a:r>
              <a:rPr lang="da-DK" b="1" dirty="0"/>
              <a:t>Opsamling på BNP</a:t>
            </a:r>
          </a:p>
        </p:txBody>
      </p:sp>
    </p:spTree>
    <p:extLst>
      <p:ext uri="{BB962C8B-B14F-4D97-AF65-F5344CB8AC3E}">
        <p14:creationId xmlns:p14="http://schemas.microsoft.com/office/powerpoint/2010/main" val="57429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255</TotalTime>
  <Words>755</Words>
  <Application>Microsoft Macintosh PowerPoint</Application>
  <PresentationFormat>Widescreen</PresentationFormat>
  <Paragraphs>205</Paragraphs>
  <Slides>19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4" baseType="lpstr">
      <vt:lpstr>Arial</vt:lpstr>
      <vt:lpstr>Calibri</vt:lpstr>
      <vt:lpstr>Georgia</vt:lpstr>
      <vt:lpstr>Trebuchet MS</vt:lpstr>
      <vt:lpstr>Berlin</vt:lpstr>
      <vt:lpstr>SÆT JER I MAKKERPAR </vt:lpstr>
      <vt:lpstr>Samfundsøkonomi</vt:lpstr>
      <vt:lpstr>Lektien</vt:lpstr>
      <vt:lpstr> Opgave </vt:lpstr>
      <vt:lpstr> Tidsfrist </vt:lpstr>
      <vt:lpstr>Bland svarerne</vt:lpstr>
      <vt:lpstr> Vurder svarene </vt:lpstr>
      <vt:lpstr> Afslutning </vt:lpstr>
      <vt:lpstr>Høj- &amp; lavkonjunktur</vt:lpstr>
      <vt:lpstr>Hvordan kan det kobles til den centrale økonomiske sammenhæng?  </vt:lpstr>
      <vt:lpstr>Økonomi = Ressourcer</vt:lpstr>
      <vt:lpstr>Nuancer af BNP</vt:lpstr>
      <vt:lpstr>PowerPoint-præsentation</vt:lpstr>
      <vt:lpstr>Kalle tænker…..</vt:lpstr>
      <vt:lpstr>PowerPoint-præsentation</vt:lpstr>
      <vt:lpstr>PowerPoint-præsentation</vt:lpstr>
      <vt:lpstr>PowerPoint-præsentation</vt:lpstr>
      <vt:lpstr>Noter til lektionens vigtigste begreber</vt:lpstr>
      <vt:lpstr>Opsamling på BNP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René Jensen</dc:creator>
  <cp:lastModifiedBy>Mads Malthe Rifbjerg Søvndal</cp:lastModifiedBy>
  <cp:revision>23</cp:revision>
  <dcterms:created xsi:type="dcterms:W3CDTF">2023-01-12T13:37:44Z</dcterms:created>
  <dcterms:modified xsi:type="dcterms:W3CDTF">2023-03-20T09:51:06Z</dcterms:modified>
</cp:coreProperties>
</file>