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78" r:id="rId3"/>
    <p:sldId id="280" r:id="rId4"/>
    <p:sldId id="279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6"/>
    <p:restoredTop sz="94681"/>
  </p:normalViewPr>
  <p:slideViewPr>
    <p:cSldViewPr snapToGrid="0">
      <p:cViewPr varScale="1">
        <p:scale>
          <a:sx n="116" d="100"/>
          <a:sy n="116" d="100"/>
        </p:scale>
        <p:origin x="2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AC7896-53C9-0269-DAAB-9B2955D44A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B7EE218-46A8-CCBC-0BF7-FDADC46A83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3B3A47-697A-C7CB-8A12-16D3BA38C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0CD9-D00F-9748-8700-B002785259B1}" type="datetimeFigureOut">
              <a:rPr lang="da-DK" smtClean="0"/>
              <a:t>04.12.2024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B6A09A1-30FB-28FE-0FEF-E4ED142E6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2B4ED9C-4CFD-B2E4-1E94-FEB59D471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16083-B15A-4742-A622-7D6EAFBDAE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1525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8688F6-78D6-AA83-44B9-7806517E1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548B394-31BD-8AF1-806A-CB8488E16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5340B3C-743C-C475-FA28-D686CABC4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0CD9-D00F-9748-8700-B002785259B1}" type="datetimeFigureOut">
              <a:rPr lang="da-DK" smtClean="0"/>
              <a:t>04.12.2024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26381F1-A2F0-C161-A54C-43FDE5010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4E6A979-893B-4299-B134-65393D698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16083-B15A-4742-A622-7D6EAFBDAE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5381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84D2C0-3A21-3482-2256-64738C91A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964C0EC-7B3F-9D7B-3955-A143770032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B778AAD-0A27-AFA4-54D1-090B9F3B5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0CD9-D00F-9748-8700-B002785259B1}" type="datetimeFigureOut">
              <a:rPr lang="da-DK" smtClean="0"/>
              <a:t>04.12.2024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529962E-2A7F-B78C-0815-D750E6E69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954FD37-FED3-7472-C218-ABA19EDDA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16083-B15A-4742-A622-7D6EAFBDAE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4813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073631-124C-8BE0-3CA4-C4A738B23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A27214E-9149-9AF8-3413-0E378AAF8E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E17F872-37F5-1FC4-473F-19148BAB5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7DAB5AC-2515-6B14-2F2F-B20EF5BD9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0CD9-D00F-9748-8700-B002785259B1}" type="datetimeFigureOut">
              <a:rPr lang="da-DK" smtClean="0"/>
              <a:t>04.12.2024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85A0BFB-9DB5-90EC-E32D-6E1015227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F7A18AE-B81A-9504-8AA8-D8EB5DFA9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16083-B15A-4742-A622-7D6EAFBDAE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3759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8C4C1F-611B-6D13-66E4-ED84A5AAC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67194CC-9CB9-F8FF-1111-8FC796CF80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BA983FD-4A9C-160B-265C-F0ED064AC0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E98BEF2-DE98-EDA8-0B83-943C8E920E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43C77FB-2088-BEB0-D9DA-CAE1751676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EE1CBCFC-00D7-042A-8648-8987FA36C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0CD9-D00F-9748-8700-B002785259B1}" type="datetimeFigureOut">
              <a:rPr lang="da-DK" smtClean="0"/>
              <a:t>04.12.2024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B6B7CC3-ED2C-BC55-E1E5-83C5877C5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4FC5B613-D683-9FFD-896C-6DCE68130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16083-B15A-4742-A622-7D6EAFBDAE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8711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47AEBE-5138-98FE-63EF-8C90074B0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A8C159A7-AD80-FE76-11C8-42F57F393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0CD9-D00F-9748-8700-B002785259B1}" type="datetimeFigureOut">
              <a:rPr lang="da-DK" smtClean="0"/>
              <a:t>04.12.2024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70DCB45-FBBC-36B1-E0AA-BE453A6D4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501283F-F903-0DA9-2066-65E860DE0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16083-B15A-4742-A622-7D6EAFBDAE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5864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8555AE0-5CAC-C91D-ED8C-17E39C07A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0CD9-D00F-9748-8700-B002785259B1}" type="datetimeFigureOut">
              <a:rPr lang="da-DK" smtClean="0"/>
              <a:t>04.12.2024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4C03E5A-EF2F-FED4-03B2-219960662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FDE1D43-7810-8B4A-99EF-1E57C277D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16083-B15A-4742-A622-7D6EAFBDAE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3490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F22EFF-69B8-8E65-30F2-FA163B17A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E7519CF-B7F8-2992-2951-48A548A73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3A0392B-3F21-7961-1818-55CF98CC1C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1DBF9FC-2333-F929-714E-BAC0F5714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0CD9-D00F-9748-8700-B002785259B1}" type="datetimeFigureOut">
              <a:rPr lang="da-DK" smtClean="0"/>
              <a:t>04.12.2024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8FCEED5-CA90-250A-2304-5F8203426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E911882-4D29-CD2B-B9CD-3A90BC8B1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16083-B15A-4742-A622-7D6EAFBDAE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8958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F13B9E-848E-6FFD-D623-7ED497155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9C5EA99-9D91-BB13-688D-8A4A32ADCD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4CF1FFB-EC55-46F0-8F35-AB907B9CAE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FCB2B54-D218-40CC-0DB6-BA038A008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0CD9-D00F-9748-8700-B002785259B1}" type="datetimeFigureOut">
              <a:rPr lang="da-DK" smtClean="0"/>
              <a:t>04.12.2024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FC4A330-6972-9CA0-1BC7-53A78A5C9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C1D7227-578E-A8B1-DB32-FDB4B3298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16083-B15A-4742-A622-7D6EAFBDAE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5951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D6B8DC-5826-255E-95D5-98B00EC0F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5473298-D858-2B32-CC8E-2201CCFF8A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CF5B38B-2F81-9712-3442-646D50BFB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0CD9-D00F-9748-8700-B002785259B1}" type="datetimeFigureOut">
              <a:rPr lang="da-DK" smtClean="0"/>
              <a:t>04.12.2024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95034F7-6206-2D26-4D00-69FC74450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81F31B5-1F5A-B4A0-404F-255C86DF2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16083-B15A-4742-A622-7D6EAFBDAE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5656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3563E62-EB6E-E41F-9C8E-317973FD61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03CEEE0-D8CA-7630-91BA-213FA3EF12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702E6A2-CEB4-0A24-9CD2-6CDA872D1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0CD9-D00F-9748-8700-B002785259B1}" type="datetimeFigureOut">
              <a:rPr lang="da-DK" smtClean="0"/>
              <a:t>04.12.2024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D05D467-F449-62FF-7B79-03338B5ED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1585E27-3C0C-37C1-1E5C-AB33D6766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16083-B15A-4742-A622-7D6EAFBDAE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2220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C68A025-F036-1664-8E3D-37615992B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CF51C39-6DE4-D0C3-2F27-19840191C9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32F7472-1141-E77C-69EF-5EEEFF5D09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1F0CD9-D00F-9748-8700-B002785259B1}" type="datetimeFigureOut">
              <a:rPr lang="da-DK" smtClean="0"/>
              <a:t>04.12.2024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C6A2EEE-37E5-244C-8FA1-D97A292CA0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3634A4D-0039-1EDE-5812-4C473728D5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E16083-B15A-4742-A622-7D6EAFBDAE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9528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Story in Paintings: Nausicaä, boy meets girl and more – The Eclectic  Light Company">
            <a:extLst>
              <a:ext uri="{FF2B5EF4-FFF2-40B4-BE49-F238E27FC236}">
                <a16:creationId xmlns:a16="http://schemas.microsoft.com/office/drawing/2014/main" id="{B879D3D3-8C47-0048-1C52-C94EDE8BA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0" b="6835"/>
          <a:stretch/>
        </p:blipFill>
        <p:spPr bwMode="auto">
          <a:xfrm>
            <a:off x="-1" y="10"/>
            <a:ext cx="1219200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6BE873D-0077-898C-0211-90C307FC18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55401" y="1066800"/>
            <a:ext cx="7272408" cy="2646795"/>
          </a:xfrm>
        </p:spPr>
        <p:txBody>
          <a:bodyPr anchor="b">
            <a:normAutofit/>
          </a:bodyPr>
          <a:lstStyle/>
          <a:p>
            <a:r>
              <a:rPr lang="da-DK" dirty="0">
                <a:solidFill>
                  <a:srgbClr val="FFFFFF"/>
                </a:solidFill>
              </a:rPr>
              <a:t>Homers Odyssé</a:t>
            </a:r>
            <a:br>
              <a:rPr lang="da-DK" dirty="0">
                <a:solidFill>
                  <a:srgbClr val="FFFFFF"/>
                </a:solidFill>
              </a:rPr>
            </a:br>
            <a:r>
              <a:rPr lang="da-DK" sz="3600" dirty="0">
                <a:solidFill>
                  <a:srgbClr val="FFFFFF"/>
                </a:solidFill>
              </a:rPr>
              <a:t>6. sang </a:t>
            </a:r>
            <a:r>
              <a:rPr lang="da-DK" sz="3600" cap="none" dirty="0" err="1">
                <a:solidFill>
                  <a:srgbClr val="FFFFFF"/>
                </a:solidFill>
              </a:rPr>
              <a:t>vv</a:t>
            </a:r>
            <a:r>
              <a:rPr lang="da-DK" sz="3600" cap="none" dirty="0">
                <a:solidFill>
                  <a:srgbClr val="FFFFFF"/>
                </a:solidFill>
              </a:rPr>
              <a:t>. </a:t>
            </a:r>
            <a:r>
              <a:rPr lang="da-DK" sz="3600" dirty="0">
                <a:solidFill>
                  <a:srgbClr val="FFFFFF"/>
                </a:solidFill>
              </a:rPr>
              <a:t>186-331</a:t>
            </a:r>
            <a:endParaRPr lang="da-DK" dirty="0">
              <a:solidFill>
                <a:srgbClr val="FFFFFF"/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50ADFE0-AAF8-C2F7-A442-FD86419B2D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58988" y="4618894"/>
            <a:ext cx="5074022" cy="1957751"/>
          </a:xfrm>
        </p:spPr>
        <p:txBody>
          <a:bodyPr anchor="t">
            <a:normAutofit/>
          </a:bodyPr>
          <a:lstStyle/>
          <a:p>
            <a:pPr marL="457200" indent="-457200">
              <a:buAutoNum type="arabicParenR"/>
            </a:pPr>
            <a:r>
              <a:rPr lang="da-DK" dirty="0">
                <a:solidFill>
                  <a:srgbClr val="FFFFFF"/>
                </a:solidFill>
              </a:rPr>
              <a:t>Afklaring og opvarmning</a:t>
            </a:r>
          </a:p>
          <a:p>
            <a:pPr marL="457200" indent="-457200">
              <a:buAutoNum type="arabicParenR"/>
            </a:pPr>
            <a:r>
              <a:rPr lang="da-DK" dirty="0">
                <a:solidFill>
                  <a:srgbClr val="FFFFFF"/>
                </a:solidFill>
              </a:rPr>
              <a:t>Karakteristik af </a:t>
            </a:r>
            <a:r>
              <a:rPr lang="da-DK" dirty="0" err="1">
                <a:solidFill>
                  <a:srgbClr val="FFFFFF"/>
                </a:solidFill>
              </a:rPr>
              <a:t>Nausikaa</a:t>
            </a:r>
            <a:endParaRPr lang="da-DK" dirty="0">
              <a:solidFill>
                <a:srgbClr val="FFFFFF"/>
              </a:solidFill>
            </a:endParaRPr>
          </a:p>
          <a:p>
            <a:pPr marL="457200" indent="-457200">
              <a:buAutoNum type="arabicParenR"/>
            </a:pPr>
            <a:r>
              <a:rPr lang="da-DK" dirty="0">
                <a:solidFill>
                  <a:srgbClr val="FFFFFF"/>
                </a:solidFill>
              </a:rPr>
              <a:t>Takt og tone i Homers univers</a:t>
            </a:r>
          </a:p>
          <a:p>
            <a:pPr marL="457200" indent="-457200">
              <a:buAutoNum type="arabicParenR"/>
            </a:pPr>
            <a:r>
              <a:rPr lang="da-DK" dirty="0">
                <a:solidFill>
                  <a:srgbClr val="FFFFFF"/>
                </a:solidFill>
              </a:rPr>
              <a:t>Et nyt epos-genretræk</a:t>
            </a:r>
          </a:p>
        </p:txBody>
      </p:sp>
    </p:spTree>
    <p:extLst>
      <p:ext uri="{BB962C8B-B14F-4D97-AF65-F5344CB8AC3E}">
        <p14:creationId xmlns:p14="http://schemas.microsoft.com/office/powerpoint/2010/main" val="4007885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10577A-02ED-2489-7F2F-CF3ACD9E7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9264" y="733100"/>
            <a:ext cx="4618836" cy="127566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400" dirty="0" err="1"/>
              <a:t>Personkarakteristik</a:t>
            </a:r>
            <a:r>
              <a:rPr lang="en-US" sz="2400" dirty="0"/>
              <a:t> </a:t>
            </a:r>
            <a:r>
              <a:rPr lang="en-US" sz="2400" dirty="0" err="1"/>
              <a:t>af</a:t>
            </a:r>
            <a:r>
              <a:rPr lang="en-US" sz="2400" dirty="0"/>
              <a:t> </a:t>
            </a:r>
            <a:br>
              <a:rPr lang="en-US" dirty="0"/>
            </a:br>
            <a:r>
              <a:rPr lang="en-US" dirty="0" err="1"/>
              <a:t>Nausikaa</a:t>
            </a:r>
            <a:endParaRPr lang="en-US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DD4C720-9678-39F2-7085-F35FC55A40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82615" y="2216151"/>
            <a:ext cx="3943575" cy="3390900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Lav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personkarakteristik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</a:t>
            </a:r>
            <a:r>
              <a:rPr lang="en-US" sz="2000" dirty="0" err="1"/>
              <a:t>Nausikaa</a:t>
            </a:r>
            <a:r>
              <a:rPr lang="en-US" sz="2000" dirty="0"/>
              <a:t> </a:t>
            </a:r>
            <a:r>
              <a:rPr lang="en-US" sz="2000" dirty="0" err="1"/>
              <a:t>ud</a:t>
            </a:r>
            <a:r>
              <a:rPr lang="en-US" sz="2000" dirty="0"/>
              <a:t> </a:t>
            </a:r>
            <a:r>
              <a:rPr lang="en-US" sz="2000" dirty="0" err="1"/>
              <a:t>fra</a:t>
            </a:r>
            <a:r>
              <a:rPr lang="en-US" sz="2000" dirty="0"/>
              <a:t> </a:t>
            </a:r>
            <a:r>
              <a:rPr lang="en-US" sz="2000" dirty="0" err="1"/>
              <a:t>følgende</a:t>
            </a:r>
            <a:r>
              <a:rPr lang="en-US" sz="2000" dirty="0"/>
              <a:t> </a:t>
            </a:r>
            <a:r>
              <a:rPr lang="en-US" sz="2000" dirty="0" err="1"/>
              <a:t>passager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6. sang: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6.15-67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6.187-197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6.255-288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Fokuser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err="1"/>
              <a:t>Hvilke</a:t>
            </a:r>
            <a:r>
              <a:rPr lang="en-US" sz="1800" dirty="0"/>
              <a:t> </a:t>
            </a:r>
            <a:r>
              <a:rPr lang="en-US" sz="1800" dirty="0" err="1"/>
              <a:t>værdier</a:t>
            </a:r>
            <a:r>
              <a:rPr lang="en-US" sz="1800" dirty="0"/>
              <a:t>, </a:t>
            </a:r>
            <a:r>
              <a:rPr lang="en-US" sz="1800" dirty="0" err="1"/>
              <a:t>Nausikaa</a:t>
            </a:r>
            <a:r>
              <a:rPr lang="en-US" sz="1800" dirty="0"/>
              <a:t> </a:t>
            </a:r>
            <a:r>
              <a:rPr lang="en-US" sz="1800" dirty="0" err="1"/>
              <a:t>har</a:t>
            </a:r>
            <a:r>
              <a:rPr lang="en-US" sz="1800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err="1"/>
              <a:t>Hendes</a:t>
            </a:r>
            <a:r>
              <a:rPr lang="en-US" sz="1800" dirty="0"/>
              <a:t> forhold </a:t>
            </a:r>
            <a:r>
              <a:rPr lang="en-US" sz="1800" dirty="0" err="1"/>
              <a:t>til</a:t>
            </a:r>
            <a:r>
              <a:rPr lang="en-US" sz="1800" dirty="0"/>
              <a:t> sine </a:t>
            </a:r>
            <a:r>
              <a:rPr lang="en-US" sz="1800" dirty="0" err="1"/>
              <a:t>forældre</a:t>
            </a:r>
            <a:r>
              <a:rPr lang="en-US" sz="1800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err="1"/>
              <a:t>Hvordan</a:t>
            </a:r>
            <a:r>
              <a:rPr lang="en-US" sz="1800" dirty="0"/>
              <a:t> </a:t>
            </a:r>
            <a:r>
              <a:rPr lang="en-US" sz="1800" dirty="0" err="1"/>
              <a:t>hun</a:t>
            </a:r>
            <a:r>
              <a:rPr lang="en-US" sz="1800" dirty="0"/>
              <a:t> </a:t>
            </a:r>
            <a:r>
              <a:rPr lang="en-US" sz="1800" dirty="0" err="1"/>
              <a:t>tager</a:t>
            </a:r>
            <a:r>
              <a:rPr lang="en-US" sz="1800" dirty="0"/>
              <a:t> </a:t>
            </a:r>
            <a:r>
              <a:rPr lang="en-US" sz="1800" dirty="0" err="1"/>
              <a:t>imod</a:t>
            </a:r>
            <a:r>
              <a:rPr lang="en-US" sz="1800" dirty="0"/>
              <a:t> Odysseus.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Husk at </a:t>
            </a:r>
            <a:r>
              <a:rPr lang="en-US" sz="2000" dirty="0" err="1"/>
              <a:t>finde</a:t>
            </a:r>
            <a:r>
              <a:rPr lang="en-US" sz="2000" dirty="0"/>
              <a:t> </a:t>
            </a:r>
            <a:r>
              <a:rPr lang="en-US" sz="2000" dirty="0" err="1"/>
              <a:t>belæg</a:t>
            </a:r>
            <a:r>
              <a:rPr lang="en-US" sz="2000" dirty="0"/>
              <a:t> I </a:t>
            </a:r>
            <a:r>
              <a:rPr lang="en-US" sz="2000" dirty="0" err="1"/>
              <a:t>teksten</a:t>
            </a:r>
            <a:r>
              <a:rPr lang="en-US" sz="2000" dirty="0"/>
              <a:t> for </a:t>
            </a:r>
            <a:r>
              <a:rPr lang="en-US" sz="2000" dirty="0" err="1"/>
              <a:t>jeres</a:t>
            </a:r>
            <a:r>
              <a:rPr lang="en-US" sz="2000" dirty="0"/>
              <a:t> </a:t>
            </a:r>
            <a:r>
              <a:rPr lang="en-US" sz="2000" dirty="0" err="1"/>
              <a:t>påstande</a:t>
            </a:r>
            <a:r>
              <a:rPr lang="en-US" sz="2000" dirty="0"/>
              <a:t> – </a:t>
            </a:r>
            <a:r>
              <a:rPr lang="en-US" sz="2000" dirty="0" err="1"/>
              <a:t>notér</a:t>
            </a:r>
            <a:r>
              <a:rPr lang="en-US" sz="2000" dirty="0"/>
              <a:t> </a:t>
            </a:r>
            <a:r>
              <a:rPr lang="en-US" sz="2000" dirty="0" err="1"/>
              <a:t>versnumre</a:t>
            </a:r>
            <a:r>
              <a:rPr lang="en-US" sz="2000" dirty="0"/>
              <a:t> </a:t>
            </a:r>
            <a:r>
              <a:rPr lang="en-US" sz="2000" dirty="0" err="1"/>
              <a:t>eller</a:t>
            </a:r>
            <a:r>
              <a:rPr lang="en-US" sz="2000" dirty="0"/>
              <a:t> </a:t>
            </a:r>
            <a:r>
              <a:rPr lang="en-US" sz="2000" dirty="0" err="1"/>
              <a:t>citér</a:t>
            </a:r>
            <a:r>
              <a:rPr lang="en-US" sz="2000" dirty="0"/>
              <a:t>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2050" name="Picture 2" descr="Et billede, der indeholder tøj, person, Ansigt, indendørs&#10;&#10;Automatisk genereret beskrivelse">
            <a:extLst>
              <a:ext uri="{FF2B5EF4-FFF2-40B4-BE49-F238E27FC236}">
                <a16:creationId xmlns:a16="http://schemas.microsoft.com/office/drawing/2014/main" id="{7FD83D76-D345-41B1-B916-8687E75B2F9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9" r="1" b="44920"/>
          <a:stretch/>
        </p:blipFill>
        <p:spPr bwMode="auto">
          <a:xfrm>
            <a:off x="1682" y="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5199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59D25E-18BB-B2E4-748D-4EEE46D4D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Takt og tone i Homers univers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46D1D44-164A-7DD1-A03D-DF46D3C5370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a-DK" dirty="0"/>
              <a:t>Et vigtigt element i Homers univers er gæstevenskabet (gr. </a:t>
            </a:r>
            <a:r>
              <a:rPr lang="da-DK" i="1" dirty="0" err="1"/>
              <a:t>xenía</a:t>
            </a:r>
            <a:r>
              <a:rPr lang="da-DK" dirty="0"/>
              <a:t>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i="1" dirty="0" err="1"/>
              <a:t>xenía</a:t>
            </a:r>
            <a:r>
              <a:rPr lang="da-DK" dirty="0"/>
              <a:t> er et bestemt sæt normer for, hvordan man opfører sig overfor en fremmed (gr. </a:t>
            </a:r>
            <a:r>
              <a:rPr lang="da-DK" i="1" dirty="0" err="1"/>
              <a:t>xénos</a:t>
            </a:r>
            <a:r>
              <a:rPr lang="da-DK" dirty="0"/>
              <a:t>), og hvordan den fremmede selv skal opføre sig.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 err="1"/>
              <a:t>xenia</a:t>
            </a:r>
            <a:r>
              <a:rPr lang="da-DK" dirty="0"/>
              <a:t>-reglerne er nedsat og beskyttet af </a:t>
            </a:r>
            <a:r>
              <a:rPr lang="da-DK" sz="2100" dirty="0"/>
              <a:t>selveste Zeus, fordi han er beskytter for den fremmede (jf. Od.6.207-208: ”</a:t>
            </a:r>
            <a:r>
              <a:rPr lang="da-DK" sz="2100" dirty="0">
                <a:effectLst/>
              </a:rPr>
              <a:t>For fattige flygtninge kommer alle fra Zeus”)</a:t>
            </a:r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6527569-88A6-3B2F-CC65-AEA309FE7E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55369"/>
            <a:ext cx="4953000" cy="1736693"/>
          </a:xfr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r>
              <a:rPr lang="da-DK" dirty="0"/>
              <a:t>OPGAVE:</a:t>
            </a:r>
          </a:p>
          <a:p>
            <a:r>
              <a:rPr lang="da-DK" dirty="0"/>
              <a:t>Bestem </a:t>
            </a:r>
            <a:r>
              <a:rPr lang="da-DK" i="1" dirty="0" err="1"/>
              <a:t>xenía</a:t>
            </a:r>
            <a:r>
              <a:rPr lang="da-DK" dirty="0"/>
              <a:t>-reglerne </a:t>
            </a:r>
            <a:r>
              <a:rPr lang="da-DK" dirty="0" err="1"/>
              <a:t>udfra</a:t>
            </a:r>
            <a:r>
              <a:rPr lang="da-DK" dirty="0"/>
              <a:t> Odysseus og </a:t>
            </a:r>
            <a:r>
              <a:rPr lang="da-DK" dirty="0" err="1"/>
              <a:t>Nausikaas</a:t>
            </a:r>
            <a:r>
              <a:rPr lang="da-DK" dirty="0"/>
              <a:t> møde i 6. sang – det er nemlig et godt eksempel på overholdelse af </a:t>
            </a:r>
            <a:r>
              <a:rPr lang="da-DK" i="1" dirty="0" err="1"/>
              <a:t>xenia</a:t>
            </a:r>
            <a:r>
              <a:rPr lang="da-DK" i="1" dirty="0"/>
              <a:t>!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63244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8D2A5D-4CA3-C555-D326-69B900F89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15816"/>
            <a:ext cx="10134600" cy="1496574"/>
          </a:xfrm>
        </p:spPr>
        <p:txBody>
          <a:bodyPr>
            <a:normAutofit/>
          </a:bodyPr>
          <a:lstStyle/>
          <a:p>
            <a:r>
              <a:rPr lang="da-DK" sz="2800" dirty="0"/>
              <a:t>Et epos-genretræk</a:t>
            </a:r>
            <a:br>
              <a:rPr lang="da-DK" dirty="0"/>
            </a:br>
            <a:r>
              <a:rPr lang="da-DK" sz="3600" dirty="0"/>
              <a:t>Homerisk lignelse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10E43D1-2F15-8098-BB8B-C9C135ED0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2161903"/>
            <a:ext cx="3355731" cy="4086497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En homerisk lignelse er en længere sammenligning mellem noget, der foregår i historien (</a:t>
            </a:r>
            <a:r>
              <a:rPr lang="da-DK" i="1" dirty="0"/>
              <a:t>real-planet</a:t>
            </a:r>
            <a:r>
              <a:rPr lang="da-DK" dirty="0"/>
              <a:t>) og noget andet </a:t>
            </a:r>
            <a:r>
              <a:rPr lang="da-DK" i="1" dirty="0"/>
              <a:t>(</a:t>
            </a:r>
            <a:r>
              <a:rPr lang="da-DK" i="1" dirty="0" err="1"/>
              <a:t>billed</a:t>
            </a:r>
            <a:r>
              <a:rPr lang="da-DK" i="1" dirty="0"/>
              <a:t>-planet</a:t>
            </a:r>
            <a:r>
              <a:rPr lang="da-DK" dirty="0"/>
              <a:t>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Sammenligningen følger som regel strukturen </a:t>
            </a:r>
            <a:r>
              <a:rPr lang="da-DK" i="1" dirty="0"/>
              <a:t>realplan – billedplan – realplan.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Lignelserne optræder som regel, når handlingen spidser til.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84AC6EE7-4035-68CA-183B-74B03FE6E3BD}"/>
              </a:ext>
            </a:extLst>
          </p:cNvPr>
          <p:cNvSpPr txBox="1"/>
          <p:nvPr/>
        </p:nvSpPr>
        <p:spPr>
          <a:xfrm>
            <a:off x="5641731" y="799963"/>
            <a:ext cx="5521569" cy="4431983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a-DK" sz="1600" dirty="0">
                <a:effectLst/>
                <a:latin typeface="Georgia" panose="02040502050405020303" pitchFamily="18" charset="0"/>
              </a:rPr>
              <a:t>Et eksempel på en homerisk lignelse:</a:t>
            </a:r>
          </a:p>
          <a:p>
            <a:endParaRPr lang="da-DK" sz="1600" dirty="0">
              <a:effectLst/>
              <a:latin typeface="Georgia" panose="02040502050405020303" pitchFamily="18" charset="0"/>
            </a:endParaRPr>
          </a:p>
          <a:p>
            <a:r>
              <a:rPr lang="da-DK" sz="1600" b="1" dirty="0">
                <a:latin typeface="Georgia" panose="02040502050405020303" pitchFamily="18" charset="0"/>
              </a:rPr>
              <a:t>6.101-109</a:t>
            </a:r>
          </a:p>
          <a:p>
            <a:pPr>
              <a:lnSpc>
                <a:spcPct val="150000"/>
              </a:lnSpc>
            </a:pPr>
            <a:r>
              <a:rPr lang="da-DK" sz="1600" dirty="0">
                <a:effectLst/>
                <a:latin typeface="Georgia" panose="02040502050405020303" pitchFamily="18" charset="0"/>
              </a:rPr>
              <a:t>Det var </a:t>
            </a:r>
            <a:r>
              <a:rPr lang="da-DK" sz="1600" dirty="0" err="1">
                <a:effectLst/>
                <a:latin typeface="Georgia" panose="02040502050405020303" pitchFamily="18" charset="0"/>
              </a:rPr>
              <a:t>Nausikaa</a:t>
            </a:r>
            <a:r>
              <a:rPr lang="da-DK" sz="1600" dirty="0">
                <a:effectLst/>
                <a:latin typeface="Georgia" panose="02040502050405020303" pitchFamily="18" charset="0"/>
              </a:rPr>
              <a:t> selv der styrede sangen og dansen. </a:t>
            </a:r>
          </a:p>
          <a:p>
            <a:pPr>
              <a:lnSpc>
                <a:spcPct val="150000"/>
              </a:lnSpc>
            </a:pPr>
            <a:r>
              <a:rPr lang="da-DK" sz="1600" dirty="0">
                <a:effectLst/>
                <a:latin typeface="Georgia" panose="02040502050405020303" pitchFamily="18" charset="0"/>
              </a:rPr>
              <a:t>Ligesom Artemis </a:t>
            </a:r>
            <a:r>
              <a:rPr lang="da-DK" sz="1600" dirty="0" err="1">
                <a:effectLst/>
                <a:latin typeface="Georgia" panose="02040502050405020303" pitchFamily="18" charset="0"/>
              </a:rPr>
              <a:t>går</a:t>
            </a:r>
            <a:r>
              <a:rPr lang="da-DK" sz="1600" dirty="0">
                <a:effectLst/>
                <a:latin typeface="Georgia" panose="02040502050405020303" pitchFamily="18" charset="0"/>
              </a:rPr>
              <a:t> med sin bue i bjergenes højder,</a:t>
            </a:r>
            <a:br>
              <a:rPr lang="da-DK" sz="1600" dirty="0">
                <a:effectLst/>
                <a:latin typeface="Georgia" panose="02040502050405020303" pitchFamily="18" charset="0"/>
              </a:rPr>
            </a:br>
            <a:r>
              <a:rPr lang="da-DK" sz="1600" dirty="0">
                <a:effectLst/>
                <a:latin typeface="Georgia" panose="02040502050405020303" pitchFamily="18" charset="0"/>
              </a:rPr>
              <a:t>i </a:t>
            </a:r>
            <a:r>
              <a:rPr lang="da-DK" sz="1600" dirty="0" err="1">
                <a:effectLst/>
                <a:latin typeface="Georgia" panose="02040502050405020303" pitchFamily="18" charset="0"/>
              </a:rPr>
              <a:t>Erymanthos</a:t>
            </a:r>
            <a:r>
              <a:rPr lang="da-DK" sz="1600" dirty="0">
                <a:effectLst/>
                <a:latin typeface="Georgia" panose="02040502050405020303" pitchFamily="18" charset="0"/>
              </a:rPr>
              <a:t>’ skov eller over </a:t>
            </a:r>
            <a:r>
              <a:rPr lang="da-DK" sz="1600" dirty="0" err="1">
                <a:effectLst/>
                <a:latin typeface="Georgia" panose="02040502050405020303" pitchFamily="18" charset="0"/>
              </a:rPr>
              <a:t>Taýgetos</a:t>
            </a:r>
            <a:r>
              <a:rPr lang="da-DK" sz="1600" dirty="0">
                <a:effectLst/>
                <a:latin typeface="Georgia" panose="02040502050405020303" pitchFamily="18" charset="0"/>
              </a:rPr>
              <a:t>’ tinder, </a:t>
            </a:r>
            <a:endParaRPr lang="da-DK" sz="1600" dirty="0"/>
          </a:p>
          <a:p>
            <a:pPr>
              <a:lnSpc>
                <a:spcPct val="150000"/>
              </a:lnSpc>
            </a:pPr>
            <a:r>
              <a:rPr lang="da-DK" sz="1600" dirty="0">
                <a:effectLst/>
                <a:latin typeface="Georgia" panose="02040502050405020303" pitchFamily="18" charset="0"/>
              </a:rPr>
              <a:t>glad for sin spændende jagt på hurtige hjorte og vildsvin </a:t>
            </a:r>
          </a:p>
          <a:p>
            <a:pPr>
              <a:lnSpc>
                <a:spcPct val="150000"/>
              </a:lnSpc>
            </a:pPr>
            <a:r>
              <a:rPr lang="da-DK" sz="1600" dirty="0">
                <a:effectLst/>
                <a:latin typeface="Georgia" panose="02040502050405020303" pitchFamily="18" charset="0"/>
              </a:rPr>
              <a:t>alt imens vildnissets nymfer, </a:t>
            </a:r>
            <a:r>
              <a:rPr lang="da-DK" sz="1600" dirty="0" err="1">
                <a:effectLst/>
                <a:latin typeface="Georgia" panose="02040502050405020303" pitchFamily="18" charset="0"/>
              </a:rPr>
              <a:t>Aigiderysterens</a:t>
            </a:r>
            <a:r>
              <a:rPr lang="da-DK" sz="1600" dirty="0">
                <a:effectLst/>
                <a:latin typeface="Georgia" panose="02040502050405020303" pitchFamily="18" charset="0"/>
              </a:rPr>
              <a:t> døtre </a:t>
            </a:r>
            <a:endParaRPr lang="da-DK" sz="1600" dirty="0">
              <a:solidFill>
                <a:srgbClr val="00AF4F"/>
              </a:solidFill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</a:pPr>
            <a:r>
              <a:rPr lang="da-DK" sz="1600" dirty="0">
                <a:effectLst/>
                <a:latin typeface="Georgia" panose="02040502050405020303" pitchFamily="18" charset="0"/>
              </a:rPr>
              <a:t>springer og danser omkring </a:t>
            </a:r>
            <a:r>
              <a:rPr lang="da-DK" sz="1600" dirty="0" err="1">
                <a:effectLst/>
                <a:latin typeface="Georgia" panose="02040502050405020303" pitchFamily="18" charset="0"/>
              </a:rPr>
              <a:t>sa</a:t>
            </a:r>
            <a:r>
              <a:rPr lang="da-DK" sz="1600" dirty="0">
                <a:effectLst/>
                <a:latin typeface="Georgia" panose="02040502050405020303" pitchFamily="18" charset="0"/>
              </a:rPr>
              <a:t>̊ </a:t>
            </a:r>
            <a:r>
              <a:rPr lang="da-DK" sz="1600" dirty="0" err="1">
                <a:effectLst/>
                <a:latin typeface="Georgia" panose="02040502050405020303" pitchFamily="18" charset="0"/>
              </a:rPr>
              <a:t>Leto</a:t>
            </a:r>
            <a:r>
              <a:rPr lang="da-DK" sz="1600" dirty="0">
                <a:effectLst/>
                <a:latin typeface="Georgia" panose="02040502050405020303" pitchFamily="18" charset="0"/>
              </a:rPr>
              <a:t> glædes af hjertet </a:t>
            </a:r>
          </a:p>
          <a:p>
            <a:pPr>
              <a:lnSpc>
                <a:spcPct val="150000"/>
              </a:lnSpc>
            </a:pPr>
            <a:r>
              <a:rPr lang="da-DK" sz="1600" dirty="0">
                <a:effectLst/>
                <a:latin typeface="Georgia" panose="02040502050405020303" pitchFamily="18" charset="0"/>
              </a:rPr>
              <a:t>over at se hun er højest og skønnest af alle de andre, </a:t>
            </a:r>
            <a:endParaRPr lang="da-DK" sz="1600" dirty="0"/>
          </a:p>
          <a:p>
            <a:pPr>
              <a:lnSpc>
                <a:spcPct val="150000"/>
              </a:lnSpc>
            </a:pPr>
            <a:r>
              <a:rPr lang="da-DK" sz="1600" dirty="0">
                <a:effectLst/>
                <a:latin typeface="Georgia" panose="02040502050405020303" pitchFamily="18" charset="0"/>
              </a:rPr>
              <a:t>let nok at kende i flokken om end de alle er skønne – </a:t>
            </a:r>
          </a:p>
          <a:p>
            <a:pPr>
              <a:lnSpc>
                <a:spcPct val="150000"/>
              </a:lnSpc>
            </a:pPr>
            <a:r>
              <a:rPr lang="da-DK" sz="1600" dirty="0">
                <a:effectLst/>
                <a:latin typeface="Georgia" panose="02040502050405020303" pitchFamily="18" charset="0"/>
              </a:rPr>
              <a:t>lige </a:t>
            </a:r>
            <a:r>
              <a:rPr lang="da-DK" sz="1600" dirty="0" err="1">
                <a:effectLst/>
                <a:latin typeface="Georgia" panose="02040502050405020303" pitchFamily="18" charset="0"/>
              </a:rPr>
              <a:t>sa</a:t>
            </a:r>
            <a:r>
              <a:rPr lang="da-DK" sz="1600" dirty="0">
                <a:effectLst/>
                <a:latin typeface="Georgia" panose="02040502050405020303" pitchFamily="18" charset="0"/>
              </a:rPr>
              <a:t>̊ </a:t>
            </a:r>
            <a:r>
              <a:rPr lang="da-DK" sz="1600" dirty="0" err="1">
                <a:effectLst/>
                <a:latin typeface="Georgia" panose="02040502050405020303" pitchFamily="18" charset="0"/>
              </a:rPr>
              <a:t>strålende</a:t>
            </a:r>
            <a:r>
              <a:rPr lang="da-DK" sz="1600" dirty="0">
                <a:effectLst/>
                <a:latin typeface="Georgia" panose="02040502050405020303" pitchFamily="18" charset="0"/>
              </a:rPr>
              <a:t> smuk var </a:t>
            </a:r>
            <a:r>
              <a:rPr lang="da-DK" sz="1600" dirty="0" err="1">
                <a:effectLst/>
                <a:latin typeface="Georgia" panose="02040502050405020303" pitchFamily="18" charset="0"/>
              </a:rPr>
              <a:t>Nausikaa</a:t>
            </a:r>
            <a:r>
              <a:rPr lang="da-DK" sz="1600" dirty="0">
                <a:effectLst/>
                <a:latin typeface="Georgia" panose="02040502050405020303" pitchFamily="18" charset="0"/>
              </a:rPr>
              <a:t> blandt sine piger. </a:t>
            </a:r>
            <a:endParaRPr lang="da-DK" sz="1600" dirty="0"/>
          </a:p>
          <a:p>
            <a:endParaRPr lang="da-DK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5CEB90C6-6D9F-851A-EE14-7468DD1A775A}"/>
              </a:ext>
            </a:extLst>
          </p:cNvPr>
          <p:cNvSpPr txBox="1"/>
          <p:nvPr/>
        </p:nvSpPr>
        <p:spPr>
          <a:xfrm>
            <a:off x="5641731" y="5430578"/>
            <a:ext cx="5521569" cy="923330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OPGAVE: Analyser den homeriske lignelse i </a:t>
            </a:r>
            <a:r>
              <a:rPr lang="da-DK" dirty="0" err="1"/>
              <a:t>vv</a:t>
            </a:r>
            <a:r>
              <a:rPr lang="da-DK" dirty="0"/>
              <a:t>. 130-136. Hvem sammenlignes med hvad, og hvorfor bruger Homer mon netop denne sammenligning?</a:t>
            </a:r>
          </a:p>
        </p:txBody>
      </p:sp>
    </p:spTree>
    <p:extLst>
      <p:ext uri="{BB962C8B-B14F-4D97-AF65-F5344CB8AC3E}">
        <p14:creationId xmlns:p14="http://schemas.microsoft.com/office/powerpoint/2010/main" val="2899028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6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368</Words>
  <Application>Microsoft Macintosh PowerPoint</Application>
  <PresentationFormat>Widescreen</PresentationFormat>
  <Paragraphs>37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Georgia</vt:lpstr>
      <vt:lpstr>Office-tema</vt:lpstr>
      <vt:lpstr>Homers Odyssé 6. sang vv. 186-331</vt:lpstr>
      <vt:lpstr>Personkarakteristik af  Nausikaa</vt:lpstr>
      <vt:lpstr>Takt og tone i Homers univers</vt:lpstr>
      <vt:lpstr>Et epos-genretræk Homerisk lignelse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Harboe Odgaard EHO</dc:creator>
  <cp:lastModifiedBy>Esben Harboe Odgaard EHO</cp:lastModifiedBy>
  <cp:revision>1</cp:revision>
  <dcterms:created xsi:type="dcterms:W3CDTF">2024-12-04T14:25:04Z</dcterms:created>
  <dcterms:modified xsi:type="dcterms:W3CDTF">2024-12-04T14:26:28Z</dcterms:modified>
</cp:coreProperties>
</file>