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Optima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Optima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Optima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Optima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Optima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Optima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Optima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Optima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Optim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73"/>
    <p:restoredTop sz="94681"/>
  </p:normalViewPr>
  <p:slideViewPr>
    <p:cSldViewPr snapToGrid="0">
      <p:cViewPr varScale="1">
        <p:scale>
          <a:sx n="81" d="100"/>
          <a:sy n="81" d="100"/>
        </p:scale>
        <p:origin x="13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25000"/>
      </a:lnSpc>
      <a:defRPr sz="2400">
        <a:latin typeface="+mn-lt"/>
        <a:ea typeface="+mn-ea"/>
        <a:cs typeface="+mn-cs"/>
        <a:sym typeface="Optima"/>
      </a:defRPr>
    </a:lvl1pPr>
    <a:lvl2pPr indent="228600" defTabSz="457200" latinLnBrk="0">
      <a:lnSpc>
        <a:spcPct val="125000"/>
      </a:lnSpc>
      <a:defRPr sz="2400">
        <a:latin typeface="+mn-lt"/>
        <a:ea typeface="+mn-ea"/>
        <a:cs typeface="+mn-cs"/>
        <a:sym typeface="Optima"/>
      </a:defRPr>
    </a:lvl2pPr>
    <a:lvl3pPr indent="457200" defTabSz="457200" latinLnBrk="0">
      <a:lnSpc>
        <a:spcPct val="125000"/>
      </a:lnSpc>
      <a:defRPr sz="2400">
        <a:latin typeface="+mn-lt"/>
        <a:ea typeface="+mn-ea"/>
        <a:cs typeface="+mn-cs"/>
        <a:sym typeface="Optima"/>
      </a:defRPr>
    </a:lvl3pPr>
    <a:lvl4pPr indent="685800" defTabSz="457200" latinLnBrk="0">
      <a:lnSpc>
        <a:spcPct val="125000"/>
      </a:lnSpc>
      <a:defRPr sz="2400">
        <a:latin typeface="+mn-lt"/>
        <a:ea typeface="+mn-ea"/>
        <a:cs typeface="+mn-cs"/>
        <a:sym typeface="Optima"/>
      </a:defRPr>
    </a:lvl4pPr>
    <a:lvl5pPr indent="914400" defTabSz="457200" latinLnBrk="0">
      <a:lnSpc>
        <a:spcPct val="125000"/>
      </a:lnSpc>
      <a:defRPr sz="2400">
        <a:latin typeface="+mn-lt"/>
        <a:ea typeface="+mn-ea"/>
        <a:cs typeface="+mn-cs"/>
        <a:sym typeface="Optima"/>
      </a:defRPr>
    </a:lvl5pPr>
    <a:lvl6pPr indent="1143000" defTabSz="457200" latinLnBrk="0">
      <a:lnSpc>
        <a:spcPct val="125000"/>
      </a:lnSpc>
      <a:defRPr sz="2400">
        <a:latin typeface="+mn-lt"/>
        <a:ea typeface="+mn-ea"/>
        <a:cs typeface="+mn-cs"/>
        <a:sym typeface="Optima"/>
      </a:defRPr>
    </a:lvl6pPr>
    <a:lvl7pPr indent="1371600" defTabSz="457200" latinLnBrk="0">
      <a:lnSpc>
        <a:spcPct val="125000"/>
      </a:lnSpc>
      <a:defRPr sz="2400">
        <a:latin typeface="+mn-lt"/>
        <a:ea typeface="+mn-ea"/>
        <a:cs typeface="+mn-cs"/>
        <a:sym typeface="Optima"/>
      </a:defRPr>
    </a:lvl7pPr>
    <a:lvl8pPr indent="1600200" defTabSz="457200" latinLnBrk="0">
      <a:lnSpc>
        <a:spcPct val="125000"/>
      </a:lnSpc>
      <a:defRPr sz="2400">
        <a:latin typeface="+mn-lt"/>
        <a:ea typeface="+mn-ea"/>
        <a:cs typeface="+mn-cs"/>
        <a:sym typeface="Optima"/>
      </a:defRPr>
    </a:lvl8pPr>
    <a:lvl9pPr indent="1828800" defTabSz="457200" latinLnBrk="0">
      <a:lnSpc>
        <a:spcPct val="125000"/>
      </a:lnSpc>
      <a:defRPr sz="2400">
        <a:latin typeface="+mn-lt"/>
        <a:ea typeface="+mn-ea"/>
        <a:cs typeface="+mn-cs"/>
        <a:sym typeface="Optima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 &amp; u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tekst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Titeltekst</a:t>
            </a:r>
          </a:p>
        </p:txBody>
      </p:sp>
      <p:sp>
        <p:nvSpPr>
          <p:cNvPr id="12" name="Brødtekst, niveau et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13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and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lede"/>
          <p:cNvSpPr>
            <a:spLocks noGrp="1"/>
          </p:cNvSpPr>
          <p:nvPr>
            <p:ph type="pic" idx="21"/>
          </p:nvPr>
        </p:nvSpPr>
        <p:spPr>
          <a:xfrm>
            <a:off x="1606550" y="635000"/>
            <a:ext cx="9779000" cy="652272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elteks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Titeltekst</a:t>
            </a:r>
          </a:p>
        </p:txBody>
      </p:sp>
      <p:sp>
        <p:nvSpPr>
          <p:cNvPr id="22" name="Brødtekst, niveau et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23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7528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centre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tekst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31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lod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Billede"/>
          <p:cNvSpPr>
            <a:spLocks noGrp="1"/>
          </p:cNvSpPr>
          <p:nvPr>
            <p:ph type="pic" idx="21"/>
          </p:nvPr>
        </p:nvSpPr>
        <p:spPr>
          <a:xfrm>
            <a:off x="2717800" y="635000"/>
            <a:ext cx="12357100" cy="82380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elteks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Titeltekst</a:t>
            </a:r>
          </a:p>
        </p:txBody>
      </p:sp>
      <p:sp>
        <p:nvSpPr>
          <p:cNvPr id="40" name="Brødtekst, niveau et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41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øver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49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&amp;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57" name="Brødtekst, niveau et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58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punkter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Billede"/>
          <p:cNvSpPr>
            <a:spLocks noGrp="1"/>
          </p:cNvSpPr>
          <p:nvPr>
            <p:ph type="pic" idx="21"/>
          </p:nvPr>
        </p:nvSpPr>
        <p:spPr>
          <a:xfrm>
            <a:off x="4533900" y="2603500"/>
            <a:ext cx="942975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67" name="Brødtekst, niveau et…"/>
          <p:cNvSpPr txBox="1"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68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ktte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rødtekst, niveau et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76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pr. 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Billede"/>
          <p:cNvSpPr>
            <a:spLocks noGrp="1"/>
          </p:cNvSpPr>
          <p:nvPr>
            <p:ph type="pic" idx="21"/>
          </p:nvPr>
        </p:nvSpPr>
        <p:spPr>
          <a:xfrm>
            <a:off x="-2374900" y="889000"/>
            <a:ext cx="11976100" cy="79840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Billede"/>
          <p:cNvSpPr>
            <a:spLocks noGrp="1"/>
          </p:cNvSpPr>
          <p:nvPr>
            <p:ph type="pic" sz="quarter" idx="22"/>
          </p:nvPr>
        </p:nvSpPr>
        <p:spPr>
          <a:xfrm>
            <a:off x="6680200" y="5026947"/>
            <a:ext cx="6057901" cy="404070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Billede"/>
          <p:cNvSpPr>
            <a:spLocks noGrp="1"/>
          </p:cNvSpPr>
          <p:nvPr>
            <p:ph type="pic" sz="quarter" idx="23"/>
          </p:nvPr>
        </p:nvSpPr>
        <p:spPr>
          <a:xfrm>
            <a:off x="6502400" y="886747"/>
            <a:ext cx="5867400" cy="3911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n Hansen"/>
          <p:cNvSpPr>
            <a:spLocks noGrp="1"/>
          </p:cNvSpPr>
          <p:nvPr>
            <p:ph type="body" sz="quarter" idx="21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</a:lstStyle>
          <a:p>
            <a:r>
              <a:t>–Jon Hansen</a:t>
            </a:r>
          </a:p>
        </p:txBody>
      </p:sp>
      <p:sp>
        <p:nvSpPr>
          <p:cNvPr id="94" name="“Skriv et citat her”."/>
          <p:cNvSpPr>
            <a:spLocks noGrp="1"/>
          </p:cNvSpPr>
          <p:nvPr>
            <p:ph type="body" sz="quarter" idx="22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r>
              <a:t>“Skriv et citat her”.</a:t>
            </a:r>
          </a:p>
        </p:txBody>
      </p:sp>
      <p:sp>
        <p:nvSpPr>
          <p:cNvPr id="95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Billede"/>
          <p:cNvSpPr>
            <a:spLocks noGrp="1"/>
          </p:cNvSpPr>
          <p:nvPr>
            <p:ph type="pic" idx="21"/>
          </p:nvPr>
        </p:nvSpPr>
        <p:spPr>
          <a:xfrm>
            <a:off x="-812800" y="0"/>
            <a:ext cx="14622784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tekst"/>
          <p:cNvSpPr txBox="1"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Titeltekst</a:t>
            </a:r>
          </a:p>
        </p:txBody>
      </p:sp>
      <p:sp>
        <p:nvSpPr>
          <p:cNvPr id="3" name="Brødtekst, niveau et…"/>
          <p:cNvSpPr txBox="1"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4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7528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Optima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Optima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Optima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Optima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Optima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Optima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Optima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Optima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Optima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Optima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Optima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Optima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Optima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Optima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Optima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Optima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Optima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Optima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Optima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Optima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Optima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Optima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Optima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Optima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Optima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Optima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Optim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erseus.tufts.edu/hopper/morph?l=ou%29&amp;la=greek&amp;can=ou%291&amp;prior=bi/os" TargetMode="External"/><Relationship Id="rId3" Type="http://schemas.openxmlformats.org/officeDocument/2006/relationships/image" Target="../media/image5.png"/><Relationship Id="rId7" Type="http://schemas.openxmlformats.org/officeDocument/2006/relationships/hyperlink" Target="http://www.perseus.tufts.edu/hopper/morph?l=bi%2Fos&amp;la=greek&amp;can=bi%2Fos0&amp;prior=a)nece/tastos" TargetMode="External"/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perseus.tufts.edu/hopper/morph?l=a%29nece%2Ftastos&amp;la=greek&amp;can=a%29nece%2Ftastos0&amp;prior=de%5C" TargetMode="External"/><Relationship Id="rId5" Type="http://schemas.openxmlformats.org/officeDocument/2006/relationships/hyperlink" Target="http://www.perseus.tufts.edu/hopper/morph?l=de%5C&amp;la=greek&amp;can=de%5C0&amp;prior=o(" TargetMode="External"/><Relationship Id="rId10" Type="http://schemas.openxmlformats.org/officeDocument/2006/relationships/hyperlink" Target="http://www.perseus.tufts.edu/hopper/morph?l=a%29nqrw%2Fpw%7C&amp;la=greek&amp;can=a%29nqrw%2Fpw%7C1&amp;prior=biwto%5Cs" TargetMode="External"/><Relationship Id="rId4" Type="http://schemas.openxmlformats.org/officeDocument/2006/relationships/hyperlink" Target="http://www.perseus.tufts.edu/hopper/morph?l=o%28&amp;la=greek&amp;can=o%280&amp;prior=e)ceta/zontos" TargetMode="External"/><Relationship Id="rId9" Type="http://schemas.openxmlformats.org/officeDocument/2006/relationships/hyperlink" Target="http://www.perseus.tufts.edu/hopper/morph?l=biwto%5Cs&amp;la=greek&amp;can=biwto%5Cs0&amp;prior=ou)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0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Eksamen i oldtidskundskab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t>Eksamen i oldtidskundskab</a:t>
            </a:r>
          </a:p>
        </p:txBody>
      </p:sp>
      <p:sp>
        <p:nvSpPr>
          <p:cNvPr id="120" name="JUBIIIIIIIIIIIIII👏👍🎉🎊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t>JUBIIIIIIIIIIIIII👏👍🎉🎊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1" animBg="1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Eksamen i oldtidskundskab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43305">
              <a:defRPr sz="7440"/>
            </a:lvl1pPr>
          </a:lstStyle>
          <a:p>
            <a:r>
              <a:t>Eksamen i oldtidskundskab</a:t>
            </a:r>
          </a:p>
        </p:txBody>
      </p:sp>
      <p:sp>
        <p:nvSpPr>
          <p:cNvPr id="123" name="Hvordan forløber en eksamen i oldtidskundskab? 🕔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35609" indent="-435609" defTabSz="572516">
              <a:spcBef>
                <a:spcPts val="4100"/>
              </a:spcBef>
              <a:defRPr sz="3528"/>
            </a:pPr>
            <a:r>
              <a:t>Hvordan forløber en eksamen i oldtidskundskab? 🕔</a:t>
            </a:r>
          </a:p>
          <a:p>
            <a:pPr marL="435609" indent="-435609" defTabSz="572516">
              <a:spcBef>
                <a:spcPts val="4100"/>
              </a:spcBef>
              <a:defRPr sz="3528"/>
            </a:pPr>
            <a:r>
              <a:t>Skal man være bange? 😱</a:t>
            </a:r>
          </a:p>
          <a:p>
            <a:pPr marL="435609" indent="-435609" defTabSz="572516">
              <a:spcBef>
                <a:spcPts val="4100"/>
              </a:spcBef>
              <a:defRPr sz="3528"/>
            </a:pPr>
            <a:r>
              <a:t>Hvordan ser eksamensspørgsmålet ud? ⁉️</a:t>
            </a:r>
          </a:p>
          <a:p>
            <a:pPr marL="435609" indent="-435609" defTabSz="572516">
              <a:spcBef>
                <a:spcPts val="4100"/>
              </a:spcBef>
              <a:defRPr sz="3528"/>
            </a:pPr>
            <a:r>
              <a:t>Hvordan skal man angribe teksten? 📖🔫</a:t>
            </a:r>
          </a:p>
          <a:p>
            <a:pPr marL="435609" indent="-435609" defTabSz="572516">
              <a:spcBef>
                <a:spcPts val="4100"/>
              </a:spcBef>
              <a:defRPr sz="3528"/>
            </a:pPr>
            <a:r>
              <a:t>Hvordan skal man forberede sig? 💭📚📒📝</a:t>
            </a:r>
          </a:p>
          <a:p>
            <a:pPr marL="435609" indent="-435609" defTabSz="572516">
              <a:spcBef>
                <a:spcPts val="4100"/>
              </a:spcBef>
              <a:defRPr sz="3528"/>
            </a:pPr>
            <a:r>
              <a:t>Må jeg spørge min lærer om noget? 🙇🏼‍♀️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Hvordan forløber eksamen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31622">
              <a:defRPr sz="7280"/>
            </a:lvl1pPr>
          </a:lstStyle>
          <a:p>
            <a:r>
              <a:t>Hvordan forløber eksamen?</a:t>
            </a:r>
          </a:p>
        </p:txBody>
      </p:sp>
      <p:sp>
        <p:nvSpPr>
          <p:cNvPr id="126" name="Du møder ind i god tid (10-15 min før)…"/>
          <p:cNvSpPr txBox="1">
            <a:spLocks noGrp="1"/>
          </p:cNvSpPr>
          <p:nvPr>
            <p:ph type="body" idx="1"/>
          </p:nvPr>
        </p:nvSpPr>
        <p:spPr>
          <a:xfrm>
            <a:off x="308867" y="2149375"/>
            <a:ext cx="12588281" cy="7467155"/>
          </a:xfrm>
          <a:prstGeom prst="rect">
            <a:avLst/>
          </a:prstGeom>
        </p:spPr>
        <p:txBody>
          <a:bodyPr/>
          <a:lstStyle/>
          <a:p>
            <a:pPr marL="284479" indent="-284479" defTabSz="373887">
              <a:spcBef>
                <a:spcPts val="2600"/>
              </a:spcBef>
              <a:defRPr sz="2304"/>
            </a:pPr>
            <a:r>
              <a:rPr dirty="0"/>
              <a:t>Du </a:t>
            </a:r>
            <a:r>
              <a:rPr dirty="0" err="1"/>
              <a:t>møder</a:t>
            </a:r>
            <a:r>
              <a:rPr dirty="0"/>
              <a:t> </a:t>
            </a:r>
            <a:r>
              <a:rPr dirty="0" err="1"/>
              <a:t>ind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god </a:t>
            </a:r>
            <a:r>
              <a:rPr dirty="0" err="1"/>
              <a:t>tid</a:t>
            </a:r>
            <a:r>
              <a:rPr dirty="0"/>
              <a:t> (10-15 min </a:t>
            </a:r>
            <a:r>
              <a:rPr dirty="0" err="1"/>
              <a:t>før</a:t>
            </a:r>
            <a:r>
              <a:rPr dirty="0"/>
              <a:t>)</a:t>
            </a:r>
          </a:p>
          <a:p>
            <a:pPr marL="284479" indent="-284479" defTabSz="373887">
              <a:spcBef>
                <a:spcPts val="2600"/>
              </a:spcBef>
              <a:defRPr sz="2304"/>
            </a:pPr>
            <a:r>
              <a:rPr dirty="0"/>
              <a:t>Du </a:t>
            </a:r>
            <a:r>
              <a:rPr dirty="0" err="1"/>
              <a:t>kommer</a:t>
            </a:r>
            <a:r>
              <a:rPr dirty="0"/>
              <a:t> </a:t>
            </a:r>
            <a:r>
              <a:rPr dirty="0" err="1"/>
              <a:t>ind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eksamenslokalet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trækker</a:t>
            </a:r>
            <a:r>
              <a:rPr dirty="0"/>
              <a:t> </a:t>
            </a:r>
            <a:r>
              <a:rPr dirty="0" err="1"/>
              <a:t>dit</a:t>
            </a:r>
            <a:r>
              <a:rPr dirty="0"/>
              <a:t> </a:t>
            </a:r>
            <a:r>
              <a:rPr dirty="0" err="1"/>
              <a:t>spørgsmål</a:t>
            </a:r>
            <a:r>
              <a:rPr dirty="0"/>
              <a:t>. </a:t>
            </a:r>
            <a:r>
              <a:rPr dirty="0" err="1"/>
              <a:t>Stil</a:t>
            </a:r>
            <a:r>
              <a:rPr dirty="0"/>
              <a:t> </a:t>
            </a:r>
            <a:r>
              <a:rPr dirty="0" err="1"/>
              <a:t>spørgsmål</a:t>
            </a:r>
            <a:r>
              <a:rPr dirty="0"/>
              <a:t> </a:t>
            </a:r>
            <a:r>
              <a:rPr dirty="0" err="1"/>
              <a:t>hvis</a:t>
            </a:r>
            <a:r>
              <a:rPr dirty="0"/>
              <a:t> der er </a:t>
            </a:r>
            <a:r>
              <a:rPr dirty="0" err="1"/>
              <a:t>noget</a:t>
            </a:r>
            <a:r>
              <a:rPr dirty="0"/>
              <a:t> du </a:t>
            </a:r>
            <a:r>
              <a:rPr dirty="0" err="1"/>
              <a:t>skal</a:t>
            </a:r>
            <a:r>
              <a:rPr dirty="0"/>
              <a:t> have </a:t>
            </a:r>
            <a:r>
              <a:rPr dirty="0" err="1"/>
              <a:t>afklaret</a:t>
            </a:r>
            <a:endParaRPr dirty="0"/>
          </a:p>
          <a:p>
            <a:pPr marL="284479" indent="-284479" defTabSz="373887">
              <a:spcBef>
                <a:spcPts val="2600"/>
              </a:spcBef>
              <a:defRPr sz="2304"/>
            </a:pPr>
            <a:r>
              <a:rPr dirty="0" err="1"/>
              <a:t>Eksaminator</a:t>
            </a:r>
            <a:r>
              <a:rPr dirty="0"/>
              <a:t> </a:t>
            </a:r>
            <a:r>
              <a:rPr dirty="0" err="1"/>
              <a:t>følger</a:t>
            </a:r>
            <a:r>
              <a:rPr dirty="0"/>
              <a:t> dig </a:t>
            </a:r>
            <a:r>
              <a:rPr dirty="0" err="1"/>
              <a:t>på</a:t>
            </a:r>
            <a:r>
              <a:rPr dirty="0"/>
              <a:t> </a:t>
            </a:r>
            <a:r>
              <a:rPr dirty="0" err="1"/>
              <a:t>plads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forberedelseslokalet</a:t>
            </a:r>
            <a:r>
              <a:rPr dirty="0"/>
              <a:t>. Her ligger alle </a:t>
            </a:r>
            <a:r>
              <a:rPr dirty="0" err="1"/>
              <a:t>tekster</a:t>
            </a:r>
            <a:r>
              <a:rPr dirty="0"/>
              <a:t> (men </a:t>
            </a:r>
            <a:r>
              <a:rPr dirty="0" err="1"/>
              <a:t>ansvaret</a:t>
            </a:r>
            <a:r>
              <a:rPr dirty="0"/>
              <a:t> for at have de </a:t>
            </a:r>
            <a:r>
              <a:rPr dirty="0" err="1"/>
              <a:t>nødvendige</a:t>
            </a:r>
            <a:r>
              <a:rPr dirty="0"/>
              <a:t> </a:t>
            </a:r>
            <a:r>
              <a:rPr dirty="0" err="1"/>
              <a:t>hjælpemidler</a:t>
            </a:r>
            <a:r>
              <a:rPr dirty="0"/>
              <a:t> er DIT!)</a:t>
            </a:r>
          </a:p>
          <a:p>
            <a:pPr marL="284479" indent="-284479" defTabSz="373887">
              <a:spcBef>
                <a:spcPts val="2600"/>
              </a:spcBef>
              <a:defRPr sz="2304"/>
            </a:pPr>
            <a:r>
              <a:rPr dirty="0"/>
              <a:t>Du </a:t>
            </a:r>
            <a:r>
              <a:rPr dirty="0" err="1"/>
              <a:t>forbereder</a:t>
            </a:r>
            <a:r>
              <a:rPr dirty="0"/>
              <a:t> dig </a:t>
            </a:r>
            <a:r>
              <a:rPr dirty="0" err="1"/>
              <a:t>i</a:t>
            </a:r>
            <a:r>
              <a:rPr dirty="0"/>
              <a:t> 60 min</a:t>
            </a:r>
          </a:p>
          <a:p>
            <a:pPr marL="284479" indent="-284479" defTabSz="373887">
              <a:spcBef>
                <a:spcPts val="2600"/>
              </a:spcBef>
              <a:defRPr sz="2304"/>
            </a:pPr>
            <a:r>
              <a:rPr dirty="0" err="1"/>
              <a:t>Eksaminator</a:t>
            </a:r>
            <a:r>
              <a:rPr dirty="0"/>
              <a:t> </a:t>
            </a:r>
            <a:r>
              <a:rPr dirty="0" err="1"/>
              <a:t>henter</a:t>
            </a:r>
            <a:r>
              <a:rPr dirty="0"/>
              <a:t> dig </a:t>
            </a:r>
            <a:r>
              <a:rPr dirty="0" err="1"/>
              <a:t>ind</a:t>
            </a:r>
            <a:r>
              <a:rPr dirty="0"/>
              <a:t> </a:t>
            </a:r>
            <a:r>
              <a:rPr dirty="0" err="1"/>
              <a:t>til</a:t>
            </a:r>
            <a:r>
              <a:rPr dirty="0"/>
              <a:t> </a:t>
            </a:r>
            <a:r>
              <a:rPr dirty="0" err="1"/>
              <a:t>eksamen</a:t>
            </a:r>
            <a:r>
              <a:rPr dirty="0"/>
              <a:t>. Her </a:t>
            </a:r>
            <a:r>
              <a:rPr dirty="0" err="1"/>
              <a:t>må</a:t>
            </a:r>
            <a:r>
              <a:rPr dirty="0"/>
              <a:t> du </a:t>
            </a:r>
            <a:r>
              <a:rPr dirty="0" err="1"/>
              <a:t>kun</a:t>
            </a:r>
            <a:r>
              <a:rPr dirty="0"/>
              <a:t> </a:t>
            </a:r>
            <a:r>
              <a:rPr dirty="0" err="1"/>
              <a:t>medbringe</a:t>
            </a:r>
            <a:r>
              <a:rPr dirty="0"/>
              <a:t> de noter du </a:t>
            </a:r>
            <a:r>
              <a:rPr dirty="0" err="1"/>
              <a:t>har</a:t>
            </a:r>
            <a:r>
              <a:rPr dirty="0"/>
              <a:t> </a:t>
            </a:r>
            <a:r>
              <a:rPr dirty="0" err="1"/>
              <a:t>taget</a:t>
            </a:r>
            <a:r>
              <a:rPr dirty="0"/>
              <a:t>. Du </a:t>
            </a:r>
            <a:r>
              <a:rPr dirty="0" err="1"/>
              <a:t>må</a:t>
            </a:r>
            <a:r>
              <a:rPr dirty="0"/>
              <a:t> gerne</a:t>
            </a:r>
            <a:r>
              <a:rPr lang="da-DK" dirty="0"/>
              <a:t> skrive</a:t>
            </a:r>
            <a:r>
              <a:rPr dirty="0"/>
              <a:t> noter </a:t>
            </a:r>
            <a:r>
              <a:rPr dirty="0" err="1"/>
              <a:t>på</a:t>
            </a:r>
            <a:r>
              <a:rPr dirty="0"/>
              <a:t> </a:t>
            </a:r>
            <a:r>
              <a:rPr dirty="0" err="1"/>
              <a:t>selve</a:t>
            </a:r>
            <a:r>
              <a:rPr dirty="0"/>
              <a:t> </a:t>
            </a:r>
            <a:r>
              <a:rPr dirty="0" err="1"/>
              <a:t>teksten</a:t>
            </a:r>
            <a:r>
              <a:rPr dirty="0"/>
              <a:t> </a:t>
            </a:r>
            <a:r>
              <a:rPr dirty="0" err="1"/>
              <a:t>hvis</a:t>
            </a:r>
            <a:r>
              <a:rPr dirty="0"/>
              <a:t> </a:t>
            </a:r>
            <a:r>
              <a:rPr dirty="0" err="1"/>
              <a:t>denne</a:t>
            </a:r>
            <a:r>
              <a:rPr dirty="0"/>
              <a:t> er </a:t>
            </a:r>
            <a:r>
              <a:rPr dirty="0" err="1"/>
              <a:t>udleveret</a:t>
            </a:r>
            <a:r>
              <a:rPr dirty="0"/>
              <a:t> </a:t>
            </a:r>
            <a:r>
              <a:rPr dirty="0" err="1"/>
              <a:t>som</a:t>
            </a:r>
            <a:r>
              <a:rPr dirty="0"/>
              <a:t> kopi. </a:t>
            </a:r>
          </a:p>
          <a:p>
            <a:pPr marL="284479" indent="-284479" defTabSz="373887">
              <a:spcBef>
                <a:spcPts val="2600"/>
              </a:spcBef>
              <a:defRPr sz="2304"/>
            </a:pPr>
            <a:r>
              <a:rPr dirty="0" err="1"/>
              <a:t>Eksamination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30 </a:t>
            </a:r>
            <a:r>
              <a:rPr dirty="0" err="1"/>
              <a:t>minutter</a:t>
            </a:r>
            <a:r>
              <a:rPr dirty="0"/>
              <a:t>. </a:t>
            </a:r>
            <a:r>
              <a:rPr dirty="0" err="1"/>
              <a:t>Heraf</a:t>
            </a:r>
            <a:r>
              <a:rPr dirty="0"/>
              <a:t> er du </a:t>
            </a:r>
            <a:r>
              <a:rPr dirty="0" err="1"/>
              <a:t>inde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ca. 22 </a:t>
            </a:r>
            <a:r>
              <a:rPr dirty="0" err="1"/>
              <a:t>minutter</a:t>
            </a:r>
            <a:endParaRPr dirty="0"/>
          </a:p>
          <a:p>
            <a:pPr marL="284479" indent="-284479" defTabSz="373887">
              <a:spcBef>
                <a:spcPts val="2600"/>
              </a:spcBef>
              <a:defRPr sz="2304"/>
            </a:pPr>
            <a:r>
              <a:rPr dirty="0"/>
              <a:t>Du </a:t>
            </a:r>
            <a:r>
              <a:rPr dirty="0" err="1"/>
              <a:t>går</a:t>
            </a:r>
            <a:r>
              <a:rPr dirty="0"/>
              <a:t> </a:t>
            </a:r>
            <a:r>
              <a:rPr dirty="0" err="1"/>
              <a:t>ud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afventer</a:t>
            </a:r>
            <a:r>
              <a:rPr dirty="0"/>
              <a:t> </a:t>
            </a:r>
            <a:r>
              <a:rPr dirty="0" err="1"/>
              <a:t>bedømmelse</a:t>
            </a:r>
            <a:r>
              <a:rPr dirty="0"/>
              <a:t> </a:t>
            </a:r>
            <a:r>
              <a:rPr dirty="0" err="1"/>
              <a:t>af</a:t>
            </a:r>
            <a:r>
              <a:rPr dirty="0"/>
              <a:t> din </a:t>
            </a:r>
            <a:r>
              <a:rPr dirty="0" err="1"/>
              <a:t>præstation</a:t>
            </a:r>
            <a:endParaRPr dirty="0"/>
          </a:p>
          <a:p>
            <a:pPr marL="284479" indent="-284479" defTabSz="373887">
              <a:spcBef>
                <a:spcPts val="2600"/>
              </a:spcBef>
              <a:defRPr sz="2304"/>
            </a:pPr>
            <a:r>
              <a:rPr dirty="0" err="1"/>
              <a:t>Eksaminator</a:t>
            </a:r>
            <a:r>
              <a:rPr dirty="0"/>
              <a:t> </a:t>
            </a:r>
            <a:r>
              <a:rPr dirty="0" err="1"/>
              <a:t>henter</a:t>
            </a:r>
            <a:r>
              <a:rPr dirty="0"/>
              <a:t> dig </a:t>
            </a:r>
            <a:r>
              <a:rPr dirty="0" err="1"/>
              <a:t>ind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overbringer</a:t>
            </a:r>
            <a:r>
              <a:rPr dirty="0"/>
              <a:t> dig </a:t>
            </a:r>
            <a:r>
              <a:rPr dirty="0" err="1"/>
              <a:t>karakteren</a:t>
            </a:r>
            <a:endParaRPr dirty="0"/>
          </a:p>
          <a:p>
            <a:pPr marL="284479" indent="-284479" defTabSz="373887">
              <a:spcBef>
                <a:spcPts val="2600"/>
              </a:spcBef>
              <a:defRPr sz="2304"/>
            </a:pPr>
            <a:r>
              <a:rPr dirty="0"/>
              <a:t>Du </a:t>
            </a:r>
            <a:r>
              <a:rPr dirty="0" err="1"/>
              <a:t>går</a:t>
            </a:r>
            <a:r>
              <a:rPr dirty="0"/>
              <a:t> glad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lettet</a:t>
            </a:r>
            <a:r>
              <a:rPr dirty="0"/>
              <a:t> </a:t>
            </a:r>
            <a:r>
              <a:rPr dirty="0" err="1"/>
              <a:t>ud</a:t>
            </a:r>
            <a:r>
              <a:rPr dirty="0"/>
              <a:t> </a:t>
            </a:r>
            <a:r>
              <a:rPr dirty="0" err="1"/>
              <a:t>til</a:t>
            </a:r>
            <a:r>
              <a:rPr dirty="0"/>
              <a:t> dine glade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lettede</a:t>
            </a:r>
            <a:r>
              <a:rPr dirty="0"/>
              <a:t>/</a:t>
            </a:r>
            <a:r>
              <a:rPr dirty="0" err="1"/>
              <a:t>spændte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forventningsfulde</a:t>
            </a:r>
            <a:r>
              <a:rPr dirty="0"/>
              <a:t> </a:t>
            </a:r>
            <a:r>
              <a:rPr dirty="0" err="1"/>
              <a:t>klassekammerater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1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"/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"/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"/>
                                        <p:tgtEl>
                                          <p:spTgt spid="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"/>
                                        <p:tgtEl>
                                          <p:spTgt spid="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"/>
                                        <p:tgtEl>
                                          <p:spTgt spid="1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"/>
                                        <p:tgtEl>
                                          <p:spTgt spid="1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"/>
                                        <p:tgtEl>
                                          <p:spTgt spid="1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1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00"/>
                                        <p:tgtEl>
                                          <p:spTgt spid="1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1" build="p" bldLvl="5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kal man være bange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Skal man være bange?</a:t>
            </a:r>
          </a:p>
        </p:txBody>
      </p:sp>
      <p:sp>
        <p:nvSpPr>
          <p:cNvPr id="129" name="Afbrydelser - vær den initiativrige i samtalen, men frygt ikke afbrydelser (heller ikke fra censor)…"/>
          <p:cNvSpPr txBox="1">
            <a:spLocks noGrp="1"/>
          </p:cNvSpPr>
          <p:nvPr>
            <p:ph type="body" sz="half" idx="1"/>
          </p:nvPr>
        </p:nvSpPr>
        <p:spPr>
          <a:xfrm>
            <a:off x="952500" y="3777115"/>
            <a:ext cx="11099800" cy="4446795"/>
          </a:xfrm>
          <a:prstGeom prst="rect">
            <a:avLst/>
          </a:prstGeom>
        </p:spPr>
        <p:txBody>
          <a:bodyPr/>
          <a:lstStyle/>
          <a:p>
            <a:r>
              <a:rPr b="1"/>
              <a:t>Afbrydelser</a:t>
            </a:r>
            <a:r>
              <a:t> - vær den initiativrige i samtalen, men frygt ikke afbrydelser (heller ikke fra censor)</a:t>
            </a:r>
          </a:p>
          <a:p>
            <a:pPr>
              <a:defRPr b="1"/>
            </a:pPr>
            <a:r>
              <a:t>Censor </a:t>
            </a:r>
            <a:r>
              <a:rPr b="0"/>
              <a:t>- hun er der </a:t>
            </a:r>
            <a:r>
              <a:rPr b="0" i="1"/>
              <a:t>også </a:t>
            </a:r>
            <a:r>
              <a:rPr b="0"/>
              <a:t>for din skyld!</a:t>
            </a:r>
          </a:p>
          <a:p>
            <a:pPr>
              <a:defRPr b="1"/>
            </a:pPr>
            <a:r>
              <a:t>Nervøsitet </a:t>
            </a:r>
            <a:r>
              <a:rPr b="0"/>
              <a:t>- den skal være der, og det er okay! Sig til hvis det bliver for meget.</a:t>
            </a:r>
          </a:p>
        </p:txBody>
      </p:sp>
      <p:sp>
        <p:nvSpPr>
          <p:cNvPr id="130" name="FRYGT EJ…"/>
          <p:cNvSpPr txBox="1"/>
          <p:nvPr/>
        </p:nvSpPr>
        <p:spPr>
          <a:xfrm>
            <a:off x="3546030" y="2235488"/>
            <a:ext cx="5912740" cy="14449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900" b="1"/>
            </a:lvl1pPr>
          </a:lstStyle>
          <a:p>
            <a:r>
              <a:t>FRYGT EJ…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"/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2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"/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"/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2" build="p" bldLvl="5" animBg="1" advAuto="0"/>
      <p:bldP spid="130" grpId="1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Hvordan ser eksamensspørgsmålet ud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84886">
              <a:defRPr sz="6640"/>
            </a:lvl1pPr>
          </a:lstStyle>
          <a:p>
            <a:r>
              <a:t>Hvordan ser eksamensspørgsmålet ud?</a:t>
            </a:r>
          </a:p>
        </p:txBody>
      </p:sp>
      <p:sp>
        <p:nvSpPr>
          <p:cNvPr id="133" name="GENNEMGÅET ANTIK TEKST…"/>
          <p:cNvSpPr/>
          <p:nvPr/>
        </p:nvSpPr>
        <p:spPr>
          <a:xfrm>
            <a:off x="329207" y="4848026"/>
            <a:ext cx="3514875" cy="2812604"/>
          </a:xfrm>
          <a:prstGeom prst="roundRect">
            <a:avLst>
              <a:gd name="adj" fmla="val 15000"/>
            </a:avLst>
          </a:prstGeom>
          <a:blipFill>
            <a:blip r:embed="rId2"/>
          </a:blip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r>
              <a:t>GENNEMGÅET ANTIK TEKST 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r>
              <a:t>(højst 1 normalside / 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r>
              <a:t>50 vers)</a:t>
            </a:r>
          </a:p>
        </p:txBody>
      </p:sp>
      <p:sp>
        <p:nvSpPr>
          <p:cNvPr id="134" name="UKENDT MODERNE TEKST…"/>
          <p:cNvSpPr/>
          <p:nvPr/>
        </p:nvSpPr>
        <p:spPr>
          <a:xfrm>
            <a:off x="4901530" y="2888828"/>
            <a:ext cx="3701704" cy="2159001"/>
          </a:xfrm>
          <a:prstGeom prst="ellipse">
            <a:avLst/>
          </a:prstGeom>
          <a:blipFill>
            <a:blip r:embed="rId2"/>
          </a:blip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r>
              <a:rPr dirty="0"/>
              <a:t>UKENDT </a:t>
            </a:r>
            <a:r>
              <a:rPr lang="da-DK" dirty="0"/>
              <a:t>"</a:t>
            </a:r>
            <a:r>
              <a:rPr dirty="0"/>
              <a:t>MODERNE TEKST</a:t>
            </a:r>
            <a:r>
              <a:rPr lang="da-DK" dirty="0"/>
              <a:t>"</a:t>
            </a:r>
            <a:endParaRPr dirty="0"/>
          </a:p>
          <a:p>
            <a:pPr>
              <a:defRPr sz="2400">
                <a:solidFill>
                  <a:srgbClr val="FFFFFF"/>
                </a:solidFill>
              </a:defRPr>
            </a:pPr>
            <a:r>
              <a:rPr dirty="0"/>
              <a:t>(</a:t>
            </a:r>
            <a:r>
              <a:rPr dirty="0" err="1"/>
              <a:t>højst</a:t>
            </a:r>
            <a:r>
              <a:rPr dirty="0"/>
              <a:t> 3 sider)</a:t>
            </a:r>
          </a:p>
        </p:txBody>
      </p:sp>
      <p:sp>
        <p:nvSpPr>
          <p:cNvPr id="135" name="UKENDT ANTIKT MONUMENT"/>
          <p:cNvSpPr/>
          <p:nvPr/>
        </p:nvSpPr>
        <p:spPr>
          <a:xfrm>
            <a:off x="4901530" y="7321128"/>
            <a:ext cx="3701704" cy="2159001"/>
          </a:xfrm>
          <a:prstGeom prst="ellipse">
            <a:avLst/>
          </a:prstGeom>
          <a:blipFill>
            <a:blip r:embed="rId2"/>
          </a:blip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r>
              <a:rPr dirty="0"/>
              <a:t>KENDT ANTIKT MONUMENT</a:t>
            </a:r>
          </a:p>
        </p:txBody>
      </p:sp>
      <p:sp>
        <p:nvSpPr>
          <p:cNvPr id="136" name="UKENDT MODERNE MONUMENT"/>
          <p:cNvSpPr/>
          <p:nvPr/>
        </p:nvSpPr>
        <p:spPr>
          <a:xfrm>
            <a:off x="9470181" y="7302078"/>
            <a:ext cx="3205412" cy="2197101"/>
          </a:xfrm>
          <a:prstGeom prst="ellipse">
            <a:avLst/>
          </a:prstGeom>
          <a:blipFill>
            <a:blip r:embed="rId2"/>
          </a:blip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r>
              <a:rPr dirty="0"/>
              <a:t>UKENDT </a:t>
            </a:r>
            <a:r>
              <a:rPr lang="da-DK" dirty="0"/>
              <a:t>"</a:t>
            </a:r>
            <a:r>
              <a:rPr dirty="0"/>
              <a:t>MODERNE</a:t>
            </a:r>
            <a:r>
              <a:rPr lang="da-DK" dirty="0"/>
              <a:t>"</a:t>
            </a:r>
            <a:r>
              <a:rPr dirty="0"/>
              <a:t> MONUMENT</a:t>
            </a:r>
          </a:p>
        </p:txBody>
      </p:sp>
      <p:sp>
        <p:nvSpPr>
          <p:cNvPr id="137" name="Streg"/>
          <p:cNvSpPr/>
          <p:nvPr/>
        </p:nvSpPr>
        <p:spPr>
          <a:xfrm>
            <a:off x="3691681" y="7562428"/>
            <a:ext cx="1273325" cy="722909"/>
          </a:xfrm>
          <a:prstGeom prst="line">
            <a:avLst/>
          </a:prstGeom>
          <a:ln w="76200" cap="rnd">
            <a:solidFill>
              <a:srgbClr val="000000"/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38" name="Streg"/>
          <p:cNvSpPr/>
          <p:nvPr/>
        </p:nvSpPr>
        <p:spPr>
          <a:xfrm flipV="1">
            <a:off x="3684062" y="4196679"/>
            <a:ext cx="1268165" cy="762249"/>
          </a:xfrm>
          <a:prstGeom prst="line">
            <a:avLst/>
          </a:prstGeom>
          <a:ln w="762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39" name="Streg"/>
          <p:cNvSpPr/>
          <p:nvPr/>
        </p:nvSpPr>
        <p:spPr>
          <a:xfrm>
            <a:off x="8605486" y="8400628"/>
            <a:ext cx="862442" cy="1"/>
          </a:xfrm>
          <a:prstGeom prst="line">
            <a:avLst/>
          </a:prstGeom>
          <a:ln w="762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2" animBg="1" advAuto="0"/>
      <p:bldP spid="135" grpId="4" animBg="1" advAuto="0"/>
      <p:bldP spid="136" grpId="6" animBg="1" advAuto="0"/>
      <p:bldP spid="137" grpId="3" animBg="1" advAuto="0"/>
      <p:bldP spid="138" grpId="1" animBg="1" advAuto="0"/>
      <p:bldP spid="139" grpId="5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Hvordan ser eksamensspørgsmålet ud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84886">
              <a:defRPr sz="6640"/>
            </a:lvl1pPr>
          </a:lstStyle>
          <a:p>
            <a:r>
              <a:t>Hvordan ser eksamensspørgsmålet ud?</a:t>
            </a:r>
          </a:p>
        </p:txBody>
      </p:sp>
      <p:sp>
        <p:nvSpPr>
          <p:cNvPr id="142" name="Ikke et decideret spørgsmål, men tekst og perspektivtekst/monumenter"/>
          <p:cNvSpPr txBox="1"/>
          <p:nvPr/>
        </p:nvSpPr>
        <p:spPr>
          <a:xfrm>
            <a:off x="1394891" y="3199259"/>
            <a:ext cx="10215017" cy="1210588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dirty="0" err="1"/>
              <a:t>Ikke</a:t>
            </a:r>
            <a:r>
              <a:rPr dirty="0"/>
              <a:t> et </a:t>
            </a:r>
            <a:r>
              <a:rPr dirty="0" err="1"/>
              <a:t>decideret</a:t>
            </a:r>
            <a:r>
              <a:rPr dirty="0"/>
              <a:t> </a:t>
            </a:r>
            <a:r>
              <a:rPr dirty="0" err="1"/>
              <a:t>spørgsmål</a:t>
            </a:r>
            <a:r>
              <a:rPr dirty="0"/>
              <a:t>, men </a:t>
            </a:r>
            <a:r>
              <a:rPr dirty="0" err="1"/>
              <a:t>tekst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perspektivtekst</a:t>
            </a:r>
            <a:r>
              <a:rPr dirty="0"/>
              <a:t>/</a:t>
            </a:r>
            <a:r>
              <a:rPr dirty="0" err="1"/>
              <a:t>monumenter</a:t>
            </a:r>
            <a:endParaRPr dirty="0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Hovedvægten ligger på arbejdet med den antikke tekst…"/>
          <p:cNvSpPr txBox="1">
            <a:spLocks noGrp="1"/>
          </p:cNvSpPr>
          <p:nvPr>
            <p:ph type="body" sz="half" idx="1"/>
          </p:nvPr>
        </p:nvSpPr>
        <p:spPr>
          <a:xfrm>
            <a:off x="6685190" y="2603500"/>
            <a:ext cx="5367110" cy="62865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91159" indent="-391159" defTabSz="514095">
              <a:spcBef>
                <a:spcPts val="3600"/>
              </a:spcBef>
              <a:defRPr sz="3168"/>
            </a:pPr>
            <a:r>
              <a:rPr dirty="0" err="1"/>
              <a:t>Hovedvægten</a:t>
            </a:r>
            <a:r>
              <a:rPr dirty="0"/>
              <a:t> ligger </a:t>
            </a:r>
            <a:r>
              <a:rPr dirty="0" err="1"/>
              <a:t>på</a:t>
            </a:r>
            <a:r>
              <a:rPr dirty="0"/>
              <a:t> </a:t>
            </a:r>
            <a:r>
              <a:rPr dirty="0" err="1"/>
              <a:t>arbejdet</a:t>
            </a:r>
            <a:r>
              <a:rPr dirty="0"/>
              <a:t> med den </a:t>
            </a:r>
            <a:r>
              <a:rPr dirty="0" err="1"/>
              <a:t>antikke</a:t>
            </a:r>
            <a:r>
              <a:rPr dirty="0"/>
              <a:t> </a:t>
            </a:r>
            <a:r>
              <a:rPr dirty="0" err="1"/>
              <a:t>tekst</a:t>
            </a:r>
            <a:endParaRPr dirty="0"/>
          </a:p>
          <a:p>
            <a:pPr marL="391159" indent="-391159" defTabSz="514095">
              <a:spcBef>
                <a:spcPts val="3600"/>
              </a:spcBef>
              <a:defRPr sz="3168"/>
            </a:pPr>
            <a:r>
              <a:rPr dirty="0" err="1"/>
              <a:t>Vær</a:t>
            </a:r>
            <a:r>
              <a:rPr dirty="0"/>
              <a:t> </a:t>
            </a:r>
            <a:r>
              <a:rPr dirty="0" err="1"/>
              <a:t>tekstnær</a:t>
            </a:r>
            <a:r>
              <a:rPr dirty="0"/>
              <a:t>: “NED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teksten</a:t>
            </a:r>
            <a:r>
              <a:rPr dirty="0"/>
              <a:t>, OP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karakter</a:t>
            </a:r>
            <a:r>
              <a:rPr dirty="0"/>
              <a:t>”</a:t>
            </a:r>
          </a:p>
          <a:p>
            <a:pPr marL="391159" indent="-391159" defTabSz="514095">
              <a:spcBef>
                <a:spcPts val="3600"/>
              </a:spcBef>
              <a:defRPr sz="3168"/>
            </a:pPr>
            <a:r>
              <a:rPr dirty="0"/>
              <a:t>UDTØM </a:t>
            </a:r>
            <a:r>
              <a:rPr dirty="0" err="1"/>
              <a:t>dit</a:t>
            </a:r>
            <a:r>
              <a:rPr dirty="0"/>
              <a:t> </a:t>
            </a:r>
            <a:r>
              <a:rPr dirty="0" err="1"/>
              <a:t>tekstuddrag</a:t>
            </a:r>
            <a:endParaRPr dirty="0"/>
          </a:p>
          <a:p>
            <a:pPr marL="391159" indent="-391159" defTabSz="514095">
              <a:spcBef>
                <a:spcPts val="3600"/>
              </a:spcBef>
              <a:defRPr sz="3168"/>
            </a:pPr>
            <a:r>
              <a:rPr dirty="0"/>
              <a:t>VIS OVERBLIK over pensum - det er </a:t>
            </a:r>
            <a:r>
              <a:rPr dirty="0" err="1"/>
              <a:t>ikke</a:t>
            </a:r>
            <a:r>
              <a:rPr dirty="0"/>
              <a:t> </a:t>
            </a:r>
            <a:r>
              <a:rPr dirty="0" err="1"/>
              <a:t>stort</a:t>
            </a:r>
            <a:r>
              <a:rPr dirty="0"/>
              <a:t>, </a:t>
            </a:r>
            <a:r>
              <a:rPr dirty="0" err="1"/>
              <a:t>og</a:t>
            </a:r>
            <a:r>
              <a:rPr dirty="0"/>
              <a:t> det er </a:t>
            </a:r>
            <a:r>
              <a:rPr i="1" dirty="0" err="1"/>
              <a:t>gennemgået</a:t>
            </a:r>
            <a:r>
              <a:rPr dirty="0"/>
              <a:t> </a:t>
            </a:r>
            <a:r>
              <a:rPr dirty="0" err="1"/>
              <a:t>tekst</a:t>
            </a:r>
            <a:r>
              <a:rPr lang="da-DK" dirty="0"/>
              <a:t>.</a:t>
            </a:r>
            <a:endParaRPr dirty="0"/>
          </a:p>
        </p:txBody>
      </p:sp>
      <p:pic>
        <p:nvPicPr>
          <p:cNvPr id="145" name="Billede" descr="Bille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39" y="3460750"/>
            <a:ext cx="6096001" cy="4572000"/>
          </a:xfrm>
          <a:prstGeom prst="rect">
            <a:avLst/>
          </a:prstGeom>
          <a:ln w="12700">
            <a:miter lim="400000"/>
          </a:ln>
        </p:spPr>
      </p:pic>
      <p:sp>
        <p:nvSpPr>
          <p:cNvPr id="146" name="Hvordan skal man angribe teksten?"/>
          <p:cNvSpPr txBox="1">
            <a:spLocks noGrp="1"/>
          </p:cNvSpPr>
          <p:nvPr>
            <p:ph type="title"/>
          </p:nvPr>
        </p:nvSpPr>
        <p:spPr>
          <a:xfrm>
            <a:off x="952500" y="444500"/>
            <a:ext cx="11099800" cy="1532730"/>
          </a:xfrm>
          <a:prstGeom prst="rect">
            <a:avLst/>
          </a:prstGeom>
        </p:spPr>
        <p:txBody>
          <a:bodyPr/>
          <a:lstStyle>
            <a:lvl1pPr defTabSz="414781">
              <a:defRPr sz="5680"/>
            </a:lvl1pPr>
          </a:lstStyle>
          <a:p>
            <a:r>
              <a:t>Hvordan skal man angribe teksten?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1" build="p" bldLvl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Resten af pensum (inkl. SRP-forløb)"/>
          <p:cNvSpPr/>
          <p:nvPr/>
        </p:nvSpPr>
        <p:spPr>
          <a:xfrm>
            <a:off x="132918" y="1600200"/>
            <a:ext cx="7239001" cy="7769043"/>
          </a:xfrm>
          <a:prstGeom prst="roundRect">
            <a:avLst>
              <a:gd name="adj" fmla="val 12411"/>
            </a:avLst>
          </a:prstGeom>
          <a:blipFill>
            <a:blip r:embed="rId2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/>
          <a:lstStyle/>
          <a:p>
            <a:pPr>
              <a:defRPr sz="2400">
                <a:solidFill>
                  <a:srgbClr val="FFFFFF"/>
                </a:solidFill>
              </a:defRPr>
            </a:pPr>
            <a:r>
              <a:t>Resten af pensum (</a:t>
            </a:r>
            <a:r>
              <a:rPr u="sng"/>
              <a:t>inkl. SRP-forløb</a:t>
            </a:r>
            <a:r>
              <a:t>)</a:t>
            </a:r>
          </a:p>
        </p:txBody>
      </p:sp>
      <p:sp>
        <p:nvSpPr>
          <p:cNvPr id="149" name="Andre værker fra forløbet"/>
          <p:cNvSpPr/>
          <p:nvPr/>
        </p:nvSpPr>
        <p:spPr>
          <a:xfrm>
            <a:off x="577418" y="2334996"/>
            <a:ext cx="6350001" cy="6588842"/>
          </a:xfrm>
          <a:prstGeom prst="roundRect">
            <a:avLst>
              <a:gd name="adj" fmla="val 6602"/>
            </a:avLst>
          </a:prstGeom>
          <a:blipFill>
            <a:blip r:embed="rId3"/>
          </a:blipFill>
          <a:ln w="12700">
            <a:miter lim="400000"/>
          </a:ln>
          <a:effectLst>
            <a:outerShdw blurRad="25400" dist="25400" dir="2388334" rotWithShape="0">
              <a:srgbClr val="000000">
                <a:alpha val="7931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/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r>
              <a:t>Andre værker fra forløbet</a:t>
            </a:r>
          </a:p>
        </p:txBody>
      </p:sp>
      <p:sp>
        <p:nvSpPr>
          <p:cNvPr id="150" name="Resten af værket"/>
          <p:cNvSpPr/>
          <p:nvPr/>
        </p:nvSpPr>
        <p:spPr>
          <a:xfrm>
            <a:off x="978940" y="2873829"/>
            <a:ext cx="5461001" cy="5605507"/>
          </a:xfrm>
          <a:prstGeom prst="roundRect">
            <a:avLst>
              <a:gd name="adj" fmla="val 8399"/>
            </a:avLst>
          </a:prstGeom>
          <a:blipFill>
            <a:blip r:embed="rId4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/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r>
              <a:rPr dirty="0" err="1"/>
              <a:t>Resten</a:t>
            </a:r>
            <a:r>
              <a:rPr dirty="0"/>
              <a:t> </a:t>
            </a:r>
            <a:r>
              <a:rPr dirty="0" err="1"/>
              <a:t>af</a:t>
            </a:r>
            <a:r>
              <a:rPr dirty="0"/>
              <a:t> </a:t>
            </a:r>
            <a:r>
              <a:rPr dirty="0" err="1"/>
              <a:t>værket</a:t>
            </a:r>
            <a:endParaRPr dirty="0"/>
          </a:p>
        </p:txBody>
      </p:sp>
      <p:sp>
        <p:nvSpPr>
          <p:cNvPr id="151" name="Dit tekstuddrag…"/>
          <p:cNvSpPr/>
          <p:nvPr/>
        </p:nvSpPr>
        <p:spPr>
          <a:xfrm>
            <a:off x="1466418" y="3462836"/>
            <a:ext cx="4572001" cy="4572001"/>
          </a:xfrm>
          <a:prstGeom prst="roundRect">
            <a:avLst>
              <a:gd name="adj" fmla="val 5383"/>
            </a:avLst>
          </a:prstGeom>
          <a:blipFill>
            <a:blip r:embed="rId5"/>
          </a:blip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400" b="1" cap="small">
                <a:solidFill>
                  <a:srgbClr val="FFFFFF"/>
                </a:solidFill>
              </a:defRPr>
            </a:pPr>
            <a:endParaRPr/>
          </a:p>
          <a:p>
            <a:pPr>
              <a:defRPr sz="2400" b="1" cap="small">
                <a:solidFill>
                  <a:srgbClr val="FFFFFF"/>
                </a:solidFill>
              </a:defRPr>
            </a:pPr>
            <a:endParaRPr/>
          </a:p>
          <a:p>
            <a:pPr>
              <a:defRPr sz="2400" b="1" cap="small">
                <a:solidFill>
                  <a:srgbClr val="FFFFFF"/>
                </a:solidFill>
              </a:defRPr>
            </a:pPr>
            <a:r>
              <a:t>Dit tekstuddrag</a:t>
            </a:r>
          </a:p>
          <a:p>
            <a:pPr>
              <a:defRPr sz="2400" b="1" cap="small">
                <a:solidFill>
                  <a:srgbClr val="FFFFFF"/>
                </a:solidFill>
              </a:defRPr>
            </a:pPr>
            <a:endParaRPr/>
          </a:p>
          <a:p>
            <a:pPr marL="246944" indent="-246944" algn="l">
              <a:buSzPct val="75000"/>
              <a:buChar char="•"/>
              <a:defRPr sz="2000" cap="small">
                <a:solidFill>
                  <a:srgbClr val="FFFFFF"/>
                </a:solidFill>
              </a:defRPr>
            </a:pPr>
            <a:r>
              <a:t>Forfatter, genre, indplacering i værkets kontekst, referat </a:t>
            </a:r>
            <a:r>
              <a:rPr sz="1400"/>
              <a:t>(2-3 min)</a:t>
            </a:r>
          </a:p>
          <a:p>
            <a:pPr algn="l">
              <a:defRPr sz="2000" cap="small">
                <a:solidFill>
                  <a:srgbClr val="FFFFFF"/>
                </a:solidFill>
              </a:defRPr>
            </a:pPr>
            <a:endParaRPr sz="1400"/>
          </a:p>
          <a:p>
            <a:pPr marL="246944" indent="-246944" algn="l">
              <a:buSzPct val="75000"/>
              <a:buChar char="•"/>
              <a:defRPr sz="2000" b="1" cap="small">
                <a:solidFill>
                  <a:srgbClr val="FFFFFF"/>
                </a:solidFill>
              </a:defRPr>
            </a:pPr>
            <a:r>
              <a:t>Analyse og fortolkning</a:t>
            </a:r>
          </a:p>
          <a:p>
            <a:pPr marL="246944" indent="-246944" algn="l">
              <a:buSzPct val="75000"/>
              <a:buChar char="•"/>
              <a:defRPr sz="2000" cap="small">
                <a:solidFill>
                  <a:srgbClr val="FFFFFF"/>
                </a:solidFill>
              </a:defRPr>
            </a:pPr>
            <a:endParaRPr/>
          </a:p>
          <a:p>
            <a:pPr>
              <a:defRPr sz="2000" cap="small">
                <a:solidFill>
                  <a:srgbClr val="FFFFFF"/>
                </a:solidFill>
              </a:defRPr>
            </a:pPr>
            <a:endParaRPr/>
          </a:p>
          <a:p>
            <a:pPr>
              <a:defRPr sz="2000" cap="small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2" name="UKENDT MODERNE TEKST…"/>
          <p:cNvSpPr/>
          <p:nvPr/>
        </p:nvSpPr>
        <p:spPr>
          <a:xfrm>
            <a:off x="8720638" y="2712720"/>
            <a:ext cx="3701703" cy="2159001"/>
          </a:xfrm>
          <a:prstGeom prst="ellipse">
            <a:avLst/>
          </a:prstGeom>
          <a:blipFill>
            <a:blip r:embed="rId5"/>
          </a:blip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r>
              <a:t>UKENDT MODERNE TEKST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r>
              <a:t>(højst 3 sider)</a:t>
            </a:r>
          </a:p>
        </p:txBody>
      </p:sp>
      <p:sp>
        <p:nvSpPr>
          <p:cNvPr id="153" name="UKENDT ANTIKT MONUMENT"/>
          <p:cNvSpPr/>
          <p:nvPr/>
        </p:nvSpPr>
        <p:spPr>
          <a:xfrm>
            <a:off x="8720638" y="4925275"/>
            <a:ext cx="3701703" cy="2159001"/>
          </a:xfrm>
          <a:prstGeom prst="ellipse">
            <a:avLst/>
          </a:prstGeom>
          <a:blipFill>
            <a:blip r:embed="rId5"/>
          </a:blip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r>
              <a:t>UKENDT ANTIKT MONUMENT</a:t>
            </a:r>
          </a:p>
        </p:txBody>
      </p:sp>
      <p:sp>
        <p:nvSpPr>
          <p:cNvPr id="154" name="UKENDT MODERNE MONUMENT"/>
          <p:cNvSpPr/>
          <p:nvPr/>
        </p:nvSpPr>
        <p:spPr>
          <a:xfrm>
            <a:off x="8968784" y="7559465"/>
            <a:ext cx="3205411" cy="2197101"/>
          </a:xfrm>
          <a:prstGeom prst="ellipse">
            <a:avLst/>
          </a:prstGeom>
          <a:blipFill>
            <a:blip r:embed="rId5"/>
          </a:blip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r>
              <a:t>UKENDT MODERNE MONUMENT</a:t>
            </a:r>
          </a:p>
        </p:txBody>
      </p:sp>
      <p:sp>
        <p:nvSpPr>
          <p:cNvPr id="155" name="Streg"/>
          <p:cNvSpPr/>
          <p:nvPr/>
        </p:nvSpPr>
        <p:spPr>
          <a:xfrm>
            <a:off x="7196998" y="6004775"/>
            <a:ext cx="1692267" cy="1"/>
          </a:xfrm>
          <a:prstGeom prst="line">
            <a:avLst/>
          </a:prstGeom>
          <a:ln w="76200" cap="rnd">
            <a:solidFill>
              <a:srgbClr val="000000"/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56" name="Streg"/>
          <p:cNvSpPr/>
          <p:nvPr/>
        </p:nvSpPr>
        <p:spPr>
          <a:xfrm>
            <a:off x="7365367" y="3792220"/>
            <a:ext cx="1558776" cy="1"/>
          </a:xfrm>
          <a:prstGeom prst="line">
            <a:avLst/>
          </a:prstGeom>
          <a:ln w="762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57" name="Streg"/>
          <p:cNvSpPr/>
          <p:nvPr/>
        </p:nvSpPr>
        <p:spPr>
          <a:xfrm>
            <a:off x="10571489" y="7034696"/>
            <a:ext cx="1" cy="578624"/>
          </a:xfrm>
          <a:prstGeom prst="line">
            <a:avLst/>
          </a:prstGeom>
          <a:ln w="762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58" name="Hvordan skal man angribe teksten?"/>
          <p:cNvSpPr txBox="1">
            <a:spLocks noGrp="1"/>
          </p:cNvSpPr>
          <p:nvPr>
            <p:ph type="title"/>
          </p:nvPr>
        </p:nvSpPr>
        <p:spPr>
          <a:xfrm>
            <a:off x="952500" y="444500"/>
            <a:ext cx="11099800" cy="1532730"/>
          </a:xfrm>
          <a:prstGeom prst="rect">
            <a:avLst/>
          </a:prstGeom>
        </p:spPr>
        <p:txBody>
          <a:bodyPr/>
          <a:lstStyle>
            <a:lvl1pPr defTabSz="414781">
              <a:defRPr sz="5680"/>
            </a:lvl1pPr>
          </a:lstStyle>
          <a:p>
            <a:r>
              <a:t>Hvordan skal man angribe teksten?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3" animBg="1" advAuto="0"/>
      <p:bldP spid="149" grpId="2" animBg="1" advAuto="0"/>
      <p:bldP spid="150" grpId="1" animBg="1" advAuto="0"/>
      <p:bldP spid="152" grpId="5" animBg="1" advAuto="0"/>
      <p:bldP spid="153" grpId="7" animBg="1" advAuto="0"/>
      <p:bldP spid="154" grpId="9" animBg="1" advAuto="0"/>
      <p:bldP spid="155" grpId="6" animBg="1" advAuto="0"/>
      <p:bldP spid="156" grpId="4" animBg="1" advAuto="0"/>
      <p:bldP spid="157" grpId="8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Hvordan skal man forberede sig?"/>
          <p:cNvSpPr txBox="1">
            <a:spLocks noGrp="1"/>
          </p:cNvSpPr>
          <p:nvPr>
            <p:ph type="title"/>
          </p:nvPr>
        </p:nvSpPr>
        <p:spPr>
          <a:xfrm>
            <a:off x="86198" y="65192"/>
            <a:ext cx="12832405" cy="2159001"/>
          </a:xfrm>
          <a:prstGeom prst="rect">
            <a:avLst/>
          </a:prstGeom>
        </p:spPr>
        <p:txBody>
          <a:bodyPr/>
          <a:lstStyle>
            <a:lvl1pPr defTabSz="514095">
              <a:defRPr sz="7040"/>
            </a:lvl1pPr>
          </a:lstStyle>
          <a:p>
            <a:r>
              <a:t>Hvordan skal man forberede sig?</a:t>
            </a:r>
          </a:p>
        </p:txBody>
      </p:sp>
      <p:sp>
        <p:nvSpPr>
          <p:cNvPr id="161" name="GENLÆSE pensum…"/>
          <p:cNvSpPr txBox="1">
            <a:spLocks noGrp="1"/>
          </p:cNvSpPr>
          <p:nvPr>
            <p:ph type="body" sz="half" idx="1"/>
          </p:nvPr>
        </p:nvSpPr>
        <p:spPr>
          <a:xfrm>
            <a:off x="1047326" y="2951322"/>
            <a:ext cx="11099801" cy="3292573"/>
          </a:xfrm>
          <a:prstGeom prst="rect">
            <a:avLst/>
          </a:prstGeom>
        </p:spPr>
        <p:txBody>
          <a:bodyPr/>
          <a:lstStyle/>
          <a:p>
            <a:pPr marL="296333" indent="-296333">
              <a:defRPr sz="2400"/>
            </a:pPr>
            <a:r>
              <a:t>GENLÆSE pensum</a:t>
            </a:r>
          </a:p>
          <a:p>
            <a:pPr marL="740833" lvl="1" indent="-296333">
              <a:defRPr sz="2400"/>
            </a:pPr>
            <a:r>
              <a:t>LÆSE, ORDNE, SUPPLERE dine noter til pensum</a:t>
            </a:r>
          </a:p>
          <a:p>
            <a:pPr marL="296333" indent="-296333">
              <a:defRPr sz="2400"/>
            </a:pPr>
            <a:r>
              <a:t>Danne dig et OVERBLIK over de læste tekster</a:t>
            </a:r>
          </a:p>
          <a:p>
            <a:pPr marL="296333" indent="-296333">
              <a:defRPr sz="2400"/>
            </a:pPr>
            <a:r>
              <a:t>Danne dig et OVERBLIK over forholdet imellem de læste tekster</a:t>
            </a:r>
          </a:p>
        </p:txBody>
      </p:sp>
      <p:sp>
        <p:nvSpPr>
          <p:cNvPr id="162" name="Du SKAL:"/>
          <p:cNvSpPr txBox="1"/>
          <p:nvPr/>
        </p:nvSpPr>
        <p:spPr>
          <a:xfrm>
            <a:off x="1086328" y="2130268"/>
            <a:ext cx="4334521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da-DK" dirty="0"/>
              <a:t>Min klare anbefaling</a:t>
            </a:r>
            <a:r>
              <a:rPr dirty="0"/>
              <a:t>:</a:t>
            </a:r>
          </a:p>
        </p:txBody>
      </p:sp>
      <p:sp>
        <p:nvSpPr>
          <p:cNvPr id="163" name="Mødes med klassekammerater og tale om teksterne…"/>
          <p:cNvSpPr txBox="1"/>
          <p:nvPr/>
        </p:nvSpPr>
        <p:spPr>
          <a:xfrm>
            <a:off x="952500" y="7404518"/>
            <a:ext cx="11099800" cy="1761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marL="444500" indent="-444500" algn="l">
              <a:spcBef>
                <a:spcPts val="4200"/>
              </a:spcBef>
              <a:buSzPct val="75000"/>
              <a:buChar char="•"/>
              <a:defRPr sz="2400"/>
            </a:pPr>
            <a:r>
              <a:t>Mødes med klassekammerater og tale om teksterne</a:t>
            </a:r>
          </a:p>
          <a:p>
            <a:pPr marL="444500" indent="-444500" algn="l">
              <a:spcBef>
                <a:spcPts val="4200"/>
              </a:spcBef>
              <a:buSzPct val="75000"/>
              <a:buChar char="•"/>
              <a:defRPr sz="2400"/>
            </a:pPr>
            <a:r>
              <a:t>Lave noteark til hver enkelt tekst</a:t>
            </a:r>
          </a:p>
        </p:txBody>
      </p:sp>
      <p:sp>
        <p:nvSpPr>
          <p:cNvPr id="164" name="Du KAN:"/>
          <p:cNvSpPr txBox="1"/>
          <p:nvPr/>
        </p:nvSpPr>
        <p:spPr>
          <a:xfrm>
            <a:off x="1086328" y="6591080"/>
            <a:ext cx="1918412" cy="6489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Du KAN: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2" animBg="1" advAuto="0"/>
      <p:bldP spid="164" grpId="1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Må jeg spørge min lærer om noget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84886">
              <a:defRPr sz="6640"/>
            </a:lvl1pPr>
          </a:lstStyle>
          <a:p>
            <a:r>
              <a:t>Må jeg spørge min lærer om noget?</a:t>
            </a:r>
          </a:p>
        </p:txBody>
      </p:sp>
      <p:sp>
        <p:nvSpPr>
          <p:cNvPr id="167" name="Ifølge lov om eksamen må jeg ikke undervise mere efter offentliggørelsen af eksamensplanen…"/>
          <p:cNvSpPr txBox="1">
            <a:spLocks noGrp="1"/>
          </p:cNvSpPr>
          <p:nvPr>
            <p:ph type="body" idx="1"/>
          </p:nvPr>
        </p:nvSpPr>
        <p:spPr>
          <a:xfrm>
            <a:off x="952500" y="2603500"/>
            <a:ext cx="11099800" cy="6693910"/>
          </a:xfrm>
          <a:prstGeom prst="rect">
            <a:avLst/>
          </a:prstGeom>
        </p:spPr>
        <p:txBody>
          <a:bodyPr/>
          <a:lstStyle/>
          <a:p>
            <a:pPr marL="435609" indent="-435609" defTabSz="572516">
              <a:spcBef>
                <a:spcPts val="4100"/>
              </a:spcBef>
              <a:defRPr sz="3528"/>
            </a:pPr>
            <a:r>
              <a:rPr dirty="0" err="1"/>
              <a:t>Ifølge</a:t>
            </a:r>
            <a:r>
              <a:rPr dirty="0"/>
              <a:t> </a:t>
            </a:r>
            <a:r>
              <a:rPr dirty="0" err="1"/>
              <a:t>lov</a:t>
            </a:r>
            <a:r>
              <a:rPr dirty="0"/>
              <a:t> om </a:t>
            </a:r>
            <a:r>
              <a:rPr dirty="0" err="1"/>
              <a:t>eksamen</a:t>
            </a:r>
            <a:r>
              <a:rPr dirty="0"/>
              <a:t> </a:t>
            </a:r>
            <a:r>
              <a:rPr dirty="0" err="1"/>
              <a:t>må</a:t>
            </a:r>
            <a:r>
              <a:rPr dirty="0"/>
              <a:t> </a:t>
            </a:r>
            <a:r>
              <a:rPr dirty="0" err="1"/>
              <a:t>jeg</a:t>
            </a:r>
            <a:r>
              <a:rPr dirty="0"/>
              <a:t> </a:t>
            </a:r>
            <a:r>
              <a:rPr dirty="0" err="1"/>
              <a:t>ikke</a:t>
            </a:r>
            <a:r>
              <a:rPr dirty="0"/>
              <a:t> </a:t>
            </a:r>
            <a:r>
              <a:rPr dirty="0" err="1"/>
              <a:t>undervise</a:t>
            </a:r>
            <a:r>
              <a:rPr dirty="0"/>
              <a:t> mere </a:t>
            </a:r>
            <a:r>
              <a:rPr dirty="0" err="1"/>
              <a:t>efter</a:t>
            </a:r>
            <a:r>
              <a:rPr dirty="0"/>
              <a:t> </a:t>
            </a:r>
            <a:r>
              <a:rPr dirty="0" err="1"/>
              <a:t>offentliggørelsen</a:t>
            </a:r>
            <a:r>
              <a:rPr dirty="0"/>
              <a:t> </a:t>
            </a:r>
            <a:r>
              <a:rPr dirty="0" err="1"/>
              <a:t>af</a:t>
            </a:r>
            <a:r>
              <a:rPr dirty="0"/>
              <a:t> </a:t>
            </a:r>
            <a:r>
              <a:rPr dirty="0" err="1"/>
              <a:t>eksamensplanen</a:t>
            </a:r>
            <a:endParaRPr dirty="0"/>
          </a:p>
          <a:p>
            <a:pPr marL="435609" indent="-435609" defTabSz="572516">
              <a:spcBef>
                <a:spcPts val="4100"/>
              </a:spcBef>
              <a:defRPr sz="3528"/>
            </a:pPr>
            <a:r>
              <a:rPr dirty="0"/>
              <a:t>Det er </a:t>
            </a:r>
            <a:r>
              <a:rPr dirty="0" err="1"/>
              <a:t>tilladt</a:t>
            </a:r>
            <a:r>
              <a:rPr dirty="0"/>
              <a:t> at </a:t>
            </a:r>
            <a:r>
              <a:rPr dirty="0" err="1"/>
              <a:t>holde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spørgetime</a:t>
            </a:r>
            <a:r>
              <a:rPr dirty="0"/>
              <a:t> for </a:t>
            </a:r>
            <a:r>
              <a:rPr dirty="0" err="1"/>
              <a:t>klassen</a:t>
            </a:r>
            <a:r>
              <a:rPr dirty="0"/>
              <a:t> (men </a:t>
            </a:r>
            <a:r>
              <a:rPr dirty="0" err="1"/>
              <a:t>ikke</a:t>
            </a:r>
            <a:r>
              <a:rPr dirty="0"/>
              <a:t> et </a:t>
            </a:r>
            <a:r>
              <a:rPr dirty="0" err="1"/>
              <a:t>krav</a:t>
            </a:r>
            <a:r>
              <a:rPr dirty="0"/>
              <a:t>)</a:t>
            </a:r>
          </a:p>
          <a:p>
            <a:pPr marL="435609" indent="-435609" defTabSz="572516">
              <a:spcBef>
                <a:spcPts val="4100"/>
              </a:spcBef>
              <a:defRPr sz="3528"/>
            </a:pPr>
            <a:r>
              <a:rPr dirty="0"/>
              <a:t>Man </a:t>
            </a:r>
            <a:r>
              <a:rPr dirty="0" err="1"/>
              <a:t>har</a:t>
            </a:r>
            <a:r>
              <a:rPr dirty="0"/>
              <a:t> </a:t>
            </a:r>
            <a:r>
              <a:rPr i="1" dirty="0" err="1"/>
              <a:t>ikke</a:t>
            </a:r>
            <a:r>
              <a:rPr i="1" dirty="0"/>
              <a:t> </a:t>
            </a:r>
            <a:r>
              <a:rPr dirty="0" err="1"/>
              <a:t>krav</a:t>
            </a:r>
            <a:r>
              <a:rPr dirty="0"/>
              <a:t> </a:t>
            </a:r>
            <a:r>
              <a:rPr dirty="0" err="1"/>
              <a:t>på</a:t>
            </a:r>
            <a:r>
              <a:rPr dirty="0"/>
              <a:t> at </a:t>
            </a:r>
            <a:r>
              <a:rPr dirty="0" err="1"/>
              <a:t>få</a:t>
            </a:r>
            <a:r>
              <a:rPr dirty="0"/>
              <a:t> </a:t>
            </a:r>
            <a:r>
              <a:rPr dirty="0" err="1"/>
              <a:t>besvaret</a:t>
            </a:r>
            <a:r>
              <a:rPr dirty="0"/>
              <a:t> </a:t>
            </a:r>
            <a:r>
              <a:rPr dirty="0" err="1"/>
              <a:t>spørgsmål</a:t>
            </a:r>
            <a:r>
              <a:rPr dirty="0"/>
              <a:t> </a:t>
            </a:r>
            <a:r>
              <a:rPr dirty="0" err="1"/>
              <a:t>efter</a:t>
            </a:r>
            <a:r>
              <a:rPr dirty="0"/>
              <a:t> </a:t>
            </a:r>
            <a:r>
              <a:rPr dirty="0" err="1"/>
              <a:t>offentliggørelsen</a:t>
            </a:r>
            <a:r>
              <a:rPr dirty="0"/>
              <a:t> </a:t>
            </a:r>
            <a:r>
              <a:rPr dirty="0" err="1"/>
              <a:t>af</a:t>
            </a:r>
            <a:r>
              <a:rPr dirty="0"/>
              <a:t> </a:t>
            </a:r>
            <a:r>
              <a:rPr dirty="0" err="1"/>
              <a:t>eksamensplanen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" grpId="1" build="p" bldLvl="5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0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ton: Sokrates’ Forsvarstale, kap. 28"/>
          <p:cNvSpPr txBox="1"/>
          <p:nvPr/>
        </p:nvSpPr>
        <p:spPr>
          <a:xfrm>
            <a:off x="730359" y="181912"/>
            <a:ext cx="7649415" cy="652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>
                <a:solidFill>
                  <a:srgbClr val="FFFFFF"/>
                </a:solidFill>
              </a:defRPr>
            </a:pPr>
            <a:r>
              <a:t>Platon: </a:t>
            </a:r>
            <a:r>
              <a:rPr i="1"/>
              <a:t>Sokrates’ Forsvarstale</a:t>
            </a:r>
            <a:r>
              <a:t>, kap. 28</a:t>
            </a:r>
          </a:p>
        </p:txBody>
      </p:sp>
      <p:pic>
        <p:nvPicPr>
          <p:cNvPr id="170" name="Billede" descr="Billede"/>
          <p:cNvPicPr>
            <a:picLocks noChangeAspect="1"/>
          </p:cNvPicPr>
          <p:nvPr/>
        </p:nvPicPr>
        <p:blipFill>
          <a:blip r:embed="rId2"/>
          <a:srcRect l="27853" t="4314" r="27853" b="4314"/>
          <a:stretch>
            <a:fillRect/>
          </a:stretch>
        </p:blipFill>
        <p:spPr>
          <a:xfrm>
            <a:off x="7992731" y="1039151"/>
            <a:ext cx="3995474" cy="8242167"/>
          </a:xfrm>
          <a:prstGeom prst="rect">
            <a:avLst/>
          </a:prstGeom>
          <a:ln w="12700">
            <a:miter lim="400000"/>
          </a:ln>
        </p:spPr>
      </p:pic>
      <p:sp>
        <p:nvSpPr>
          <p:cNvPr id="171" name="ὁ δὲ ἀνεξέταστος βίος οὐ βιωτὸς ἀνθρώπῳ"/>
          <p:cNvSpPr/>
          <p:nvPr/>
        </p:nvSpPr>
        <p:spPr>
          <a:xfrm>
            <a:off x="275166" y="1039151"/>
            <a:ext cx="6512190" cy="2144713"/>
          </a:xfrm>
          <a:prstGeom prst="wedgeEllipseCallout">
            <a:avLst>
              <a:gd name="adj1" fmla="val 94410"/>
              <a:gd name="adj2" fmla="val 16755"/>
            </a:avLst>
          </a:prstGeom>
          <a:blipFill>
            <a:blip r:embed="rId3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defTabSz="457200">
              <a:defRPr sz="3400">
                <a:solidFill>
                  <a:srgbClr val="FFFFFF"/>
                </a:solidFill>
              </a:defRPr>
            </a:pPr>
            <a:r>
              <a:rPr>
                <a:hlinkClick r:id="rId4"/>
              </a:rPr>
              <a:t>ὁ</a:t>
            </a:r>
            <a:r>
              <a:t> </a:t>
            </a:r>
            <a:r>
              <a:rPr>
                <a:hlinkClick r:id="rId5"/>
              </a:rPr>
              <a:t>δὲ</a:t>
            </a:r>
            <a:r>
              <a:t> </a:t>
            </a:r>
            <a:r>
              <a:rPr>
                <a:hlinkClick r:id="rId6"/>
              </a:rPr>
              <a:t>ἀνεξέταστος</a:t>
            </a:r>
            <a:r>
              <a:t> </a:t>
            </a:r>
            <a:r>
              <a:rPr>
                <a:hlinkClick r:id="rId7"/>
              </a:rPr>
              <a:t>βίος</a:t>
            </a:r>
            <a:r>
              <a:t> </a:t>
            </a:r>
            <a:r>
              <a:rPr>
                <a:hlinkClick r:id="rId8"/>
              </a:rPr>
              <a:t>οὐ</a:t>
            </a:r>
            <a:r>
              <a:t> </a:t>
            </a:r>
            <a:r>
              <a:rPr>
                <a:hlinkClick r:id="rId9"/>
              </a:rPr>
              <a:t>βιωτὸς</a:t>
            </a:r>
            <a:r>
              <a:t> </a:t>
            </a:r>
            <a:r>
              <a:rPr>
                <a:hlinkClick r:id="rId10"/>
              </a:rPr>
              <a:t>ἀνθρώπῳ</a:t>
            </a:r>
          </a:p>
        </p:txBody>
      </p:sp>
      <p:sp>
        <p:nvSpPr>
          <p:cNvPr id="172" name="Det uundersøgte liv er ikke værd at leve for et menneske"/>
          <p:cNvSpPr/>
          <p:nvPr/>
        </p:nvSpPr>
        <p:spPr>
          <a:xfrm>
            <a:off x="1157533" y="3563745"/>
            <a:ext cx="5450701" cy="1781666"/>
          </a:xfrm>
          <a:prstGeom prst="wedgeEllipseCallout">
            <a:avLst>
              <a:gd name="adj1" fmla="val 105486"/>
              <a:gd name="adj2" fmla="val -109034"/>
            </a:avLst>
          </a:prstGeom>
          <a:solidFill>
            <a:srgbClr val="FFFFFF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400"/>
            </a:lvl1pPr>
          </a:lstStyle>
          <a:p>
            <a:r>
              <a:t>Det uundersøgte liv er ikke værd at leve for et menneske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" grpId="1" animBg="1" advAuto="0"/>
      <p:bldP spid="172" grpId="2" animBg="1" advAuto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Optima"/>
        <a:ea typeface="Optima"/>
        <a:cs typeface="Optima"/>
      </a:majorFont>
      <a:minorFont>
        <a:latin typeface="Optima"/>
        <a:ea typeface="Optima"/>
        <a:cs typeface="Optim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Optim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Optim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Optima"/>
        <a:ea typeface="Optima"/>
        <a:cs typeface="Optima"/>
      </a:majorFont>
      <a:minorFont>
        <a:latin typeface="Optima"/>
        <a:ea typeface="Optima"/>
        <a:cs typeface="Optim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Optim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Optim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532</Words>
  <Application>Microsoft Macintosh PowerPoint</Application>
  <PresentationFormat>Brugerdefineret</PresentationFormat>
  <Paragraphs>71</Paragraphs>
  <Slides>11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1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3" baseType="lpstr">
      <vt:lpstr>Optima</vt:lpstr>
      <vt:lpstr>White</vt:lpstr>
      <vt:lpstr>Eksamen i oldtidskundskab</vt:lpstr>
      <vt:lpstr>Eksamen i oldtidskundskab</vt:lpstr>
      <vt:lpstr>Hvordan forløber eksamen?</vt:lpstr>
      <vt:lpstr>Skal man være bange?</vt:lpstr>
      <vt:lpstr>Hvordan ser eksamensspørgsmålet ud?</vt:lpstr>
      <vt:lpstr>Hvordan ser eksamensspørgsmålet ud?</vt:lpstr>
      <vt:lpstr>Hvordan skal man angribe teksten?</vt:lpstr>
      <vt:lpstr>Hvordan skal man angribe teksten?</vt:lpstr>
      <vt:lpstr>Hvordan skal man forberede sig?</vt:lpstr>
      <vt:lpstr>Må jeg spørge min lærer om noget?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Eksamen i oldtidskundskab</dc:title>
  <cp:lastModifiedBy>Esben Harboe Odgaard EHO</cp:lastModifiedBy>
  <cp:revision>3</cp:revision>
  <dcterms:modified xsi:type="dcterms:W3CDTF">2025-05-13T10:53:21Z</dcterms:modified>
</cp:coreProperties>
</file>