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5"/>
    <p:restoredTop sz="94681"/>
  </p:normalViewPr>
  <p:slideViewPr>
    <p:cSldViewPr snapToGrid="0">
      <p:cViewPr varScale="1">
        <p:scale>
          <a:sx n="116" d="100"/>
          <a:sy n="116" d="100"/>
        </p:scale>
        <p:origin x="2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B4E028-31CA-99B2-5295-283462F23A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15CF5D9-DAEE-FAC4-A4C1-79605C941B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33C930E-238B-5F62-95D1-30EA714C6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460E6-9BE5-DF41-B789-C8386649633F}" type="datetimeFigureOut">
              <a:rPr lang="da-DK" smtClean="0"/>
              <a:t>03.12.2024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2F25E65-709E-FE28-9D06-40ED92C24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0794028-C193-8545-1888-5D35FDFEC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F7DB4-BE6F-0D47-82D9-FDD72264A8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94029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8C8FCA-82D5-CDB9-5953-147C06A71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4FB0856-AC59-1D77-C74F-A5FB0E4995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5850F47-8357-5EB9-8381-0C549322E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460E6-9BE5-DF41-B789-C8386649633F}" type="datetimeFigureOut">
              <a:rPr lang="da-DK" smtClean="0"/>
              <a:t>03.12.2024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37838D7-B294-B65F-C3CF-5700A1E12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4CE65B0-9951-0E1F-4574-162468F23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F7DB4-BE6F-0D47-82D9-FDD72264A8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98835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02A208-480C-6F8D-E927-10E2B4A2B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EDB5725-0F6F-720F-8188-EEA9EE452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2E4DE67-0D2A-CA98-BE06-3CDCFCD98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460E6-9BE5-DF41-B789-C8386649633F}" type="datetimeFigureOut">
              <a:rPr lang="da-DK" smtClean="0"/>
              <a:t>03.12.2024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D24385D-42C3-EFAE-987E-233424132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E7DDBFD-F0A3-AC4E-ED67-16EB9C580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F7DB4-BE6F-0D47-82D9-FDD72264A8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4661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D109FD-AA5F-D650-1BE2-54810B7DE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646A1DA-96ED-1CD5-F964-122475CD86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12DE07C-B275-47EE-1218-3E234D02DC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6BCC62F-1649-9D7E-3DDA-6121E5F5D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460E6-9BE5-DF41-B789-C8386649633F}" type="datetimeFigureOut">
              <a:rPr lang="da-DK" smtClean="0"/>
              <a:t>03.12.2024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2B7B189-5FEB-65CC-868B-BFACC5A35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0C95BAC-ACC6-9317-9551-A8DC60BF7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F7DB4-BE6F-0D47-82D9-FDD72264A8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3742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72FACB-9A51-ABBD-3440-7A4322F35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1254CDF-CCC8-0E2C-1F4C-38AC6C1504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D2FADE2-7856-D380-D391-BB5CFEE997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70A78AA-ABC3-FFCF-ABBB-DE6984B843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66015220-6793-554F-CB92-3CDC54EEE9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612BE9A-A09B-85A9-B1DE-6E136D5D5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460E6-9BE5-DF41-B789-C8386649633F}" type="datetimeFigureOut">
              <a:rPr lang="da-DK" smtClean="0"/>
              <a:t>03.12.2024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43B7AF07-76BD-5DE2-2248-87F0EC4F6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9190033F-5EB2-11C8-25EE-AB6B01BFA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F7DB4-BE6F-0D47-82D9-FDD72264A8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4992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F7489E-C0F7-2862-033C-6A409F1B3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6E57B27-59FE-B5F6-1773-4C5722E3C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460E6-9BE5-DF41-B789-C8386649633F}" type="datetimeFigureOut">
              <a:rPr lang="da-DK" smtClean="0"/>
              <a:t>03.12.2024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D0089C8-2499-F3DA-0F20-F61AEFE17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EEAF408-EFB8-6E9C-3405-3FA7CD7F2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F7DB4-BE6F-0D47-82D9-FDD72264A8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6376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6DF354A0-E047-15D1-3F9E-77B77F5B9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460E6-9BE5-DF41-B789-C8386649633F}" type="datetimeFigureOut">
              <a:rPr lang="da-DK" smtClean="0"/>
              <a:t>03.12.2024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749FB21-C4DA-9429-53F5-AF5F3D38E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E280E7E-D00D-D946-FFF4-6665E9CF0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F7DB4-BE6F-0D47-82D9-FDD72264A8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11270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E63B2E-97FF-B162-D06D-81B7AC387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F43136B-26C4-59E1-56E1-A2668552AC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991110A-E35A-BFC2-F107-4625E9FE3E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A7267DE-9FC8-577A-5744-DCEF40E1B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460E6-9BE5-DF41-B789-C8386649633F}" type="datetimeFigureOut">
              <a:rPr lang="da-DK" smtClean="0"/>
              <a:t>03.12.2024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C552079-5FFE-CFED-9575-CBC63A21F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813F2BB-E489-FF85-2F11-A70B08AC6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F7DB4-BE6F-0D47-82D9-FDD72264A8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28040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EF90EF-ED5B-7ACD-B4C0-B02A50C8F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BE1DE49D-D7CE-768C-82D0-024E8BDA5F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4C9C577-D77C-F8A9-7725-6DBABA82F6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632E9B3-4672-981E-32E0-4D658E7CC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460E6-9BE5-DF41-B789-C8386649633F}" type="datetimeFigureOut">
              <a:rPr lang="da-DK" smtClean="0"/>
              <a:t>03.12.2024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1B5DE5E-4DB4-DC5B-4BC0-7EC2D9947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F86AF3D-3AC9-E920-6D07-DAEB816C5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F7DB4-BE6F-0D47-82D9-FDD72264A8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3359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DCB9C8-0B3A-9E03-B2AA-B4DC930B0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39D0AE3-E14B-F098-D347-2959665802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BB230B0-837C-E341-4170-D852E775B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460E6-9BE5-DF41-B789-C8386649633F}" type="datetimeFigureOut">
              <a:rPr lang="da-DK" smtClean="0"/>
              <a:t>03.12.2024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2ACC12D-FE2C-E3B2-6402-68F9B3CFB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E2F86E2-F917-F608-78B8-10BFF6F49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F7DB4-BE6F-0D47-82D9-FDD72264A8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54562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6A27E7D8-78B6-E4FD-F141-CD291FD09E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F11DEC3-2C86-F91D-E057-414DB52018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6A99551-7BAF-162A-19A8-928D26C91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460E6-9BE5-DF41-B789-C8386649633F}" type="datetimeFigureOut">
              <a:rPr lang="da-DK" smtClean="0"/>
              <a:t>03.12.2024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4C02B33-020C-FD4B-3CB4-06165FF50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C5A66EA-4E3B-08CF-4761-25C7A2CE1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F7DB4-BE6F-0D47-82D9-FDD72264A8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23599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r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Billede"/>
          <p:cNvSpPr>
            <a:spLocks noGrp="1"/>
          </p:cNvSpPr>
          <p:nvPr>
            <p:ph type="pic" idx="21"/>
          </p:nvPr>
        </p:nvSpPr>
        <p:spPr>
          <a:xfrm>
            <a:off x="3830836" y="1818680"/>
            <a:ext cx="8840391" cy="442019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67" name="Brødtekst, niveau et…"/>
          <p:cNvSpPr txBox="1">
            <a:spLocks noGrp="1"/>
          </p:cNvSpPr>
          <p:nvPr>
            <p:ph type="body" sz="half" idx="1"/>
          </p:nvPr>
        </p:nvSpPr>
        <p:spPr>
          <a:xfrm>
            <a:off x="892969" y="1821656"/>
            <a:ext cx="5000625" cy="4420195"/>
          </a:xfrm>
          <a:prstGeom prst="rect">
            <a:avLst/>
          </a:prstGeom>
        </p:spPr>
        <p:txBody>
          <a:bodyPr/>
          <a:lstStyle>
            <a:lvl1pPr marL="241093" indent="-241093">
              <a:spcBef>
                <a:spcPts val="2250"/>
              </a:spcBef>
              <a:defRPr sz="1969"/>
            </a:lvl1pPr>
            <a:lvl2pPr marL="482186" indent="-241093">
              <a:spcBef>
                <a:spcPts val="2250"/>
              </a:spcBef>
              <a:defRPr sz="1969"/>
            </a:lvl2pPr>
            <a:lvl3pPr marL="723279" indent="-241093">
              <a:spcBef>
                <a:spcPts val="2250"/>
              </a:spcBef>
              <a:defRPr sz="1969"/>
            </a:lvl3pPr>
            <a:lvl4pPr marL="964372" indent="-241093">
              <a:spcBef>
                <a:spcPts val="2250"/>
              </a:spcBef>
              <a:defRPr sz="1969"/>
            </a:lvl4pPr>
            <a:lvl5pPr marL="1205465" indent="-241093">
              <a:spcBef>
                <a:spcPts val="2250"/>
              </a:spcBef>
              <a:defRPr sz="1969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68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5933329" y="6536531"/>
            <a:ext cx="318993" cy="241102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0365629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57" name="Brødtekst, niveau e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58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8335215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BBA8ED4-BBE4-C802-849B-CCBC6B96A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AFD0859-9B37-05CF-9769-D4B517935D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DABFFCF-7F8D-C806-66F5-CB706E84C0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9460E6-9BE5-DF41-B789-C8386649633F}" type="datetimeFigureOut">
              <a:rPr lang="da-DK" smtClean="0"/>
              <a:t>03.12.2024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9E71FAD-6F32-F55E-4602-0869AF5086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3FCFF63-70B6-1D99-42CB-2A2C1EB84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8F7DB4-BE6F-0D47-82D9-FDD72264A8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70653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88A9D3-9423-A85E-1955-C7E12E37A3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Sofokles’ Ødipus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D5254BF-3407-02AF-F9DF-7D1C1915C1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Aristoteles’ og det moderne perspektiv</a:t>
            </a:r>
          </a:p>
        </p:txBody>
      </p:sp>
    </p:spTree>
    <p:extLst>
      <p:ext uri="{BB962C8B-B14F-4D97-AF65-F5344CB8AC3E}">
        <p14:creationId xmlns:p14="http://schemas.microsoft.com/office/powerpoint/2010/main" val="3168531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Aristoteles’ dramateori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Aristoteles’ dramateori</a:t>
            </a:r>
          </a:p>
        </p:txBody>
      </p:sp>
      <p:sp>
        <p:nvSpPr>
          <p:cNvPr id="120" name="- Hvordan er en tragedie opbygget?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- Hvordan er en tragedie opbygget?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Aristotel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r>
              <a:t>Aristoteles</a:t>
            </a:r>
          </a:p>
        </p:txBody>
      </p:sp>
      <p:sp>
        <p:nvSpPr>
          <p:cNvPr id="123" name="384-322 f.Kr.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 anchor="t">
            <a:normAutofit fontScale="92500" lnSpcReduction="20000"/>
          </a:bodyPr>
          <a:lstStyle/>
          <a:p>
            <a:pPr marL="219395" indent="-219395" defTabSz="373783">
              <a:spcBef>
                <a:spcPts val="2039"/>
              </a:spcBef>
              <a:defRPr sz="2548"/>
            </a:pPr>
            <a:r>
              <a:t>384-322 f.Kr.</a:t>
            </a:r>
          </a:p>
          <a:p>
            <a:pPr marL="219395" indent="-219395" defTabSz="373783">
              <a:spcBef>
                <a:spcPts val="2039"/>
              </a:spcBef>
              <a:defRPr sz="2548"/>
            </a:pPr>
            <a:r>
              <a:t>Født i byen Stágira i det nordlige Grækenland.</a:t>
            </a:r>
          </a:p>
          <a:p>
            <a:pPr marL="219395" indent="-219395" defTabSz="373783">
              <a:spcBef>
                <a:spcPts val="2039"/>
              </a:spcBef>
              <a:defRPr sz="2548"/>
            </a:pPr>
            <a:r>
              <a:t>Elev hos filosoffen Platon i Athen på dennes Akademi.</a:t>
            </a:r>
          </a:p>
          <a:p>
            <a:pPr marL="219395" indent="-219395" defTabSz="373783">
              <a:spcBef>
                <a:spcPts val="2039"/>
              </a:spcBef>
              <a:defRPr sz="2548"/>
            </a:pPr>
            <a:r>
              <a:t>Interesseret i zoologi og botanik, men også i politisk filosofi og mange andre ting - en såkaldt </a:t>
            </a:r>
            <a:r>
              <a:rPr i="1"/>
              <a:t>polyhistor</a:t>
            </a:r>
            <a:r>
              <a:t> (altundersøger)</a:t>
            </a:r>
          </a:p>
          <a:p>
            <a:pPr marL="219395" indent="-219395" defTabSz="373783">
              <a:spcBef>
                <a:spcPts val="2039"/>
              </a:spcBef>
              <a:defRPr sz="2548"/>
            </a:pPr>
            <a:r>
              <a:t>Først og fremmest overleveret gennem sine </a:t>
            </a:r>
            <a:r>
              <a:rPr i="1"/>
              <a:t>esoteriske </a:t>
            </a:r>
            <a:r>
              <a:t>(indadvendte) skrifter.</a:t>
            </a:r>
          </a:p>
        </p:txBody>
      </p:sp>
      <p:pic>
        <p:nvPicPr>
          <p:cNvPr id="124" name="pasted-image.tiff" descr="pasted-imag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3340" y="364004"/>
            <a:ext cx="4296578" cy="58778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asted-image.tiff" descr="pasted-imag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143000"/>
            <a:ext cx="9144000" cy="4572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Raphael: “Skolen i Athen” fresko fra 1511, Vatikanet i Rom"/>
          <p:cNvSpPr txBox="1"/>
          <p:nvPr/>
        </p:nvSpPr>
        <p:spPr>
          <a:xfrm>
            <a:off x="1713631" y="5706550"/>
            <a:ext cx="4080669" cy="266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r>
              <a:rPr sz="1266"/>
              <a:t>Raphael: “Skolen i Athen” fresko fra 1511, Vatikanet i Rom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Definition af tragedie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r>
              <a:t>Definition af tragedien</a:t>
            </a:r>
          </a:p>
        </p:txBody>
      </p:sp>
      <p:sp>
        <p:nvSpPr>
          <p:cNvPr id="130" name="Al kunst er en efterligning af noget (gr. mímesis)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anchor="t">
            <a:normAutofit fontScale="92500" lnSpcReduction="10000"/>
          </a:bodyPr>
          <a:lstStyle/>
          <a:p>
            <a:pPr marL="296902" indent="-296902" defTabSz="390213">
              <a:spcBef>
                <a:spcPts val="2742"/>
              </a:spcBef>
              <a:defRPr sz="3040"/>
            </a:pPr>
            <a:r>
              <a:t>Al kunst er en </a:t>
            </a:r>
            <a:r>
              <a:rPr i="1"/>
              <a:t>efterligning</a:t>
            </a:r>
            <a:r>
              <a:t> af noget (gr. mímesis)</a:t>
            </a:r>
          </a:p>
          <a:p>
            <a:pPr marL="296902" indent="-296902" defTabSz="390213">
              <a:spcBef>
                <a:spcPts val="2742"/>
              </a:spcBef>
              <a:defRPr sz="3040"/>
            </a:pPr>
            <a:r>
              <a:t>Tragedien skal have </a:t>
            </a:r>
            <a:r>
              <a:rPr u="sng"/>
              <a:t>ét</a:t>
            </a:r>
            <a:r>
              <a:t> afsluttet </a:t>
            </a:r>
            <a:r>
              <a:rPr i="1"/>
              <a:t>handlingsforløb (gr. mýthos)</a:t>
            </a:r>
            <a:r>
              <a:t>, der er </a:t>
            </a:r>
            <a:r>
              <a:rPr i="1"/>
              <a:t>moralsk værdigt.</a:t>
            </a:r>
          </a:p>
          <a:p>
            <a:pPr marL="296902" indent="-296902" defTabSz="390213">
              <a:spcBef>
                <a:spcPts val="2742"/>
              </a:spcBef>
              <a:defRPr sz="3040"/>
            </a:pPr>
            <a:r>
              <a:t>Tragedien skal omhandle et omsving fra lykke til ulykke.</a:t>
            </a:r>
          </a:p>
          <a:p>
            <a:pPr marL="296902" indent="-296902" defTabSz="390213">
              <a:spcBef>
                <a:spcPts val="2742"/>
              </a:spcBef>
              <a:defRPr sz="3040"/>
            </a:pPr>
            <a:r>
              <a:t>Tragedien skal udføres af </a:t>
            </a:r>
            <a:r>
              <a:rPr i="1"/>
              <a:t>handlende personer</a:t>
            </a:r>
            <a:r>
              <a:t>, ikke som beretning. </a:t>
            </a:r>
          </a:p>
          <a:p>
            <a:pPr marL="296902" indent="-296902" defTabSz="390213">
              <a:spcBef>
                <a:spcPts val="2742"/>
              </a:spcBef>
              <a:defRPr sz="3040"/>
            </a:pPr>
            <a:r>
              <a:t>Formålet med en tragedie er at vække </a:t>
            </a:r>
            <a:r>
              <a:rPr i="1"/>
              <a:t>frygt og medynk</a:t>
            </a:r>
            <a:r>
              <a:t> hos tilskueren, så de derved opnår en form for </a:t>
            </a:r>
            <a:r>
              <a:rPr i="1"/>
              <a:t>renselse </a:t>
            </a:r>
            <a:r>
              <a:t>(gr.</a:t>
            </a:r>
            <a:r>
              <a:rPr i="1"/>
              <a:t> katarsis</a:t>
            </a:r>
            <a:r>
              <a:t>).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ragediens karakter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r>
              <a:t>Tragediens karakterer</a:t>
            </a:r>
          </a:p>
        </p:txBody>
      </p:sp>
      <p:sp>
        <p:nvSpPr>
          <p:cNvPr id="133" name="Tragedie er en efterligning af mennesker, der er bedre end gennemsnittet, komedie af mennesker der er dårligere end gennemsnittet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r>
              <a:rPr dirty="0" err="1"/>
              <a:t>Tragedie</a:t>
            </a:r>
            <a:r>
              <a:rPr dirty="0"/>
              <a:t> er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efterligning</a:t>
            </a:r>
            <a:r>
              <a:rPr dirty="0"/>
              <a:t> </a:t>
            </a:r>
            <a:r>
              <a:rPr dirty="0" err="1"/>
              <a:t>af</a:t>
            </a:r>
            <a:r>
              <a:rPr dirty="0"/>
              <a:t> </a:t>
            </a:r>
            <a:r>
              <a:rPr dirty="0" err="1"/>
              <a:t>mennesker</a:t>
            </a:r>
            <a:r>
              <a:rPr dirty="0"/>
              <a:t>, der er </a:t>
            </a:r>
            <a:r>
              <a:rPr dirty="0" err="1"/>
              <a:t>bedre</a:t>
            </a:r>
            <a:r>
              <a:rPr dirty="0"/>
              <a:t> end </a:t>
            </a:r>
            <a:r>
              <a:rPr dirty="0" err="1"/>
              <a:t>gennemsnittet</a:t>
            </a:r>
            <a:r>
              <a:rPr dirty="0"/>
              <a:t>, </a:t>
            </a:r>
            <a:r>
              <a:rPr dirty="0" err="1"/>
              <a:t>komedie</a:t>
            </a:r>
            <a:r>
              <a:rPr dirty="0"/>
              <a:t> </a:t>
            </a:r>
            <a:r>
              <a:rPr dirty="0" err="1"/>
              <a:t>af</a:t>
            </a:r>
            <a:r>
              <a:rPr dirty="0"/>
              <a:t> </a:t>
            </a:r>
            <a:r>
              <a:rPr dirty="0" err="1"/>
              <a:t>mennesker</a:t>
            </a:r>
            <a:r>
              <a:rPr dirty="0"/>
              <a:t> der er </a:t>
            </a:r>
            <a:r>
              <a:rPr dirty="0" err="1"/>
              <a:t>dårligere</a:t>
            </a:r>
            <a:r>
              <a:rPr dirty="0"/>
              <a:t> end </a:t>
            </a:r>
            <a:r>
              <a:rPr dirty="0" err="1"/>
              <a:t>gennemsnittet</a:t>
            </a:r>
            <a:r>
              <a:rPr dirty="0"/>
              <a:t>.</a:t>
            </a:r>
          </a:p>
          <a:p>
            <a:r>
              <a:rPr dirty="0" err="1"/>
              <a:t>Karaktererne</a:t>
            </a:r>
            <a:r>
              <a:rPr dirty="0"/>
              <a:t> </a:t>
            </a:r>
            <a:r>
              <a:rPr dirty="0" err="1"/>
              <a:t>må</a:t>
            </a:r>
            <a:r>
              <a:rPr dirty="0"/>
              <a:t> </a:t>
            </a:r>
            <a:r>
              <a:rPr dirty="0" err="1"/>
              <a:t>ikke</a:t>
            </a:r>
            <a:r>
              <a:rPr dirty="0"/>
              <a:t> </a:t>
            </a:r>
            <a:r>
              <a:rPr dirty="0" err="1"/>
              <a:t>være</a:t>
            </a:r>
            <a:r>
              <a:rPr dirty="0"/>
              <a:t> </a:t>
            </a:r>
            <a:r>
              <a:rPr dirty="0" err="1"/>
              <a:t>hverken</a:t>
            </a:r>
            <a:r>
              <a:rPr dirty="0"/>
              <a:t> </a:t>
            </a:r>
            <a:r>
              <a:rPr dirty="0" err="1"/>
              <a:t>ubetinget</a:t>
            </a:r>
            <a:r>
              <a:rPr dirty="0"/>
              <a:t> </a:t>
            </a:r>
            <a:r>
              <a:rPr lang="da-DK"/>
              <a:t>gode</a:t>
            </a:r>
            <a:r>
              <a:t> </a:t>
            </a:r>
            <a:r>
              <a:rPr dirty="0" err="1"/>
              <a:t>eller</a:t>
            </a:r>
            <a:r>
              <a:rPr dirty="0"/>
              <a:t> </a:t>
            </a:r>
            <a:r>
              <a:rPr dirty="0" err="1"/>
              <a:t>onde</a:t>
            </a:r>
            <a:r>
              <a:rPr dirty="0"/>
              <a:t> - </a:t>
            </a:r>
            <a:r>
              <a:rPr dirty="0" err="1"/>
              <a:t>så</a:t>
            </a:r>
            <a:r>
              <a:rPr dirty="0"/>
              <a:t> </a:t>
            </a:r>
            <a:r>
              <a:rPr dirty="0" err="1"/>
              <a:t>vækker</a:t>
            </a:r>
            <a:r>
              <a:rPr dirty="0"/>
              <a:t> </a:t>
            </a:r>
            <a:r>
              <a:rPr dirty="0" err="1"/>
              <a:t>deres</a:t>
            </a:r>
            <a:r>
              <a:rPr dirty="0"/>
              <a:t> </a:t>
            </a:r>
            <a:r>
              <a:rPr dirty="0" err="1"/>
              <a:t>ulykke</a:t>
            </a:r>
            <a:r>
              <a:rPr dirty="0"/>
              <a:t> </a:t>
            </a:r>
            <a:r>
              <a:rPr dirty="0" err="1"/>
              <a:t>ikke</a:t>
            </a:r>
            <a:r>
              <a:rPr dirty="0"/>
              <a:t> </a:t>
            </a:r>
            <a:r>
              <a:rPr dirty="0" err="1"/>
              <a:t>hverken</a:t>
            </a:r>
            <a:r>
              <a:rPr dirty="0"/>
              <a:t> </a:t>
            </a:r>
            <a:r>
              <a:rPr dirty="0" err="1"/>
              <a:t>frygt</a:t>
            </a:r>
            <a:r>
              <a:rPr dirty="0"/>
              <a:t> </a:t>
            </a:r>
            <a:r>
              <a:rPr dirty="0" err="1"/>
              <a:t>eller</a:t>
            </a:r>
            <a:r>
              <a:rPr dirty="0"/>
              <a:t> </a:t>
            </a:r>
            <a:r>
              <a:rPr dirty="0" err="1"/>
              <a:t>medynk</a:t>
            </a:r>
            <a:r>
              <a:rPr dirty="0"/>
              <a:t>.</a:t>
            </a:r>
          </a:p>
          <a:p>
            <a:r>
              <a:rPr dirty="0" err="1"/>
              <a:t>Karakterernes</a:t>
            </a:r>
            <a:r>
              <a:rPr dirty="0"/>
              <a:t> </a:t>
            </a:r>
            <a:r>
              <a:rPr dirty="0" err="1"/>
              <a:t>ulykke</a:t>
            </a:r>
            <a:r>
              <a:rPr dirty="0"/>
              <a:t> </a:t>
            </a:r>
            <a:r>
              <a:rPr dirty="0" err="1"/>
              <a:t>må</a:t>
            </a:r>
            <a:r>
              <a:rPr dirty="0"/>
              <a:t> </a:t>
            </a:r>
            <a:r>
              <a:rPr dirty="0" err="1"/>
              <a:t>ske</a:t>
            </a:r>
            <a:r>
              <a:rPr dirty="0"/>
              <a:t> </a:t>
            </a:r>
            <a:r>
              <a:rPr dirty="0" err="1"/>
              <a:t>som</a:t>
            </a:r>
            <a:r>
              <a:rPr dirty="0"/>
              <a:t> </a:t>
            </a:r>
            <a:r>
              <a:rPr dirty="0" err="1"/>
              <a:t>følge</a:t>
            </a:r>
            <a:r>
              <a:rPr dirty="0"/>
              <a:t> </a:t>
            </a:r>
            <a:r>
              <a:rPr dirty="0" err="1"/>
              <a:t>af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i="1" dirty="0" err="1"/>
              <a:t>fejltagelse</a:t>
            </a:r>
            <a:r>
              <a:rPr dirty="0"/>
              <a:t> (gr. </a:t>
            </a:r>
            <a:r>
              <a:rPr dirty="0" err="1"/>
              <a:t>hamartía</a:t>
            </a:r>
            <a:r>
              <a:rPr dirty="0"/>
              <a:t>).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build="p" bldLvl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Handlingens element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r>
              <a:t>Handlingens elementer</a:t>
            </a:r>
          </a:p>
        </p:txBody>
      </p:sp>
      <p:sp>
        <p:nvSpPr>
          <p:cNvPr id="136" name="Peripeti - et vendepunkt fra lykke til ulykke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r>
              <a:rPr i="1"/>
              <a:t>Peripeti</a:t>
            </a:r>
            <a:r>
              <a:t> - et vendepunkt fra lykke til ulykke.</a:t>
            </a:r>
          </a:p>
          <a:p>
            <a:r>
              <a:rPr i="1"/>
              <a:t>Genkendelse</a:t>
            </a:r>
            <a:r>
              <a:t> (gr. anagnorisis) - en afsløring, der fører fra ukendskab til kendskab hos karaktererne.</a:t>
            </a:r>
          </a:p>
          <a:p>
            <a:pPr>
              <a:defRPr i="1"/>
            </a:pPr>
            <a:r>
              <a:t>Stramning </a:t>
            </a:r>
            <a:r>
              <a:rPr i="0"/>
              <a:t>(gr. désis) - begivenhederne i tragedien, der fører frem mod vendepunktet - konflikten optrappes på en god og logisk måde.</a:t>
            </a:r>
          </a:p>
          <a:p>
            <a:pPr>
              <a:defRPr i="1"/>
            </a:pPr>
            <a:r>
              <a:t>Løsning</a:t>
            </a:r>
            <a:r>
              <a:rPr i="0"/>
              <a:t> (gr. lýsis) - begivenhederne i tragedien, der kommer efter vendepunktet - konflikten løses på en god og logisk måde.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 build="p" bldLvl="5" animBg="1" advAuto="0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309</Words>
  <Application>Microsoft Macintosh PowerPoint</Application>
  <PresentationFormat>Widescreen</PresentationFormat>
  <Paragraphs>26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Helvetica Light</vt:lpstr>
      <vt:lpstr>Office-tema</vt:lpstr>
      <vt:lpstr>Sofokles’ Ødipus</vt:lpstr>
      <vt:lpstr>Aristoteles’ dramateori</vt:lpstr>
      <vt:lpstr>Aristoteles</vt:lpstr>
      <vt:lpstr>PowerPoint-præsentation</vt:lpstr>
      <vt:lpstr>Definition af tragedien</vt:lpstr>
      <vt:lpstr>Tragediens karakterer</vt:lpstr>
      <vt:lpstr>Handlingens elementer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Esben Harboe Odgaard EHO</dc:creator>
  <cp:lastModifiedBy>Esben Harboe Odgaard EHO</cp:lastModifiedBy>
  <cp:revision>1</cp:revision>
  <dcterms:created xsi:type="dcterms:W3CDTF">2024-12-03T18:52:24Z</dcterms:created>
  <dcterms:modified xsi:type="dcterms:W3CDTF">2024-12-03T18:55:20Z</dcterms:modified>
</cp:coreProperties>
</file>