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0" r:id="rId2"/>
    <p:sldId id="257" r:id="rId3"/>
    <p:sldId id="263" r:id="rId4"/>
    <p:sldId id="261" r:id="rId5"/>
    <p:sldId id="262" r:id="rId6"/>
    <p:sldId id="256" r:id="rId7"/>
    <p:sldId id="258" r:id="rId8"/>
    <p:sldId id="259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/>
    <p:restoredTop sz="94681"/>
  </p:normalViewPr>
  <p:slideViewPr>
    <p:cSldViewPr snapToGrid="0">
      <p:cViewPr>
        <p:scale>
          <a:sx n="79" d="100"/>
          <a:sy n="79" d="100"/>
        </p:scale>
        <p:origin x="1664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C2C22-8D4E-8C47-87E2-11CADA29B1E5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3944D-C786-B248-9ED7-9989914B86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454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3944D-C786-B248-9ED7-9989914B86EA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3024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Diskoskasteren af </a:t>
            </a:r>
            <a:r>
              <a:rPr lang="da-DK" dirty="0" err="1"/>
              <a:t>Myron</a:t>
            </a:r>
            <a:r>
              <a:rPr lang="da-DK" dirty="0"/>
              <a:t>, ca. 460, </a:t>
            </a:r>
            <a:r>
              <a:rPr lang="da-DK" dirty="0" err="1"/>
              <a:t>Termemuseet</a:t>
            </a:r>
            <a:r>
              <a:rPr lang="da-DK" dirty="0"/>
              <a:t> i Rom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3944D-C786-B248-9ED7-9989914B86EA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2054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Tyrandræberne (</a:t>
            </a:r>
            <a:r>
              <a:rPr lang="da-DK" dirty="0" err="1"/>
              <a:t>Harmodios</a:t>
            </a:r>
            <a:r>
              <a:rPr lang="da-DK" dirty="0"/>
              <a:t> og </a:t>
            </a:r>
            <a:r>
              <a:rPr lang="da-DK" dirty="0" err="1"/>
              <a:t>Aristogeiton</a:t>
            </a:r>
            <a:r>
              <a:rPr lang="da-DK" dirty="0"/>
              <a:t>) af </a:t>
            </a:r>
            <a:r>
              <a:rPr lang="da-DK" dirty="0" err="1"/>
              <a:t>Kritias</a:t>
            </a:r>
            <a:r>
              <a:rPr lang="da-DK" dirty="0"/>
              <a:t>, 477, Nationalmuseet i Napoli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3944D-C786-B248-9ED7-9989914B86EA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890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Vognstyreren fra Delfi, ukendt kunstner, 470’erne, Det Arkæologiske Museum i Delfi.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3944D-C786-B248-9ED7-9989914B86EA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0938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8424C0-4D85-9F7B-59EE-74279FBA8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E8DA576-6CFE-6641-DC3D-2B1F760EA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D7FFF25-BD14-C9AA-1E32-69718034E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536EC03-A7C4-EFB8-EF57-9070CDA7C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B5A694-D22C-3B03-2E59-A4D671DB9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9692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154D5-8891-71CE-05A0-AD1CD51A8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A16675-214D-458F-53FA-C1CE195CB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9A5E442-CAE1-9E0D-B5AE-7B8F40757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20F1CC-526D-4E47-F627-65C4B885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B49B56-AD50-C551-58C9-0BC4C01B3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9393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585D1A-1319-665F-9E3A-A1D4FF453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60B51FC-8E53-EC2E-A013-D89F5205A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C93F83-9727-2D9F-0C3B-4F7C83600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989B9C-FB74-104C-25A0-852F493FA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69B175-50B1-E564-D536-579EE7E5B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0884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AA0F08-245A-76B5-D74C-93613F4E0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544579-9655-4535-3262-AC0FC2229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478CF57-D898-AF5F-8AA7-51B8B382B3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D659987-BC1B-7232-2052-5C559DA8E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DC4D36-2E13-BA8D-FAE3-FCCE7AC97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2A6E121-7A72-8E2D-C1DB-B6F203E43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8465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6EF6F8-52AB-CBEA-0999-0260E6F68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9F79827-8FF8-A111-A4CE-49A26C7B8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E177B10-89C4-DC10-6B4D-5CDE7515A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FBE69FD-AC28-C544-8E76-BE4352864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E5F6873-1E19-4CBF-5ACE-2C8B4C019C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AF09BF9-98E1-1A96-C8ED-D660D218A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B2726DB-87FE-8F69-FE34-083E27D49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C2F0768-6AFD-1A95-AED1-70C523312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9016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6178E-E4E9-8324-5BD0-DCA21D459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8ACE0CD-9936-9227-B7B4-36328BE1C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77892F8-22F7-EB62-CACA-BAD765E3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9DBBDC4-1F31-8513-825A-5D4C43FD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189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3BECB40-81B6-AF24-2C63-86E5F3AA9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06D3A41-1171-126F-B400-929955A81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8C3C9F1-B2F6-1E60-C145-F73A18921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6138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8541E2-E86B-4C9D-2610-FC92B6519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5D0712-F26C-AFAA-FD2A-90341C12E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87F600C-7E70-B6C9-1229-52538074A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E00C05E-224A-5610-16A3-442EF1A1B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F62FE88-60D2-2F9F-5232-6E54F633C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9382C65-AC06-7AE7-7563-F0E6536CD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3757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776565-C6B7-E73B-4BD0-7BC4B6A5F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7BE5951-976B-3C11-CEB2-5B3FFDC76A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DC53E3-BD5A-1F46-5299-87D1EF857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907B762-1969-E3AB-88D9-BAB4AAF8D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28FA8C4-008C-B589-FC5A-B0AA9FB2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C40719C-85DE-206F-5ACE-B1F549F31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7989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F7074B-722A-389B-B64C-97D4A4B96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0786A98-65A0-233B-0453-237ABABBF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2286B-CF68-429C-10DF-DDBB4583B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6F63ED-8F8B-877B-C321-C894A4961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366E26-4BA1-FAEC-8C97-B5221C3D1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180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613F485-12FD-EEAD-7A77-08F80D4AD4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9AB7533-FCE6-F8D3-6EFB-89431E54E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7A7C1CE-0E1C-50AD-77C8-48683EFBC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1FBBB02-DD28-C2B5-9AF6-D5A27FF67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6ED01C-A9A7-B95F-02B6-CE1D66999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6571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7164A15-81B6-C277-04E6-5D50821BA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4D2D2E5-BA24-60CC-4E4B-56BFEA065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A29B4FD-1FCF-FE12-3797-D3D59E495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CB1B57-E15C-9A4E-926C-C0C8E8A3592C}" type="datetimeFigureOut">
              <a:rPr lang="da-DK" smtClean="0"/>
              <a:t>28.01.2025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2E00E2-99B3-5375-20A0-7DD86EF0D6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9BFED9-F464-A93D-DC71-5A1E3B09F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3EFB85-632D-C242-AEFB-5A2E2282D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619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open.smk.dk/artwork/3d/KAS11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9802A-5CCC-35DA-E38B-C71F0F1A3A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Tidlig klassisk tid, 479-450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23233BF-739E-81FE-5DFE-E05EEE1F6D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Tendenser</a:t>
            </a:r>
          </a:p>
        </p:txBody>
      </p:sp>
    </p:spTree>
    <p:extLst>
      <p:ext uri="{BB962C8B-B14F-4D97-AF65-F5344CB8AC3E}">
        <p14:creationId xmlns:p14="http://schemas.microsoft.com/office/powerpoint/2010/main" val="306571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112902-AA8C-4358-700A-6BA0A7DEB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da-DK" sz="2800" dirty="0"/>
              <a:t>Kig på nedenstående tidlige klassiske skulpturer </a:t>
            </a:r>
            <a:br>
              <a:rPr lang="da-DK" sz="2800" dirty="0"/>
            </a:br>
            <a:r>
              <a:rPr lang="da-DK" sz="2800" dirty="0"/>
              <a:t>– kan du se nogen lighedstræk?</a:t>
            </a:r>
          </a:p>
        </p:txBody>
      </p:sp>
    </p:spTree>
    <p:extLst>
      <p:ext uri="{BB962C8B-B14F-4D97-AF65-F5344CB8AC3E}">
        <p14:creationId xmlns:p14="http://schemas.microsoft.com/office/powerpoint/2010/main" val="49422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6A13AB5-70E8-9EBC-129E-5400153B5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043" y="0"/>
            <a:ext cx="4103914" cy="686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256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tyran2">
            <a:extLst>
              <a:ext uri="{FF2B5EF4-FFF2-40B4-BE49-F238E27FC236}">
                <a16:creationId xmlns:a16="http://schemas.microsoft.com/office/drawing/2014/main" id="{B2B12FD1-EF1E-8758-563D-E94FA937F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29050" y="0"/>
            <a:ext cx="45339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3249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DCA296A-DA4B-F84A-AAA1-5F3317B8C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413" y="0"/>
            <a:ext cx="4041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delphi-museum-28-large">
            <a:extLst>
              <a:ext uri="{FF2B5EF4-FFF2-40B4-BE49-F238E27FC236}">
                <a16:creationId xmlns:a16="http://schemas.microsoft.com/office/drawing/2014/main" id="{AE4DC946-CF33-DE75-5B00-2CDE458FE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98" y="2399165"/>
            <a:ext cx="3113088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 descr="73-a1318">
            <a:extLst>
              <a:ext uri="{FF2B5EF4-FFF2-40B4-BE49-F238E27FC236}">
                <a16:creationId xmlns:a16="http://schemas.microsoft.com/office/drawing/2014/main" id="{2803E431-6A04-8D66-E2F2-E9B1566E2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931" y="839446"/>
            <a:ext cx="2039937" cy="31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2335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9931-89DC-53C4-BE65-7952C8A183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Højklassisk tid, 450-400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1C1F21C-EF53-8BC5-A8B7-6D122CF2B9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En højklassisk skulptur – Spydbæreren af </a:t>
            </a:r>
            <a:r>
              <a:rPr lang="da-DK" dirty="0" err="1"/>
              <a:t>Polykleitos</a:t>
            </a:r>
            <a:endParaRPr lang="da-DK" dirty="0"/>
          </a:p>
          <a:p>
            <a:r>
              <a:rPr lang="da-DK" dirty="0"/>
              <a:t>Fra tidlig- til højklassisk tid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9740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0"/>
            <a:ext cx="3932237" cy="1600200"/>
          </a:xfrm>
        </p:spPr>
        <p:txBody>
          <a:bodyPr/>
          <a:lstStyle/>
          <a:p>
            <a:r>
              <a:rPr lang="da-DK" dirty="0"/>
              <a:t>Spydbæreren (</a:t>
            </a:r>
            <a:r>
              <a:rPr lang="da-DK" dirty="0" err="1"/>
              <a:t>Doryphoros</a:t>
            </a:r>
            <a:r>
              <a:rPr lang="da-DK" dirty="0"/>
              <a:t>)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1763486"/>
            <a:ext cx="3689604" cy="5094514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da-DK" sz="2000" dirty="0"/>
              <a:t>Romersk marmorkopi efter græsk bronzeoriginal. ca. 440</a:t>
            </a:r>
          </a:p>
          <a:p>
            <a:pPr marL="285750" indent="-285750">
              <a:buFontTx/>
              <a:buChar char="-"/>
            </a:pPr>
            <a:r>
              <a:rPr lang="da-DK" sz="2000" dirty="0"/>
              <a:t>Lavet af </a:t>
            </a:r>
            <a:r>
              <a:rPr lang="da-DK" sz="2000" dirty="0" err="1"/>
              <a:t>Polykleitos</a:t>
            </a:r>
            <a:endParaRPr lang="da-DK" sz="2000" dirty="0"/>
          </a:p>
          <a:p>
            <a:pPr marL="285750" indent="-285750">
              <a:buFontTx/>
              <a:buChar char="-"/>
            </a:pPr>
            <a:r>
              <a:rPr lang="da-DK" sz="2000" dirty="0"/>
              <a:t>Højde: 212 cm</a:t>
            </a:r>
          </a:p>
          <a:p>
            <a:pPr marL="285750" indent="-285750">
              <a:buFontTx/>
              <a:buChar char="-"/>
            </a:pPr>
            <a:r>
              <a:rPr lang="da-DK" sz="2000" dirty="0"/>
              <a:t>Det arkæologiske museum i Napoli, Italien</a:t>
            </a:r>
          </a:p>
          <a:p>
            <a:pPr marL="285750" indent="-285750">
              <a:buFontTx/>
              <a:buChar char="-"/>
            </a:pPr>
            <a:endParaRPr lang="da-DK" dirty="0"/>
          </a:p>
          <a:p>
            <a:r>
              <a:rPr lang="da-DK" dirty="0">
                <a:hlinkClick r:id="rId2"/>
              </a:rPr>
              <a:t>Link til 3d-model</a:t>
            </a:r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559" y="0"/>
            <a:ext cx="3689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99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maxresdefault.jpg">
            <a:extLst>
              <a:ext uri="{FF2B5EF4-FFF2-40B4-BE49-F238E27FC236}">
                <a16:creationId xmlns:a16="http://schemas.microsoft.com/office/drawing/2014/main" id="{FE0EB466-D9F5-EA16-2BB4-771AF61993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0" t="-778" r="39125" b="41177"/>
          <a:stretch/>
        </p:blipFill>
        <p:spPr>
          <a:xfrm>
            <a:off x="4912296" y="2037737"/>
            <a:ext cx="2571750" cy="3242922"/>
          </a:xfrm>
          <a:prstGeom prst="rect">
            <a:avLst/>
          </a:prstGeom>
        </p:spPr>
      </p:pic>
      <p:pic>
        <p:nvPicPr>
          <p:cNvPr id="1026" name="Picture 2" descr="Doryphoros: Greek Art Imitating Ideal Form | Ancient Origins">
            <a:extLst>
              <a:ext uri="{FF2B5EF4-FFF2-40B4-BE49-F238E27FC236}">
                <a16:creationId xmlns:a16="http://schemas.microsoft.com/office/drawing/2014/main" id="{B1466841-5BD0-B699-FC5D-5CAEF9C7A3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0" r="23875" b="18334"/>
          <a:stretch/>
        </p:blipFill>
        <p:spPr bwMode="auto">
          <a:xfrm>
            <a:off x="7753350" y="2037737"/>
            <a:ext cx="2770194" cy="324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B4550A4-154A-0E70-514B-FE53CE34A3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67" r="8366" b="73833"/>
          <a:stretch/>
        </p:blipFill>
        <p:spPr bwMode="auto">
          <a:xfrm>
            <a:off x="1658652" y="2037737"/>
            <a:ext cx="3118992" cy="324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92AF3D67-17D0-AC9C-007B-6C5058513917}"/>
              </a:ext>
            </a:extLst>
          </p:cNvPr>
          <p:cNvSpPr txBox="1"/>
          <p:nvPr/>
        </p:nvSpPr>
        <p:spPr>
          <a:xfrm>
            <a:off x="1658652" y="377191"/>
            <a:ext cx="8864892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a-DK" sz="2800" b="1" dirty="0"/>
              <a:t>Sammenlign ansigterne hos disse tre skulpturer? Kan du se en udvikling?</a:t>
            </a:r>
          </a:p>
        </p:txBody>
      </p:sp>
    </p:spTree>
    <p:extLst>
      <p:ext uri="{BB962C8B-B14F-4D97-AF65-F5344CB8AC3E}">
        <p14:creationId xmlns:p14="http://schemas.microsoft.com/office/powerpoint/2010/main" val="2452465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123</Words>
  <Application>Microsoft Macintosh PowerPoint</Application>
  <PresentationFormat>Widescreen</PresentationFormat>
  <Paragraphs>21</Paragraphs>
  <Slides>8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Tidlig klassisk tid, 479-450</vt:lpstr>
      <vt:lpstr>Kig på nedenstående tidlige klassiske skulpturer  – kan du se nogen lighedstræk?</vt:lpstr>
      <vt:lpstr>PowerPoint-præsentation</vt:lpstr>
      <vt:lpstr>PowerPoint-præsentation</vt:lpstr>
      <vt:lpstr>PowerPoint-præsentation</vt:lpstr>
      <vt:lpstr>Højklassisk tid, 450-400</vt:lpstr>
      <vt:lpstr>Spydbæreren (Doryphoros)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2</cp:revision>
  <dcterms:created xsi:type="dcterms:W3CDTF">2025-01-28T07:48:23Z</dcterms:created>
  <dcterms:modified xsi:type="dcterms:W3CDTF">2025-01-28T10:14:04Z</dcterms:modified>
</cp:coreProperties>
</file>