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handoutMasterIdLst>
    <p:handoutMasterId r:id="rId36"/>
  </p:handoutMasterIdLst>
  <p:sldIdLst>
    <p:sldId id="256" r:id="rId5"/>
    <p:sldId id="257" r:id="rId6"/>
    <p:sldId id="258" r:id="rId7"/>
    <p:sldId id="259" r:id="rId8"/>
    <p:sldId id="260" r:id="rId9"/>
    <p:sldId id="268" r:id="rId10"/>
    <p:sldId id="269" r:id="rId11"/>
    <p:sldId id="270" r:id="rId12"/>
    <p:sldId id="284" r:id="rId13"/>
    <p:sldId id="285" r:id="rId14"/>
    <p:sldId id="286" r:id="rId15"/>
    <p:sldId id="287" r:id="rId16"/>
    <p:sldId id="271" r:id="rId17"/>
    <p:sldId id="272" r:id="rId18"/>
    <p:sldId id="288" r:id="rId19"/>
    <p:sldId id="289" r:id="rId20"/>
    <p:sldId id="274" r:id="rId21"/>
    <p:sldId id="273" r:id="rId22"/>
    <p:sldId id="280" r:id="rId23"/>
    <p:sldId id="275" r:id="rId24"/>
    <p:sldId id="282" r:id="rId25"/>
    <p:sldId id="290" r:id="rId26"/>
    <p:sldId id="293" r:id="rId27"/>
    <p:sldId id="292" r:id="rId28"/>
    <p:sldId id="291" r:id="rId29"/>
    <p:sldId id="283" r:id="rId30"/>
    <p:sldId id="276" r:id="rId31"/>
    <p:sldId id="278" r:id="rId32"/>
    <p:sldId id="281" r:id="rId33"/>
    <p:sldId id="294" r:id="rId3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202B0CA-FC54-4496-8BCA-5EF66A818D29}" styleName="Mørkt layou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4" autoAdjust="0"/>
    <p:restoredTop sz="78654" autoAdjust="0"/>
  </p:normalViewPr>
  <p:slideViewPr>
    <p:cSldViewPr>
      <p:cViewPr varScale="1">
        <p:scale>
          <a:sx n="100" d="100"/>
          <a:sy n="100" d="100"/>
        </p:scale>
        <p:origin x="360" y="160"/>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784AA43A-3F76-4A13-9CD6-36134EB429E3}" type="datetimeFigureOut">
              <a:rPr lang="da-DK"/>
              <a:t>01/02/2018</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A850423A-8BCE-448E-A97B-03A88B2B12C1}" type="slidenum">
              <a:rPr lang="da-DK"/>
              <a:t>‹nr.›</a:t>
            </a:fld>
            <a:endParaRPr lang="da-DK"/>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5F674A4F-2B7A-4ECB-A400-260B2FFC03C1}" type="datetimeFigureOut">
              <a:t>01/02/2018</a:t>
            </a:fld>
            <a:endParaRPr lang="da-DK"/>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01F2A70B-78F2-4DCF-B53B-C990D2FAFB8A}" type="slidenum">
              <a:t>‹nr.›</a:t>
            </a:fld>
            <a:endParaRPr lang="da-DK"/>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da-DK" sz="1200" kern="1200">
        <a:solidFill>
          <a:schemeClr val="tx1"/>
        </a:solidFill>
        <a:latin typeface="+mn-lt"/>
        <a:ea typeface="+mn-ea"/>
        <a:cs typeface="+mn-cs"/>
      </a:defRPr>
    </a:lvl1pPr>
    <a:lvl2pPr marL="457200" algn="l" defTabSz="914400" rtl="0" eaLnBrk="1" latinLnBrk="0" hangingPunct="1">
      <a:defRPr lang="da-DK" sz="1200" kern="1200">
        <a:solidFill>
          <a:schemeClr val="tx1"/>
        </a:solidFill>
        <a:latin typeface="+mn-lt"/>
        <a:ea typeface="+mn-ea"/>
        <a:cs typeface="+mn-cs"/>
      </a:defRPr>
    </a:lvl2pPr>
    <a:lvl3pPr marL="914400" algn="l" defTabSz="914400" rtl="0" eaLnBrk="1" latinLnBrk="0" hangingPunct="1">
      <a:defRPr lang="da-DK" sz="1200" kern="1200">
        <a:solidFill>
          <a:schemeClr val="tx1"/>
        </a:solidFill>
        <a:latin typeface="+mn-lt"/>
        <a:ea typeface="+mn-ea"/>
        <a:cs typeface="+mn-cs"/>
      </a:defRPr>
    </a:lvl3pPr>
    <a:lvl4pPr marL="1371600" algn="l" defTabSz="914400" rtl="0" eaLnBrk="1" latinLnBrk="0" hangingPunct="1">
      <a:defRPr lang="da-DK" sz="1200" kern="1200">
        <a:solidFill>
          <a:schemeClr val="tx1"/>
        </a:solidFill>
        <a:latin typeface="+mn-lt"/>
        <a:ea typeface="+mn-ea"/>
        <a:cs typeface="+mn-cs"/>
      </a:defRPr>
    </a:lvl4pPr>
    <a:lvl5pPr marL="1828800" algn="l" defTabSz="914400" rtl="0" eaLnBrk="1" latinLnBrk="0" hangingPunct="1">
      <a:defRPr lang="da-DK" sz="1200" kern="1200">
        <a:solidFill>
          <a:schemeClr val="tx1"/>
        </a:solidFill>
        <a:latin typeface="+mn-lt"/>
        <a:ea typeface="+mn-ea"/>
        <a:cs typeface="+mn-cs"/>
      </a:defRPr>
    </a:lvl5pPr>
    <a:lvl6pPr marL="2286000" algn="l" defTabSz="914400" rtl="0" eaLnBrk="1" latinLnBrk="0" hangingPunct="1">
      <a:defRPr lang="da-DK" sz="1200" kern="1200">
        <a:solidFill>
          <a:schemeClr val="tx1"/>
        </a:solidFill>
        <a:latin typeface="+mn-lt"/>
        <a:ea typeface="+mn-ea"/>
        <a:cs typeface="+mn-cs"/>
      </a:defRPr>
    </a:lvl6pPr>
    <a:lvl7pPr marL="2743200" algn="l" defTabSz="914400" rtl="0" eaLnBrk="1" latinLnBrk="0" hangingPunct="1">
      <a:defRPr lang="da-DK" sz="1200" kern="1200">
        <a:solidFill>
          <a:schemeClr val="tx1"/>
        </a:solidFill>
        <a:latin typeface="+mn-lt"/>
        <a:ea typeface="+mn-ea"/>
        <a:cs typeface="+mn-cs"/>
      </a:defRPr>
    </a:lvl7pPr>
    <a:lvl8pPr marL="3200400" algn="l" defTabSz="914400" rtl="0" eaLnBrk="1" latinLnBrk="0" hangingPunct="1">
      <a:defRPr lang="da-DK" sz="1200" kern="1200">
        <a:solidFill>
          <a:schemeClr val="tx1"/>
        </a:solidFill>
        <a:latin typeface="+mn-lt"/>
        <a:ea typeface="+mn-ea"/>
        <a:cs typeface="+mn-cs"/>
      </a:defRPr>
    </a:lvl8pPr>
    <a:lvl9pPr marL="3657600" algn="l" defTabSz="914400" rtl="0" eaLnBrk="1" latinLnBrk="0" hangingPunct="1">
      <a:defRPr lang="da-DK"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1F2A70B-78F2-4DCF-B53B-C990D2FAFB8A}" type="slidenum">
              <a:rPr lang="da-DK"/>
              <a:t>1</a:t>
            </a:fld>
            <a:endParaRPr lang="da-DK"/>
          </a:p>
        </p:txBody>
      </p:sp>
    </p:spTree>
    <p:extLst>
      <p:ext uri="{BB962C8B-B14F-4D97-AF65-F5344CB8AC3E}">
        <p14:creationId xmlns:p14="http://schemas.microsoft.com/office/powerpoint/2010/main" val="344804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Little Richard: </a:t>
            </a:r>
            <a:r>
              <a:rPr lang="da-DK" dirty="0" err="1"/>
              <a:t>Råbesang</a:t>
            </a:r>
            <a:r>
              <a:rPr lang="da-DK" dirty="0"/>
              <a:t>, Gospel, falset, klaver, manisk </a:t>
            </a:r>
            <a:r>
              <a:rPr lang="da-DK" dirty="0" err="1"/>
              <a:t>aggrresiv</a:t>
            </a:r>
            <a:r>
              <a:rPr lang="da-DK" dirty="0"/>
              <a:t>, præst, verdslig tekst til ekstatisk gospel, flyforskrækkelse</a:t>
            </a:r>
          </a:p>
          <a:p>
            <a:r>
              <a:rPr lang="da-DK" dirty="0"/>
              <a:t>Chuck Berry (1931): ordrige tekster, guitarintro (vild, kommer i fængsel – først død for nylig)</a:t>
            </a:r>
          </a:p>
          <a:p>
            <a:r>
              <a:rPr lang="da-DK" dirty="0" err="1"/>
              <a:t>Dominio</a:t>
            </a:r>
            <a:r>
              <a:rPr lang="da-DK" dirty="0"/>
              <a:t> (1928): Bigband, sax, dyb stemme, klaver, oprindelig barpianist (død for nylig)</a:t>
            </a:r>
          </a:p>
          <a:p>
            <a:r>
              <a:rPr lang="da-DK" dirty="0"/>
              <a:t>Lewis: Klaver, dynamisk stemme, ambitus, </a:t>
            </a:r>
            <a:r>
              <a:rPr lang="da-DK" dirty="0" err="1"/>
              <a:t>boogie</a:t>
            </a:r>
            <a:r>
              <a:rPr lang="da-DK" dirty="0"/>
              <a:t> </a:t>
            </a:r>
            <a:r>
              <a:rPr lang="da-DK" dirty="0" err="1"/>
              <a:t>woogie</a:t>
            </a:r>
            <a:r>
              <a:rPr lang="da-DK" dirty="0"/>
              <a:t> klaver, country, spiller klaver med fødderne, skandale med 14-årig kusine</a:t>
            </a:r>
          </a:p>
          <a:p>
            <a:r>
              <a:rPr lang="da-DK" dirty="0" err="1"/>
              <a:t>Cochra</a:t>
            </a:r>
            <a:r>
              <a:rPr lang="da-DK" dirty="0"/>
              <a:t>: - trommer, bas, rytmeguitar, spille selv alt, dræbt ved bilulykke under englandsturne</a:t>
            </a:r>
          </a:p>
          <a:p>
            <a:r>
              <a:rPr lang="da-DK" dirty="0"/>
              <a:t>Buddy </a:t>
            </a:r>
            <a:r>
              <a:rPr lang="da-DK" dirty="0" err="1"/>
              <a:t>Hollley</a:t>
            </a:r>
            <a:r>
              <a:rPr lang="da-DK" dirty="0"/>
              <a:t>: Rastløs stemme, dræbt ved flystyrt under turne</a:t>
            </a:r>
          </a:p>
        </p:txBody>
      </p:sp>
      <p:sp>
        <p:nvSpPr>
          <p:cNvPr id="4" name="Pladsholder til slidenummer 3"/>
          <p:cNvSpPr>
            <a:spLocks noGrp="1"/>
          </p:cNvSpPr>
          <p:nvPr>
            <p:ph type="sldNum" sz="quarter" idx="10"/>
          </p:nvPr>
        </p:nvSpPr>
        <p:spPr/>
        <p:txBody>
          <a:bodyPr/>
          <a:lstStyle/>
          <a:p>
            <a:fld id="{01F2A70B-78F2-4DCF-B53B-C990D2FAFB8A}" type="slidenum">
              <a:rPr lang="da-DK" smtClean="0"/>
              <a:t>25</a:t>
            </a:fld>
            <a:endParaRPr lang="da-DK"/>
          </a:p>
        </p:txBody>
      </p:sp>
    </p:spTree>
    <p:extLst>
      <p:ext uri="{BB962C8B-B14F-4D97-AF65-F5344CB8AC3E}">
        <p14:creationId xmlns:p14="http://schemas.microsoft.com/office/powerpoint/2010/main" val="1323825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2413" y="1905000"/>
            <a:ext cx="9144000" cy="2667000"/>
          </a:xfrm>
        </p:spPr>
        <p:txBody>
          <a:bodyPr>
            <a:noAutofit/>
          </a:bodyPr>
          <a:lstStyle>
            <a:lvl1pPr latinLnBrk="0">
              <a:defRPr lang="da-DK" sz="5400"/>
            </a:lvl1pPr>
          </a:lstStyle>
          <a:p>
            <a:r>
              <a:rPr lang="da-DK"/>
              <a:t>Klik for at redigere titeltypografi i masteren</a:t>
            </a:r>
          </a:p>
        </p:txBody>
      </p:sp>
      <p:sp>
        <p:nvSpPr>
          <p:cNvPr id="3" name="Undertitel 2"/>
          <p:cNvSpPr>
            <a:spLocks noGrp="1"/>
          </p:cNvSpPr>
          <p:nvPr>
            <p:ph type="subTitle" idx="1"/>
          </p:nvPr>
        </p:nvSpPr>
        <p:spPr>
          <a:xfrm>
            <a:off x="1522413" y="5105400"/>
            <a:ext cx="9143999" cy="1066800"/>
          </a:xfrm>
        </p:spPr>
        <p:txBody>
          <a:bodyPr/>
          <a:lstStyle>
            <a:lvl1pPr marL="0" indent="0" algn="l" latinLnBrk="0">
              <a:spcBef>
                <a:spcPts val="0"/>
              </a:spcBef>
              <a:buNone/>
              <a:defRPr lang="da-DK">
                <a:solidFill>
                  <a:schemeClr val="tx1">
                    <a:tint val="75000"/>
                  </a:schemeClr>
                </a:solidFill>
              </a:defRPr>
            </a:lvl1pPr>
            <a:lvl2pPr marL="457200" indent="0" algn="ctr" latinLnBrk="0">
              <a:buNone/>
              <a:defRPr lang="da-DK">
                <a:solidFill>
                  <a:schemeClr val="tx1">
                    <a:tint val="75000"/>
                  </a:schemeClr>
                </a:solidFill>
              </a:defRPr>
            </a:lvl2pPr>
            <a:lvl3pPr marL="914400" indent="0" algn="ctr" latinLnBrk="0">
              <a:buNone/>
              <a:defRPr lang="da-DK">
                <a:solidFill>
                  <a:schemeClr val="tx1">
                    <a:tint val="75000"/>
                  </a:schemeClr>
                </a:solidFill>
              </a:defRPr>
            </a:lvl3pPr>
            <a:lvl4pPr marL="1371600" indent="0" algn="ctr" latinLnBrk="0">
              <a:buNone/>
              <a:defRPr lang="da-DK">
                <a:solidFill>
                  <a:schemeClr val="tx1">
                    <a:tint val="75000"/>
                  </a:schemeClr>
                </a:solidFill>
              </a:defRPr>
            </a:lvl4pPr>
            <a:lvl5pPr marL="1828800" indent="0" algn="ctr" latinLnBrk="0">
              <a:buNone/>
              <a:defRPr lang="da-DK">
                <a:solidFill>
                  <a:schemeClr val="tx1">
                    <a:tint val="75000"/>
                  </a:schemeClr>
                </a:solidFill>
              </a:defRPr>
            </a:lvl5pPr>
            <a:lvl6pPr marL="2286000" indent="0" algn="ctr" latinLnBrk="0">
              <a:buNone/>
              <a:defRPr lang="da-DK">
                <a:solidFill>
                  <a:schemeClr val="tx1">
                    <a:tint val="75000"/>
                  </a:schemeClr>
                </a:solidFill>
              </a:defRPr>
            </a:lvl6pPr>
            <a:lvl7pPr marL="2743200" indent="0" algn="ctr" latinLnBrk="0">
              <a:buNone/>
              <a:defRPr lang="da-DK">
                <a:solidFill>
                  <a:schemeClr val="tx1">
                    <a:tint val="75000"/>
                  </a:schemeClr>
                </a:solidFill>
              </a:defRPr>
            </a:lvl7pPr>
            <a:lvl8pPr marL="3200400" indent="0" algn="ctr" latinLnBrk="0">
              <a:buNone/>
              <a:defRPr lang="da-DK">
                <a:solidFill>
                  <a:schemeClr val="tx1">
                    <a:tint val="75000"/>
                  </a:schemeClr>
                </a:solidFill>
              </a:defRPr>
            </a:lvl8pPr>
            <a:lvl9pPr marL="3657600" indent="0" algn="ctr" latinLnBrk="0">
              <a:buNone/>
              <a:defRPr lang="da-DK">
                <a:solidFill>
                  <a:schemeClr val="tx1">
                    <a:tint val="75000"/>
                  </a:schemeClr>
                </a:solidFill>
              </a:defRPr>
            </a:lvl9pPr>
          </a:lstStyle>
          <a:p>
            <a:r>
              <a:rPr lang="da-DK" dirty="0"/>
              <a:t>Klik for at redigere undertiteltypografi i masteren</a:t>
            </a:r>
          </a:p>
        </p:txBody>
      </p:sp>
      <p:grpSp>
        <p:nvGrpSpPr>
          <p:cNvPr id="256" name="streg"/>
          <p:cNvGrpSpPr/>
          <p:nvPr/>
        </p:nvGrpSpPr>
        <p:grpSpPr bwMode="invGray">
          <a:xfrm>
            <a:off x="1584896" y="4724400"/>
            <a:ext cx="8631936" cy="64008"/>
            <a:chOff x="-4110038" y="2703513"/>
            <a:chExt cx="17394239" cy="160336"/>
          </a:xfrm>
          <a:solidFill>
            <a:schemeClr val="accent1"/>
          </a:solidFill>
        </p:grpSpPr>
        <p:sp>
          <p:nvSpPr>
            <p:cNvPr id="257"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grpSp>
        <p:nvGrpSpPr>
          <p:cNvPr id="167" name="streg"/>
          <p:cNvGrpSpPr/>
          <p:nvPr/>
        </p:nvGrpSpPr>
        <p:grpSpPr bwMode="invGray">
          <a:xfrm>
            <a:off x="1522413" y="1514475"/>
            <a:ext cx="10569575" cy="64008"/>
            <a:chOff x="1522413" y="1514475"/>
            <a:chExt cx="10569575" cy="64008"/>
          </a:xfrm>
        </p:grpSpPr>
        <p:sp>
          <p:nvSpPr>
            <p:cNvPr id="16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idx="1"/>
          </p:nvPr>
        </p:nvSpPr>
        <p:spPr/>
        <p:txBody>
          <a:bodyPr/>
          <a:lstStyle>
            <a:lvl2pPr marL="548640" latinLnBrk="0">
              <a:defRPr lang="da-DK"/>
            </a:lvl2pPr>
            <a:lvl3pPr marL="777240" latinLnBrk="0">
              <a:defRPr lang="da-DK"/>
            </a:lvl3pPr>
            <a:lvl4pPr marL="1005840" latinLnBrk="0">
              <a:defRPr lang="da-DK"/>
            </a:lvl4pPr>
            <a:lvl5pPr marL="1234440" latinLnBrk="0">
              <a:defRPr lang="da-DK"/>
            </a:lvl5pPr>
            <a:lvl6pPr marL="1463040" latinLnBrk="0">
              <a:defRPr lang="da-DK" baseline="0"/>
            </a:lvl6pPr>
            <a:lvl7pPr marL="1691640" latinLnBrk="0">
              <a:defRPr lang="da-DK" baseline="0"/>
            </a:lvl7pPr>
            <a:lvl8pPr marL="1920240" latinLnBrk="0">
              <a:defRPr lang="da-DK" baseline="0"/>
            </a:lvl8pPr>
            <a:lvl9pPr marL="2148840"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01/02/2018</a:t>
            </a:fld>
            <a:endParaRPr lang="da-DK"/>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255" name="streg"/>
          <p:cNvGrpSpPr/>
          <p:nvPr/>
        </p:nvGrpSpPr>
        <p:grpSpPr bwMode="invGray">
          <a:xfrm>
            <a:off x="1584896" y="4724400"/>
            <a:ext cx="8631936" cy="64008"/>
            <a:chOff x="-4110038" y="2703513"/>
            <a:chExt cx="17394239" cy="160336"/>
          </a:xfrm>
          <a:solidFill>
            <a:schemeClr val="accent1"/>
          </a:solidFill>
        </p:grpSpPr>
        <p:sp>
          <p:nvSpPr>
            <p:cNvPr id="256"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7"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2" name="Titel 1"/>
          <p:cNvSpPr>
            <a:spLocks noGrp="1"/>
          </p:cNvSpPr>
          <p:nvPr>
            <p:ph type="title"/>
          </p:nvPr>
        </p:nvSpPr>
        <p:spPr>
          <a:xfrm>
            <a:off x="1522413" y="1905000"/>
            <a:ext cx="9144000" cy="2667000"/>
          </a:xfrm>
        </p:spPr>
        <p:txBody>
          <a:bodyPr anchor="b">
            <a:noAutofit/>
          </a:bodyPr>
          <a:lstStyle>
            <a:lvl1pPr algn="l" latinLnBrk="0">
              <a:defRPr lang="da-DK" sz="4400" b="0" cap="none" baseline="0"/>
            </a:lvl1pPr>
          </a:lstStyle>
          <a:p>
            <a:r>
              <a:rPr lang="da-DK"/>
              <a:t>Klik for at redigere titeltypografi i masteren</a:t>
            </a:r>
          </a:p>
        </p:txBody>
      </p:sp>
      <p:sp>
        <p:nvSpPr>
          <p:cNvPr id="3" name="Pladsholder til tekst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da-DK" sz="2400">
                <a:solidFill>
                  <a:schemeClr val="tx1">
                    <a:tint val="75000"/>
                  </a:schemeClr>
                </a:solidFill>
              </a:defRPr>
            </a:lvl1pPr>
            <a:lvl2pPr marL="457200" indent="0" latinLnBrk="0">
              <a:buNone/>
              <a:defRPr lang="da-DK" sz="1800">
                <a:solidFill>
                  <a:schemeClr val="tx1">
                    <a:tint val="75000"/>
                  </a:schemeClr>
                </a:solidFill>
              </a:defRPr>
            </a:lvl2pPr>
            <a:lvl3pPr marL="914400" indent="0" latinLnBrk="0">
              <a:buNone/>
              <a:defRPr lang="da-DK" sz="1600">
                <a:solidFill>
                  <a:schemeClr val="tx1">
                    <a:tint val="75000"/>
                  </a:schemeClr>
                </a:solidFill>
              </a:defRPr>
            </a:lvl3pPr>
            <a:lvl4pPr marL="1371600" indent="0" latinLnBrk="0">
              <a:buNone/>
              <a:defRPr lang="da-DK" sz="1400">
                <a:solidFill>
                  <a:schemeClr val="tx1">
                    <a:tint val="75000"/>
                  </a:schemeClr>
                </a:solidFill>
              </a:defRPr>
            </a:lvl4pPr>
            <a:lvl5pPr marL="1828800" indent="0" latinLnBrk="0">
              <a:buNone/>
              <a:defRPr lang="da-DK" sz="1400">
                <a:solidFill>
                  <a:schemeClr val="tx1">
                    <a:tint val="75000"/>
                  </a:schemeClr>
                </a:solidFill>
              </a:defRPr>
            </a:lvl5pPr>
            <a:lvl6pPr marL="2286000" indent="0" latinLnBrk="0">
              <a:buNone/>
              <a:defRPr lang="da-DK" sz="1400">
                <a:solidFill>
                  <a:schemeClr val="tx1">
                    <a:tint val="75000"/>
                  </a:schemeClr>
                </a:solidFill>
              </a:defRPr>
            </a:lvl6pPr>
            <a:lvl7pPr marL="2743200" indent="0" latinLnBrk="0">
              <a:buNone/>
              <a:defRPr lang="da-DK" sz="1400">
                <a:solidFill>
                  <a:schemeClr val="tx1">
                    <a:tint val="75000"/>
                  </a:schemeClr>
                </a:solidFill>
              </a:defRPr>
            </a:lvl7pPr>
            <a:lvl8pPr marL="3200400" indent="0" latinLnBrk="0">
              <a:buNone/>
              <a:defRPr lang="da-DK" sz="1400">
                <a:solidFill>
                  <a:schemeClr val="tx1">
                    <a:tint val="75000"/>
                  </a:schemeClr>
                </a:solidFill>
              </a:defRPr>
            </a:lvl8pPr>
            <a:lvl9pPr marL="3657600" indent="0" latinLnBrk="0">
              <a:buNone/>
              <a:defRPr lang="da-DK" sz="1400">
                <a:solidFill>
                  <a:schemeClr val="tx1">
                    <a:tint val="75000"/>
                  </a:schemeClr>
                </a:solidFill>
              </a:defRPr>
            </a:lvl9pPr>
          </a:lstStyle>
          <a:p>
            <a:pPr lvl="0"/>
            <a:r>
              <a:rPr lang="da-DK" dirty="0"/>
              <a:t>Klik for at redigere teksttypografierne i masteren</a:t>
            </a:r>
          </a:p>
        </p:txBody>
      </p:sp>
      <p:sp>
        <p:nvSpPr>
          <p:cNvPr id="4" name="Pladsholder til dato 3"/>
          <p:cNvSpPr>
            <a:spLocks noGrp="1"/>
          </p:cNvSpPr>
          <p:nvPr>
            <p:ph type="dt" sz="half" idx="10"/>
          </p:nvPr>
        </p:nvSpPr>
        <p:spPr/>
        <p:txBody>
          <a:bodyPr/>
          <a:lstStyle/>
          <a:p>
            <a:fld id="{9AFE8FB1-0A7A-443E-AAF7-31D4FA1AA312}" type="datetimeFigureOut">
              <a:t>01/02/2018</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158" name="streg"/>
          <p:cNvGrpSpPr/>
          <p:nvPr/>
        </p:nvGrpSpPr>
        <p:grpSpPr bwMode="invGray">
          <a:xfrm>
            <a:off x="1522413" y="1514475"/>
            <a:ext cx="10569575" cy="64008"/>
            <a:chOff x="1522413" y="1514475"/>
            <a:chExt cx="10569575" cy="64008"/>
          </a:xfrm>
        </p:grpSpPr>
        <p:sp>
          <p:nvSpPr>
            <p:cNvPr id="159"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sz="half" idx="1"/>
          </p:nvPr>
        </p:nvSpPr>
        <p:spPr>
          <a:xfrm>
            <a:off x="1522413" y="1905000"/>
            <a:ext cx="4419599"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246815" y="1905000"/>
            <a:ext cx="4419598"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AFE8FB1-0A7A-443E-AAF7-31D4FA1AA312}" type="datetimeFigureOut">
              <a:t>01/02/2018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160" name="streg"/>
          <p:cNvGrpSpPr/>
          <p:nvPr/>
        </p:nvGrpSpPr>
        <p:grpSpPr bwMode="invGray">
          <a:xfrm>
            <a:off x="1522413" y="1514475"/>
            <a:ext cx="10569575" cy="64008"/>
            <a:chOff x="1522413" y="1514475"/>
            <a:chExt cx="10569575" cy="64008"/>
          </a:xfrm>
        </p:grpSpPr>
        <p:sp>
          <p:nvSpPr>
            <p:cNvPr id="161" name="Kombinationstegning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lvl1pPr latinLnBrk="0">
              <a:defRPr lang="da-DK"/>
            </a:lvl1pPr>
          </a:lstStyle>
          <a:p>
            <a:r>
              <a:rPr lang="da-DK"/>
              <a:t>Klik for at redigere titeltypografi i masteren</a:t>
            </a:r>
          </a:p>
        </p:txBody>
      </p:sp>
      <p:sp>
        <p:nvSpPr>
          <p:cNvPr id="3" name="Pladsholder til tekst 2"/>
          <p:cNvSpPr>
            <a:spLocks noGrp="1"/>
          </p:cNvSpPr>
          <p:nvPr>
            <p:ph type="body" idx="1"/>
          </p:nvPr>
        </p:nvSpPr>
        <p:spPr>
          <a:xfrm>
            <a:off x="1522413"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4" name="Pladsholder til indhold 3"/>
          <p:cNvSpPr>
            <a:spLocks noGrp="1"/>
          </p:cNvSpPr>
          <p:nvPr>
            <p:ph sz="half" idx="2"/>
          </p:nvPr>
        </p:nvSpPr>
        <p:spPr>
          <a:xfrm>
            <a:off x="1522413"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5" name="Pladsholder til tekst 4"/>
          <p:cNvSpPr>
            <a:spLocks noGrp="1"/>
          </p:cNvSpPr>
          <p:nvPr>
            <p:ph type="body" sz="quarter" idx="3"/>
          </p:nvPr>
        </p:nvSpPr>
        <p:spPr>
          <a:xfrm>
            <a:off x="6249860"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6" name="Pladsholder til indhold 5"/>
          <p:cNvSpPr>
            <a:spLocks noGrp="1"/>
          </p:cNvSpPr>
          <p:nvPr>
            <p:ph sz="quarter" idx="4"/>
          </p:nvPr>
        </p:nvSpPr>
        <p:spPr>
          <a:xfrm>
            <a:off x="6249860"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marL="1956816" latinLnBrk="0">
              <a:defRPr lang="da-DK" sz="1600"/>
            </a:lvl5pPr>
            <a:lvl6pPr marL="1956816" latinLnBrk="0">
              <a:defRPr lang="da-DK" sz="1600"/>
            </a:lvl6pPr>
            <a:lvl7pPr marL="1956816" latinLnBrk="0">
              <a:defRPr lang="da-DK" sz="1600"/>
            </a:lvl7pPr>
            <a:lvl8pPr marL="1956816" latinLnBrk="0">
              <a:defRPr lang="da-DK" sz="1600"/>
            </a:lvl8pPr>
            <a:lvl9pPr marL="1956816" latinLnBrk="0">
              <a:defRPr lang="da-DK" sz="160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Pladsholder til dato 6"/>
          <p:cNvSpPr>
            <a:spLocks noGrp="1"/>
          </p:cNvSpPr>
          <p:nvPr>
            <p:ph type="dt" sz="half" idx="10"/>
          </p:nvPr>
        </p:nvSpPr>
        <p:spPr/>
        <p:txBody>
          <a:bodyPr/>
          <a:lstStyle/>
          <a:p>
            <a:fld id="{9AFE8FB1-0A7A-443E-AAF7-31D4FA1AA312}" type="datetimeFigureOut">
              <a:t>01/02/2018</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156" name="streg"/>
          <p:cNvGrpSpPr/>
          <p:nvPr/>
        </p:nvGrpSpPr>
        <p:grpSpPr bwMode="invGray">
          <a:xfrm>
            <a:off x="1522413" y="1514475"/>
            <a:ext cx="10569575" cy="64008"/>
            <a:chOff x="1522413" y="1514475"/>
            <a:chExt cx="10569575" cy="64008"/>
          </a:xfrm>
        </p:grpSpPr>
        <p:sp>
          <p:nvSpPr>
            <p:cNvPr id="157"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8"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9"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9AFE8FB1-0A7A-443E-AAF7-31D4FA1AA312}" type="datetimeFigureOut">
              <a:t>01/02/2018</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AFE8FB1-0A7A-443E-AAF7-31D4FA1AA312}" type="datetimeFigureOut">
              <a:t>01/02/2018</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615" name="ramme"/>
          <p:cNvGrpSpPr/>
          <p:nvPr/>
        </p:nvGrpSpPr>
        <p:grpSpPr bwMode="invGray">
          <a:xfrm>
            <a:off x="4417839" y="1630821"/>
            <a:ext cx="6291028" cy="4575885"/>
            <a:chOff x="4417839" y="1630821"/>
            <a:chExt cx="6291028" cy="4575885"/>
          </a:xfrm>
        </p:grpSpPr>
        <p:grpSp>
          <p:nvGrpSpPr>
            <p:cNvPr id="616" name="Gruppe 615"/>
            <p:cNvGrpSpPr/>
            <p:nvPr/>
          </p:nvGrpSpPr>
          <p:grpSpPr bwMode="invGray">
            <a:xfrm>
              <a:off x="5414491" y="1630821"/>
              <a:ext cx="5294376" cy="4114800"/>
              <a:chOff x="3310555" y="716546"/>
              <a:chExt cx="5294376" cy="4114800"/>
            </a:xfrm>
          </p:grpSpPr>
          <p:grpSp>
            <p:nvGrpSpPr>
              <p:cNvPr id="768" name="Gruppe 767"/>
              <p:cNvGrpSpPr/>
              <p:nvPr/>
            </p:nvGrpSpPr>
            <p:grpSpPr bwMode="invGray">
              <a:xfrm flipH="1">
                <a:off x="3310555" y="737968"/>
                <a:ext cx="5294376" cy="54864"/>
                <a:chOff x="1522413" y="1514475"/>
                <a:chExt cx="10569575" cy="64008"/>
              </a:xfrm>
              <a:solidFill>
                <a:schemeClr val="accent1"/>
              </a:solidFill>
            </p:grpSpPr>
            <p:sp>
              <p:nvSpPr>
                <p:cNvPr id="844" name="Kombinationstegning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9" name="Gruppe 768"/>
              <p:cNvGrpSpPr/>
              <p:nvPr/>
            </p:nvGrpSpPr>
            <p:grpSpPr bwMode="invGray">
              <a:xfrm rot="16200000" flipH="1">
                <a:off x="6492229" y="2755658"/>
                <a:ext cx="4114800" cy="36576"/>
                <a:chOff x="1522413" y="1514475"/>
                <a:chExt cx="10569575" cy="64008"/>
              </a:xfrm>
              <a:solidFill>
                <a:schemeClr val="accent1"/>
              </a:solidFill>
            </p:grpSpPr>
            <p:sp>
              <p:nvSpPr>
                <p:cNvPr id="770" name="Kombinationstegning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7" name="Gruppe 616"/>
            <p:cNvGrpSpPr/>
            <p:nvPr/>
          </p:nvGrpSpPr>
          <p:grpSpPr bwMode="invGray">
            <a:xfrm rot="10800000">
              <a:off x="4417839" y="2091906"/>
              <a:ext cx="5294376" cy="4114800"/>
              <a:chOff x="3310555" y="716546"/>
              <a:chExt cx="5294376" cy="4114800"/>
            </a:xfrm>
          </p:grpSpPr>
          <p:grpSp>
            <p:nvGrpSpPr>
              <p:cNvPr id="618" name="Gruppe 617"/>
              <p:cNvGrpSpPr/>
              <p:nvPr/>
            </p:nvGrpSpPr>
            <p:grpSpPr bwMode="invGray">
              <a:xfrm flipH="1">
                <a:off x="3310555" y="737968"/>
                <a:ext cx="5294376" cy="54864"/>
                <a:chOff x="1522413" y="1514475"/>
                <a:chExt cx="10569575" cy="64008"/>
              </a:xfrm>
              <a:solidFill>
                <a:schemeClr val="accent1"/>
              </a:solidFill>
            </p:grpSpPr>
            <p:sp>
              <p:nvSpPr>
                <p:cNvPr id="694" name="Kombinationstegning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9" name="Gruppe 618"/>
              <p:cNvGrpSpPr/>
              <p:nvPr/>
            </p:nvGrpSpPr>
            <p:grpSpPr bwMode="invGray">
              <a:xfrm rot="16200000" flipH="1">
                <a:off x="6492229" y="2755658"/>
                <a:ext cx="4114800" cy="36576"/>
                <a:chOff x="1522413" y="1514475"/>
                <a:chExt cx="10569575" cy="64008"/>
              </a:xfrm>
              <a:solidFill>
                <a:schemeClr val="accent1"/>
              </a:solidFill>
            </p:grpSpPr>
            <p:sp>
              <p:nvSpPr>
                <p:cNvPr id="620" name="Kombinationstegning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indhold 2"/>
          <p:cNvSpPr>
            <a:spLocks noGrp="1"/>
          </p:cNvSpPr>
          <p:nvPr>
            <p:ph idx="1"/>
          </p:nvPr>
        </p:nvSpPr>
        <p:spPr>
          <a:xfrm>
            <a:off x="4710022" y="1905000"/>
            <a:ext cx="5669280" cy="40386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latinLnBrk="0">
              <a:defRPr lang="da-DK" sz="1600"/>
            </a:lvl6pPr>
            <a:lvl7pPr latinLnBrk="0">
              <a:defRPr lang="da-DK" sz="1600" baseline="0"/>
            </a:lvl7pPr>
            <a:lvl8pPr latinLnBrk="0">
              <a:defRPr lang="da-DK" sz="1600" baseline="0"/>
            </a:lvl8pPr>
            <a:lvl9pPr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tekst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01/02/2018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614" name="ramme"/>
          <p:cNvGrpSpPr/>
          <p:nvPr/>
        </p:nvGrpSpPr>
        <p:grpSpPr bwMode="invGray">
          <a:xfrm flipH="1">
            <a:off x="1447500" y="1630821"/>
            <a:ext cx="6291028" cy="4575885"/>
            <a:chOff x="4417839" y="1630821"/>
            <a:chExt cx="6291028" cy="4575885"/>
          </a:xfrm>
        </p:grpSpPr>
        <p:grpSp>
          <p:nvGrpSpPr>
            <p:cNvPr id="615" name="Gruppe 614"/>
            <p:cNvGrpSpPr/>
            <p:nvPr/>
          </p:nvGrpSpPr>
          <p:grpSpPr bwMode="invGray">
            <a:xfrm>
              <a:off x="5414491" y="1630821"/>
              <a:ext cx="5294376" cy="4114800"/>
              <a:chOff x="3310555" y="716546"/>
              <a:chExt cx="5294376" cy="4114800"/>
            </a:xfrm>
          </p:grpSpPr>
          <p:grpSp>
            <p:nvGrpSpPr>
              <p:cNvPr id="767" name="Gruppe 766"/>
              <p:cNvGrpSpPr/>
              <p:nvPr/>
            </p:nvGrpSpPr>
            <p:grpSpPr bwMode="invGray">
              <a:xfrm flipH="1">
                <a:off x="3310555" y="737968"/>
                <a:ext cx="5294376" cy="54864"/>
                <a:chOff x="1522413" y="1514475"/>
                <a:chExt cx="10569575" cy="64008"/>
              </a:xfrm>
              <a:solidFill>
                <a:schemeClr val="accent1"/>
              </a:solidFill>
            </p:grpSpPr>
            <p:sp>
              <p:nvSpPr>
                <p:cNvPr id="843" name="Kombinationstegning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4" name="Kombinationstegning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8" name="Gruppe 767"/>
              <p:cNvGrpSpPr/>
              <p:nvPr/>
            </p:nvGrpSpPr>
            <p:grpSpPr bwMode="invGray">
              <a:xfrm rot="16200000" flipH="1">
                <a:off x="6492229" y="2755658"/>
                <a:ext cx="4114800" cy="36576"/>
                <a:chOff x="1522413" y="1514475"/>
                <a:chExt cx="10569575" cy="64008"/>
              </a:xfrm>
              <a:solidFill>
                <a:schemeClr val="accent1"/>
              </a:solidFill>
            </p:grpSpPr>
            <p:sp>
              <p:nvSpPr>
                <p:cNvPr id="769" name="Kombinationstegning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0" name="Kombinationstegning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6" name="Gruppe 615"/>
            <p:cNvGrpSpPr/>
            <p:nvPr/>
          </p:nvGrpSpPr>
          <p:grpSpPr bwMode="invGray">
            <a:xfrm rot="10800000">
              <a:off x="4417839" y="2091906"/>
              <a:ext cx="5294376" cy="4114800"/>
              <a:chOff x="3310555" y="716546"/>
              <a:chExt cx="5294376" cy="4114800"/>
            </a:xfrm>
          </p:grpSpPr>
          <p:grpSp>
            <p:nvGrpSpPr>
              <p:cNvPr id="617" name="Gruppe 616"/>
              <p:cNvGrpSpPr/>
              <p:nvPr/>
            </p:nvGrpSpPr>
            <p:grpSpPr bwMode="invGray">
              <a:xfrm flipH="1">
                <a:off x="3310555" y="737968"/>
                <a:ext cx="5294376" cy="54864"/>
                <a:chOff x="1522413" y="1514475"/>
                <a:chExt cx="10569575" cy="64008"/>
              </a:xfrm>
              <a:solidFill>
                <a:schemeClr val="accent1"/>
              </a:solidFill>
            </p:grpSpPr>
            <p:sp>
              <p:nvSpPr>
                <p:cNvPr id="693" name="Kombinationstegning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4" name="Kombinationstegning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8" name="Gruppe 617"/>
              <p:cNvGrpSpPr/>
              <p:nvPr/>
            </p:nvGrpSpPr>
            <p:grpSpPr bwMode="invGray">
              <a:xfrm rot="16200000" flipH="1">
                <a:off x="6492229" y="2755658"/>
                <a:ext cx="4114800" cy="36576"/>
                <a:chOff x="1522413" y="1514475"/>
                <a:chExt cx="10569575" cy="64008"/>
              </a:xfrm>
              <a:solidFill>
                <a:schemeClr val="accent1"/>
              </a:solidFill>
            </p:grpSpPr>
            <p:sp>
              <p:nvSpPr>
                <p:cNvPr id="619" name="Kombinationstegning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0" name="Kombinationstegning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billede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da-DK" sz="2400"/>
            </a:lvl1pPr>
            <a:lvl2pPr marL="457200" indent="0" latinLnBrk="0">
              <a:buNone/>
              <a:defRPr lang="da-DK" sz="2800"/>
            </a:lvl2pPr>
            <a:lvl3pPr marL="914400" indent="0" latinLnBrk="0">
              <a:buNone/>
              <a:defRPr lang="da-DK" sz="2400"/>
            </a:lvl3pPr>
            <a:lvl4pPr marL="1371600" indent="0" latinLnBrk="0">
              <a:buNone/>
              <a:defRPr lang="da-DK" sz="2000"/>
            </a:lvl4pPr>
            <a:lvl5pPr marL="1828800" indent="0" latinLnBrk="0">
              <a:buNone/>
              <a:defRPr lang="da-DK" sz="2000"/>
            </a:lvl5pPr>
            <a:lvl6pPr marL="2286000" indent="0" latinLnBrk="0">
              <a:buNone/>
              <a:defRPr lang="da-DK" sz="2000"/>
            </a:lvl6pPr>
            <a:lvl7pPr marL="2743200" indent="0" latinLnBrk="0">
              <a:buNone/>
              <a:defRPr lang="da-DK" sz="2000"/>
            </a:lvl7pPr>
            <a:lvl8pPr marL="3200400" indent="0" latinLnBrk="0">
              <a:buNone/>
              <a:defRPr lang="da-DK" sz="2000"/>
            </a:lvl8pPr>
            <a:lvl9pPr marL="3657600" indent="0" latinLnBrk="0">
              <a:buNone/>
              <a:defRPr lang="da-DK" sz="2000"/>
            </a:lvl9pPr>
          </a:lstStyle>
          <a:p>
            <a:r>
              <a:rPr lang="da-DK" dirty="0"/>
              <a:t>Klik på ikonet for at tilføje et billede</a:t>
            </a:r>
          </a:p>
        </p:txBody>
      </p:sp>
      <p:sp>
        <p:nvSpPr>
          <p:cNvPr id="4" name="Pladsholder til tekst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01/02/2018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 name="streg"/>
          <p:cNvGrpSpPr/>
          <p:nvPr/>
        </p:nvGrpSpPr>
        <p:grpSpPr bwMode="invGray">
          <a:xfrm>
            <a:off x="1522413" y="1514475"/>
            <a:ext cx="10569575" cy="64008"/>
            <a:chOff x="1522413" y="1514475"/>
            <a:chExt cx="10569575" cy="64008"/>
          </a:xfrm>
        </p:grpSpPr>
        <p:sp>
          <p:nvSpPr>
            <p:cNvPr id="8" name="Kombinationstegning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lodret tekst 2"/>
          <p:cNvSpPr>
            <a:spLocks noGrp="1"/>
          </p:cNvSpPr>
          <p:nvPr>
            <p:ph type="body" orient="vert" idx="1"/>
          </p:nvPr>
        </p:nvSpPr>
        <p:spPr/>
        <p:txBody>
          <a:bodyPr vert="eaVert"/>
          <a:lstStyle>
            <a:lvl5pPr latinLnBrk="0">
              <a:defRPr lang="da-DK"/>
            </a:lvl5pPr>
            <a:lvl6pPr marL="1956816" latinLnBrk="0">
              <a:defRPr lang="da-DK"/>
            </a:lvl6pPr>
            <a:lvl7pPr marL="1956816" latinLnBrk="0">
              <a:defRPr lang="da-DK"/>
            </a:lvl7pPr>
            <a:lvl8pPr marL="1956816" latinLnBrk="0">
              <a:defRPr lang="da-DK"/>
            </a:lvl8pPr>
            <a:lvl9pPr marL="1956816" latinLnBrk="0">
              <a:defRPr lang="da-DK"/>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AFE8FB1-0A7A-443E-AAF7-31D4FA1AA312}" type="datetimeFigureOut">
              <a:t>01/02/2018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 name="streg"/>
          <p:cNvGrpSpPr/>
          <p:nvPr/>
        </p:nvGrpSpPr>
        <p:grpSpPr bwMode="invGray">
          <a:xfrm rot="5400000">
            <a:off x="6864412" y="3472598"/>
            <a:ext cx="6492240" cy="64008"/>
            <a:chOff x="1522413" y="1514475"/>
            <a:chExt cx="10569575" cy="64008"/>
          </a:xfrm>
        </p:grpSpPr>
        <p:sp>
          <p:nvSpPr>
            <p:cNvPr id="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Lodret titel 1"/>
          <p:cNvSpPr>
            <a:spLocks noGrp="1"/>
          </p:cNvSpPr>
          <p:nvPr>
            <p:ph type="title" orient="vert"/>
          </p:nvPr>
        </p:nvSpPr>
        <p:spPr>
          <a:xfrm>
            <a:off x="10361612" y="274639"/>
            <a:ext cx="1371600" cy="5901747"/>
          </a:xfrm>
        </p:spPr>
        <p:txBody>
          <a:bodyPr vert="eaVert"/>
          <a:lstStyle/>
          <a:p>
            <a:r>
              <a:rPr lang="da-DK"/>
              <a:t>Klik for at redigere titeltypografi i masteren</a:t>
            </a:r>
          </a:p>
        </p:txBody>
      </p:sp>
      <p:sp>
        <p:nvSpPr>
          <p:cNvPr id="3" name="Pladsholder til lodret tekst 2"/>
          <p:cNvSpPr>
            <a:spLocks noGrp="1"/>
          </p:cNvSpPr>
          <p:nvPr>
            <p:ph type="body" orient="vert" idx="1"/>
          </p:nvPr>
        </p:nvSpPr>
        <p:spPr>
          <a:xfrm>
            <a:off x="608012" y="277813"/>
            <a:ext cx="9144001" cy="5898573"/>
          </a:xfrm>
        </p:spPr>
        <p:txBody>
          <a:bodyPr vert="eaVert"/>
          <a:lstStyle>
            <a:lvl5pPr latinLnBrk="0">
              <a:defRPr lang="da-DK"/>
            </a:lvl5pPr>
            <a:lvl6pPr latinLnBrk="0">
              <a:defRPr lang="da-DK"/>
            </a:lvl6pPr>
            <a:lvl7pPr latinLnBrk="0">
              <a:defRPr lang="da-DK"/>
            </a:lvl7pPr>
            <a:lvl8pPr latinLnBrk="0">
              <a:defRPr lang="da-DK" baseline="0"/>
            </a:lvl8pPr>
            <a:lvl9pPr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01/02/2018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da-DK"/>
              <a:t>Klik for at redigere titeltypografi i masteren</a:t>
            </a:r>
          </a:p>
        </p:txBody>
      </p:sp>
      <p:sp>
        <p:nvSpPr>
          <p:cNvPr id="3" name="Pladsholder til tekst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9AFE8FB1-0A7A-443E-AAF7-31D4FA1AA312}" type="datetimeFigureOut">
              <a:rPr lang="da-DK" smtClean="0"/>
              <a:pPr/>
              <a:t>01/02/2018</a:t>
            </a:fld>
            <a:endParaRPr lang="da-DK"/>
          </a:p>
        </p:txBody>
      </p:sp>
      <p:sp>
        <p:nvSpPr>
          <p:cNvPr id="5" name="Pladsholder til sidefod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da-DK"/>
          </a:p>
        </p:txBody>
      </p:sp>
      <p:sp>
        <p:nvSpPr>
          <p:cNvPr id="6" name="Pladsholder til slidenumm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25BA54BD-C84D-46CE-8B72-31BFB26ABA43}" type="slidenum">
              <a:rPr lang="da-DK" smtClean="0"/>
              <a:pPr/>
              <a:t>‹nr.›</a:t>
            </a:fld>
            <a:endParaRPr lang="da-DK"/>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da-DK"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da-DK"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576072" indent="-274320" algn="l" defTabSz="914400" rtl="0" eaLnBrk="1" latinLnBrk="0" hangingPunct="1">
        <a:lnSpc>
          <a:spcPct val="90000"/>
        </a:lnSpc>
        <a:spcBef>
          <a:spcPts val="600"/>
        </a:spcBef>
        <a:buSzPct val="100000"/>
        <a:buFont typeface="Consolas" pitchFamily="49" charset="0"/>
        <a:buChar char="–"/>
        <a:defRPr lang="da-DK"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804672" indent="-228600" algn="l" defTabSz="914400" rtl="0" eaLnBrk="1" latinLnBrk="0" hangingPunct="1">
        <a:lnSpc>
          <a:spcPct val="90000"/>
        </a:lnSpc>
        <a:spcBef>
          <a:spcPts val="600"/>
        </a:spcBef>
        <a:buSzPct val="100000"/>
        <a:buFont typeface="Arial" pitchFamily="34" charset="0"/>
        <a:buChar char="▪"/>
        <a:defRPr lang="da-DK"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332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2618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14904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9pPr>
    </p:bodyStyle>
    <p:otherStyle>
      <a:defPPr>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da.wikipedia.org/wiki/Sang" TargetMode="External"/><Relationship Id="rId3" Type="http://schemas.openxmlformats.org/officeDocument/2006/relationships/hyperlink" Target="https://da.wikipedia.org/wiki/Slave" TargetMode="External"/><Relationship Id="rId7" Type="http://schemas.openxmlformats.org/officeDocument/2006/relationships/hyperlink" Target="https://da.wikipedia.org/wiki/Musik" TargetMode="External"/><Relationship Id="rId2" Type="http://schemas.openxmlformats.org/officeDocument/2006/relationships/hyperlink" Target="https://da.wikipedia.org/wiki/Afrika" TargetMode="External"/><Relationship Id="rId1" Type="http://schemas.openxmlformats.org/officeDocument/2006/relationships/slideLayout" Target="../slideLayouts/slideLayout2.xml"/><Relationship Id="rId6" Type="http://schemas.openxmlformats.org/officeDocument/2006/relationships/hyperlink" Target="https://da.wikipedia.org/wiki/19._%C3%A5rhundrede" TargetMode="External"/><Relationship Id="rId5" Type="http://schemas.openxmlformats.org/officeDocument/2006/relationships/hyperlink" Target="https://da.wikipedia.org/wiki/17._%C3%A5rhundrede" TargetMode="External"/><Relationship Id="rId4" Type="http://schemas.openxmlformats.org/officeDocument/2006/relationships/hyperlink" Target="https://da.wikipedia.org/wiki/Amerik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s://www.youtube.com/watch?v=eX4DYoLrCw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musikipedia.dk/blues/fokus" TargetMode="External"/><Relationship Id="rId2" Type="http://schemas.openxmlformats.org/officeDocument/2006/relationships/hyperlink" Target="https://www.musikipedia.dk/blues/indbli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hyperlink" Target="https://www.youtube.com/watch?v=MMmljYkdr-w" TargetMode="External"/><Relationship Id="rId1" Type="http://schemas.openxmlformats.org/officeDocument/2006/relationships/slideLayout" Target="../slideLayouts/slideLayout4.xml"/><Relationship Id="rId5" Type="http://schemas.openxmlformats.org/officeDocument/2006/relationships/image" Target="../media/image19.tiff"/><Relationship Id="rId4" Type="http://schemas.openxmlformats.org/officeDocument/2006/relationships/hyperlink" Target="https://www.youtube.com/watch?v=8MCUXitxbT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WOsIaYCCtMo" TargetMode="External"/><Relationship Id="rId2" Type="http://schemas.openxmlformats.org/officeDocument/2006/relationships/hyperlink" Target="https://www.youtube.com/watch?v=YhELpSeeipg" TargetMode="External"/><Relationship Id="rId1" Type="http://schemas.openxmlformats.org/officeDocument/2006/relationships/slideLayout" Target="../slideLayouts/slideLayout4.xml"/><Relationship Id="rId5" Type="http://schemas.openxmlformats.org/officeDocument/2006/relationships/image" Target="../media/image21.tiff"/><Relationship Id="rId4" Type="http://schemas.openxmlformats.org/officeDocument/2006/relationships/image" Target="../media/image20.tiff"/></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watch?v=XcveTkoahXU" TargetMode="External"/><Relationship Id="rId13" Type="http://schemas.openxmlformats.org/officeDocument/2006/relationships/image" Target="../media/image26.tiff"/><Relationship Id="rId3" Type="http://schemas.openxmlformats.org/officeDocument/2006/relationships/hyperlink" Target="https://www.youtube.com/watch?v=vPKDjqDflBc" TargetMode="External"/><Relationship Id="rId7" Type="http://schemas.openxmlformats.org/officeDocument/2006/relationships/hyperlink" Target="https://www.youtube.com/watch?v=tpXWC9qfw0I" TargetMode="External"/><Relationship Id="rId12" Type="http://schemas.openxmlformats.org/officeDocument/2006/relationships/image" Target="../media/image2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elZbkfxRHZg" TargetMode="External"/><Relationship Id="rId11" Type="http://schemas.openxmlformats.org/officeDocument/2006/relationships/image" Target="../media/image24.tiff"/><Relationship Id="rId5" Type="http://schemas.openxmlformats.org/officeDocument/2006/relationships/hyperlink" Target="https://www.youtube.com/watch?v=xbfMlk1PwGU" TargetMode="External"/><Relationship Id="rId15" Type="http://schemas.openxmlformats.org/officeDocument/2006/relationships/image" Target="../media/image28.tiff"/><Relationship Id="rId10" Type="http://schemas.openxmlformats.org/officeDocument/2006/relationships/image" Target="../media/image23.tiff"/><Relationship Id="rId4" Type="http://schemas.openxmlformats.org/officeDocument/2006/relationships/hyperlink" Target="https://www.youtube.com/watch?v=kT3kCVFFLNg" TargetMode="External"/><Relationship Id="rId9" Type="http://schemas.openxmlformats.org/officeDocument/2006/relationships/hyperlink" Target="https://www.youtube.com/watch?v=OdG5aL2CGeo" TargetMode="External"/><Relationship Id="rId14" Type="http://schemas.openxmlformats.org/officeDocument/2006/relationships/image" Target="../media/image27.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cs typeface="Consolas"/>
              </a:rPr>
              <a:t>Bluesmusik</a:t>
            </a:r>
            <a:endParaRPr lang="da-DK" sz="4800" dirty="0"/>
          </a:p>
        </p:txBody>
      </p:sp>
      <p:sp>
        <p:nvSpPr>
          <p:cNvPr id="3" name="Undertitel 2"/>
          <p:cNvSpPr>
            <a:spLocks noGrp="1"/>
          </p:cNvSpPr>
          <p:nvPr>
            <p:ph type="subTitle" idx="1"/>
          </p:nvPr>
        </p:nvSpPr>
        <p:spPr/>
        <p:txBody>
          <a:bodyPr>
            <a:normAutofit lnSpcReduction="10000"/>
          </a:bodyPr>
          <a:lstStyle/>
          <a:p>
            <a:r>
              <a:rPr lang="da-DK" altLang="da-DK" dirty="0">
                <a:latin typeface="Bookman Old Style" panose="02050604050505020204" pitchFamily="18" charset="0"/>
              </a:rPr>
              <a:t>Hvor kommer blues fra? Hvor opstod blues? Hvornår begyndte man at spille og synge blues? Hvordan genkender man bluesmusik?</a:t>
            </a:r>
            <a:endParaRPr lang="da-DK" dirty="0"/>
          </a:p>
        </p:txBody>
      </p:sp>
      <p:pic>
        <p:nvPicPr>
          <p:cNvPr id="4" name="Billede 3"/>
          <p:cNvPicPr>
            <a:picLocks noChangeAspect="1"/>
          </p:cNvPicPr>
          <p:nvPr/>
        </p:nvPicPr>
        <p:blipFill>
          <a:blip r:embed="rId3"/>
          <a:stretch>
            <a:fillRect/>
          </a:stretch>
        </p:blipFill>
        <p:spPr>
          <a:xfrm>
            <a:off x="5789612" y="333888"/>
            <a:ext cx="5677702" cy="3548564"/>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Blues: Hvad betyder det?</a:t>
            </a:r>
          </a:p>
        </p:txBody>
      </p:sp>
      <p:sp>
        <p:nvSpPr>
          <p:cNvPr id="3" name="Pladsholder til indhold 2"/>
          <p:cNvSpPr>
            <a:spLocks noGrp="1"/>
          </p:cNvSpPr>
          <p:nvPr>
            <p:ph idx="1"/>
          </p:nvPr>
        </p:nvSpPr>
        <p:spPr/>
        <p:txBody>
          <a:bodyPr>
            <a:normAutofit/>
          </a:bodyPr>
          <a:lstStyle/>
          <a:p>
            <a:r>
              <a:rPr lang="da-DK" dirty="0"/>
              <a:t>Snak 2 minutter med din makker. Hvad tænker I, når I hører ordet Blues?</a:t>
            </a:r>
          </a:p>
          <a:p>
            <a:r>
              <a:rPr lang="da-DK" dirty="0"/>
              <a:t>De </a:t>
            </a:r>
            <a:r>
              <a:rPr lang="da-DK" dirty="0">
                <a:hlinkClick r:id="rId2" tooltip="Afrika"/>
              </a:rPr>
              <a:t>afrikanske</a:t>
            </a:r>
            <a:r>
              <a:rPr lang="da-DK" dirty="0"/>
              <a:t> </a:t>
            </a:r>
            <a:r>
              <a:rPr lang="da-DK" dirty="0">
                <a:hlinkClick r:id="rId3" tooltip="Slave"/>
              </a:rPr>
              <a:t>slaver</a:t>
            </a:r>
            <a:r>
              <a:rPr lang="da-DK" dirty="0"/>
              <a:t> blev hentet til </a:t>
            </a:r>
            <a:r>
              <a:rPr lang="da-DK" dirty="0">
                <a:hlinkClick r:id="rId4" tooltip="Amerika"/>
              </a:rPr>
              <a:t>Amerika</a:t>
            </a:r>
            <a:r>
              <a:rPr lang="da-DK" dirty="0"/>
              <a:t> i </a:t>
            </a:r>
            <a:r>
              <a:rPr lang="da-DK" dirty="0">
                <a:hlinkClick r:id="rId5" tooltip="17. århundrede"/>
              </a:rPr>
              <a:t>1600</a:t>
            </a:r>
            <a:r>
              <a:rPr lang="da-DK" dirty="0"/>
              <a:t>–</a:t>
            </a:r>
            <a:r>
              <a:rPr lang="da-DK" dirty="0">
                <a:hlinkClick r:id="rId6" tooltip="19. århundrede"/>
              </a:rPr>
              <a:t>1800</a:t>
            </a:r>
            <a:r>
              <a:rPr lang="da-DK" dirty="0"/>
              <a:t>-tallet, og under deres fortvivlede forhold opstod en ny </a:t>
            </a:r>
            <a:r>
              <a:rPr lang="da-DK" dirty="0">
                <a:hlinkClick r:id="rId7" tooltip="Musik"/>
              </a:rPr>
              <a:t>musikform</a:t>
            </a:r>
            <a:r>
              <a:rPr lang="da-DK" dirty="0"/>
              <a:t>: En blanding af deres indfødte, </a:t>
            </a:r>
            <a:r>
              <a:rPr lang="da-DK" dirty="0" err="1"/>
              <a:t>pentatoniske</a:t>
            </a:r>
            <a:r>
              <a:rPr lang="da-DK" dirty="0"/>
              <a:t> </a:t>
            </a:r>
            <a:r>
              <a:rPr lang="da-DK" dirty="0">
                <a:hlinkClick r:id="rId8" tooltip="Sang"/>
              </a:rPr>
              <a:t>sang</a:t>
            </a:r>
            <a:r>
              <a:rPr lang="da-DK" dirty="0"/>
              <a:t> og den europæiske musiktradition. Musikken var stærkt påvirket af slavernes dårlige sociale og arbejdsmæssige forhold. Det var ikke tilladt at tale sammen, men da det tydeligvis gav en bedre arbejdsmoral, accepterede man at slaverne sang. I bomuldsplantagerne udvikledes deres taktfaste råb "</a:t>
            </a:r>
            <a:r>
              <a:rPr lang="da-DK" dirty="0" err="1"/>
              <a:t>field</a:t>
            </a:r>
            <a:r>
              <a:rPr lang="da-DK" dirty="0"/>
              <a:t> </a:t>
            </a:r>
            <a:r>
              <a:rPr lang="da-DK" dirty="0" err="1"/>
              <a:t>holler</a:t>
            </a:r>
            <a:r>
              <a:rPr lang="da-DK" dirty="0"/>
              <a:t>", der blev brugt til at holde arbejdskadencen, til for eksempel blues. (Wiki)</a:t>
            </a:r>
          </a:p>
        </p:txBody>
      </p:sp>
    </p:spTree>
    <p:extLst>
      <p:ext uri="{BB962C8B-B14F-4D97-AF65-F5344CB8AC3E}">
        <p14:creationId xmlns:p14="http://schemas.microsoft.com/office/powerpoint/2010/main" val="90629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Worksongs</a:t>
            </a:r>
            <a:endParaRPr lang="da-DK" dirty="0"/>
          </a:p>
        </p:txBody>
      </p:sp>
      <p:sp>
        <p:nvSpPr>
          <p:cNvPr id="3" name="Pladsholder til indhold 2"/>
          <p:cNvSpPr>
            <a:spLocks noGrp="1"/>
          </p:cNvSpPr>
          <p:nvPr>
            <p:ph idx="1"/>
          </p:nvPr>
        </p:nvSpPr>
        <p:spPr/>
        <p:txBody>
          <a:bodyPr/>
          <a:lstStyle/>
          <a:p>
            <a:r>
              <a:rPr lang="da-DK" dirty="0">
                <a:hlinkClick r:id="rId2"/>
              </a:rPr>
              <a:t>https://www.youtube.com/watch?v=eX4DYoLrCwM</a:t>
            </a:r>
            <a:endParaRPr lang="da-DK" dirty="0"/>
          </a:p>
          <a:p>
            <a:r>
              <a:rPr lang="da-DK" dirty="0"/>
              <a:t>Hvordan kan musik være med til at</a:t>
            </a:r>
            <a:br>
              <a:rPr lang="da-DK" dirty="0"/>
            </a:br>
            <a:r>
              <a:rPr lang="da-DK" dirty="0"/>
              <a:t>glemme verden?</a:t>
            </a:r>
          </a:p>
          <a:p>
            <a:r>
              <a:rPr lang="da-DK" dirty="0"/>
              <a:t>Kender du det?</a:t>
            </a:r>
          </a:p>
          <a:p>
            <a:r>
              <a:rPr lang="da-DK" dirty="0"/>
              <a:t>Kender du eksempler på, at musik</a:t>
            </a:r>
            <a:br>
              <a:rPr lang="da-DK" dirty="0"/>
            </a:br>
            <a:r>
              <a:rPr lang="da-DK" dirty="0"/>
              <a:t>bruges sådan i dag?</a:t>
            </a:r>
          </a:p>
          <a:p>
            <a:endParaRPr lang="da-DK" dirty="0"/>
          </a:p>
        </p:txBody>
      </p:sp>
      <p:pic>
        <p:nvPicPr>
          <p:cNvPr id="4" name="Billede 3"/>
          <p:cNvPicPr>
            <a:picLocks noChangeAspect="1"/>
          </p:cNvPicPr>
          <p:nvPr/>
        </p:nvPicPr>
        <p:blipFill>
          <a:blip r:embed="rId3"/>
          <a:stretch>
            <a:fillRect/>
          </a:stretch>
        </p:blipFill>
        <p:spPr>
          <a:xfrm>
            <a:off x="6348412" y="2286000"/>
            <a:ext cx="4318000" cy="4318000"/>
          </a:xfrm>
          <a:prstGeom prst="rect">
            <a:avLst/>
          </a:prstGeom>
        </p:spPr>
      </p:pic>
    </p:spTree>
    <p:extLst>
      <p:ext uri="{BB962C8B-B14F-4D97-AF65-F5344CB8AC3E}">
        <p14:creationId xmlns:p14="http://schemas.microsoft.com/office/powerpoint/2010/main" val="99879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Father</a:t>
            </a:r>
            <a:r>
              <a:rPr lang="da-DK" dirty="0"/>
              <a:t> of the Blues</a:t>
            </a:r>
          </a:p>
        </p:txBody>
      </p:sp>
      <p:sp>
        <p:nvSpPr>
          <p:cNvPr id="3" name="Pladsholder til indhold 2"/>
          <p:cNvSpPr>
            <a:spLocks noGrp="1"/>
          </p:cNvSpPr>
          <p:nvPr>
            <p:ph idx="1"/>
          </p:nvPr>
        </p:nvSpPr>
        <p:spPr/>
        <p:txBody>
          <a:bodyPr/>
          <a:lstStyle/>
          <a:p>
            <a:r>
              <a:rPr lang="da-DK" dirty="0"/>
              <a:t>W.C. Handy: St. Louis Blues i 1914 (lyt til Billie Holidays version)</a:t>
            </a:r>
          </a:p>
          <a:p>
            <a:endParaRPr lang="da-DK" dirty="0"/>
          </a:p>
        </p:txBody>
      </p:sp>
      <p:pic>
        <p:nvPicPr>
          <p:cNvPr id="5" name="Billede 4"/>
          <p:cNvPicPr>
            <a:picLocks noChangeAspect="1"/>
          </p:cNvPicPr>
          <p:nvPr/>
        </p:nvPicPr>
        <p:blipFill>
          <a:blip r:embed="rId2"/>
          <a:stretch>
            <a:fillRect/>
          </a:stretch>
        </p:blipFill>
        <p:spPr>
          <a:xfrm>
            <a:off x="1827212" y="2362200"/>
            <a:ext cx="3175000" cy="3975100"/>
          </a:xfrm>
          <a:prstGeom prst="rect">
            <a:avLst/>
          </a:prstGeom>
        </p:spPr>
      </p:pic>
      <p:pic>
        <p:nvPicPr>
          <p:cNvPr id="6" name="Billede 5"/>
          <p:cNvPicPr>
            <a:picLocks noChangeAspect="1"/>
          </p:cNvPicPr>
          <p:nvPr/>
        </p:nvPicPr>
        <p:blipFill>
          <a:blip r:embed="rId3"/>
          <a:stretch>
            <a:fillRect/>
          </a:stretch>
        </p:blipFill>
        <p:spPr>
          <a:xfrm>
            <a:off x="6094412" y="2405380"/>
            <a:ext cx="3048000" cy="3931920"/>
          </a:xfrm>
          <a:prstGeom prst="rect">
            <a:avLst/>
          </a:prstGeom>
        </p:spPr>
      </p:pic>
    </p:spTree>
    <p:extLst>
      <p:ext uri="{BB962C8B-B14F-4D97-AF65-F5344CB8AC3E}">
        <p14:creationId xmlns:p14="http://schemas.microsoft.com/office/powerpoint/2010/main" val="56872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Bluesmusikkens kendetegn: MELODIEN</a:t>
            </a:r>
          </a:p>
        </p:txBody>
      </p:sp>
      <p:sp>
        <p:nvSpPr>
          <p:cNvPr id="3" name="Pladsholder til indhold 2"/>
          <p:cNvSpPr>
            <a:spLocks noGrp="1"/>
          </p:cNvSpPr>
          <p:nvPr>
            <p:ph idx="1"/>
          </p:nvPr>
        </p:nvSpPr>
        <p:spPr/>
        <p:txBody>
          <a:bodyPr/>
          <a:lstStyle/>
          <a:p>
            <a:r>
              <a:rPr lang="da-DK" dirty="0"/>
              <a:t>Melodien: Består mest af en pentaton-skala! Hvad mon det betyder?</a:t>
            </a:r>
          </a:p>
          <a:p>
            <a:r>
              <a:rPr lang="da-DK" dirty="0"/>
              <a:t>= en skala med 5 toner!</a:t>
            </a:r>
          </a:p>
          <a:p>
            <a:r>
              <a:rPr lang="da-DK" dirty="0"/>
              <a:t>Vi tager udgangspunkt i Mol-pentaton, som er den mest brugte i bluesmusik.</a:t>
            </a:r>
          </a:p>
          <a:p>
            <a:r>
              <a:rPr lang="da-DK" dirty="0"/>
              <a:t>Det er 1., 3., 4., 5. og 7. trin i en </a:t>
            </a:r>
            <a:r>
              <a:rPr lang="da-DK" dirty="0" err="1"/>
              <a:t>mol-skala</a:t>
            </a:r>
            <a:r>
              <a:rPr lang="da-DK" dirty="0"/>
              <a:t>: (her med a som grundtone)</a:t>
            </a:r>
          </a:p>
          <a:p>
            <a:endParaRPr lang="da-DK" dirty="0"/>
          </a:p>
        </p:txBody>
      </p:sp>
      <p:pic>
        <p:nvPicPr>
          <p:cNvPr id="4" name="Billede 3"/>
          <p:cNvPicPr>
            <a:picLocks noChangeAspect="1"/>
          </p:cNvPicPr>
          <p:nvPr/>
        </p:nvPicPr>
        <p:blipFill>
          <a:blip r:embed="rId2"/>
          <a:stretch>
            <a:fillRect/>
          </a:stretch>
        </p:blipFill>
        <p:spPr>
          <a:xfrm>
            <a:off x="381000" y="4495800"/>
            <a:ext cx="11426825" cy="1434160"/>
          </a:xfrm>
          <a:prstGeom prst="rect">
            <a:avLst/>
          </a:prstGeom>
        </p:spPr>
      </p:pic>
    </p:spTree>
    <p:extLst>
      <p:ext uri="{BB962C8B-B14F-4D97-AF65-F5344CB8AC3E}">
        <p14:creationId xmlns:p14="http://schemas.microsoft.com/office/powerpoint/2010/main" val="183591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Blå toner i melodien</a:t>
            </a:r>
          </a:p>
        </p:txBody>
      </p:sp>
      <p:sp>
        <p:nvSpPr>
          <p:cNvPr id="3" name="Pladsholder til indhold 2"/>
          <p:cNvSpPr>
            <a:spLocks noGrp="1"/>
          </p:cNvSpPr>
          <p:nvPr>
            <p:ph idx="1"/>
          </p:nvPr>
        </p:nvSpPr>
        <p:spPr/>
        <p:txBody>
          <a:bodyPr/>
          <a:lstStyle/>
          <a:p>
            <a:r>
              <a:rPr lang="da-DK" dirty="0"/>
              <a:t>Nogle toner i molpentaton-skalaen kaldes ”blå toner”. Disse toner glider sangeren eller guitaristen ofte ind på </a:t>
            </a:r>
            <a:r>
              <a:rPr lang="da-DK" dirty="0">
                <a:sym typeface="Wingdings"/>
              </a:rPr>
              <a:t> lyder lækkert og giver blues-fornemmelsen.</a:t>
            </a:r>
          </a:p>
          <a:p>
            <a:r>
              <a:rPr lang="da-DK" dirty="0">
                <a:sym typeface="Wingdings"/>
              </a:rPr>
              <a:t>Mellem 4. og 5 trin ligger en ”blå tone” og svæver. Prøv at lyt!</a:t>
            </a:r>
          </a:p>
          <a:p>
            <a:endParaRPr lang="da-DK" dirty="0">
              <a:sym typeface="Wingdings"/>
            </a:endParaRPr>
          </a:p>
          <a:p>
            <a:endParaRPr lang="da-DK" dirty="0"/>
          </a:p>
        </p:txBody>
      </p:sp>
      <p:pic>
        <p:nvPicPr>
          <p:cNvPr id="4" name="Billede 3"/>
          <p:cNvPicPr>
            <a:picLocks noChangeAspect="1"/>
          </p:cNvPicPr>
          <p:nvPr/>
        </p:nvPicPr>
        <p:blipFill>
          <a:blip r:embed="rId2"/>
          <a:stretch>
            <a:fillRect/>
          </a:stretch>
        </p:blipFill>
        <p:spPr>
          <a:xfrm>
            <a:off x="531812" y="4191000"/>
            <a:ext cx="11276013" cy="1347317"/>
          </a:xfrm>
          <a:prstGeom prst="rect">
            <a:avLst/>
          </a:prstGeom>
        </p:spPr>
      </p:pic>
      <p:sp>
        <p:nvSpPr>
          <p:cNvPr id="5" name="Tekstfelt 4">
            <a:extLst>
              <a:ext uri="{FF2B5EF4-FFF2-40B4-BE49-F238E27FC236}">
                <a16:creationId xmlns:a16="http://schemas.microsoft.com/office/drawing/2014/main" id="{6A3E2A2A-3BAC-DC48-B2C1-B2572E46AC1B}"/>
              </a:ext>
            </a:extLst>
          </p:cNvPr>
          <p:cNvSpPr txBox="1"/>
          <p:nvPr/>
        </p:nvSpPr>
        <p:spPr>
          <a:xfrm>
            <a:off x="3198812" y="5943600"/>
            <a:ext cx="4876800" cy="424732"/>
          </a:xfrm>
          <a:prstGeom prst="rect">
            <a:avLst/>
          </a:prstGeom>
          <a:noFill/>
        </p:spPr>
        <p:txBody>
          <a:bodyPr wrap="square" rtlCol="0">
            <a:spAutoFit/>
          </a:bodyPr>
          <a:lstStyle/>
          <a:p>
            <a:pPr>
              <a:lnSpc>
                <a:spcPct val="90000"/>
              </a:lnSpc>
            </a:pPr>
            <a:r>
              <a:rPr lang="da-DK" sz="2400" dirty="0"/>
              <a:t>Elevopgave, ark 1</a:t>
            </a:r>
          </a:p>
        </p:txBody>
      </p:sp>
    </p:spTree>
    <p:extLst>
      <p:ext uri="{BB962C8B-B14F-4D97-AF65-F5344CB8AC3E}">
        <p14:creationId xmlns:p14="http://schemas.microsoft.com/office/powerpoint/2010/main" val="39803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Bluesskala med C som grundtone</a:t>
            </a:r>
          </a:p>
        </p:txBody>
      </p:sp>
      <p:sp>
        <p:nvSpPr>
          <p:cNvPr id="3" name="Pladsholder til indhold 2"/>
          <p:cNvSpPr>
            <a:spLocks noGrp="1"/>
          </p:cNvSpPr>
          <p:nvPr>
            <p:ph idx="1"/>
          </p:nvPr>
        </p:nvSpPr>
        <p:spPr/>
        <p:txBody>
          <a:bodyPr/>
          <a:lstStyle/>
          <a:p>
            <a:r>
              <a:rPr lang="da-DK" dirty="0"/>
              <a:t>Hvordan skal vi lave skalaen, hvis C er grundtone?</a:t>
            </a:r>
          </a:p>
          <a:p>
            <a:endParaRPr lang="da-DK" dirty="0"/>
          </a:p>
          <a:p>
            <a:endParaRPr lang="da-DK" dirty="0"/>
          </a:p>
          <a:p>
            <a:endParaRPr lang="da-DK" dirty="0"/>
          </a:p>
          <a:p>
            <a:endParaRPr lang="da-DK" dirty="0"/>
          </a:p>
          <a:p>
            <a:endParaRPr lang="da-DK" dirty="0"/>
          </a:p>
          <a:p>
            <a:r>
              <a:rPr lang="da-DK" dirty="0"/>
              <a:t>Hvad hvis F er grundtonen?</a:t>
            </a:r>
          </a:p>
          <a:p>
            <a:endParaRPr lang="da-DK" dirty="0"/>
          </a:p>
        </p:txBody>
      </p:sp>
      <p:pic>
        <p:nvPicPr>
          <p:cNvPr id="4" name="Billede 3"/>
          <p:cNvPicPr>
            <a:picLocks noChangeAspect="1"/>
          </p:cNvPicPr>
          <p:nvPr/>
        </p:nvPicPr>
        <p:blipFill rotWithShape="1">
          <a:blip r:embed="rId2"/>
          <a:srcRect r="8929"/>
          <a:stretch/>
        </p:blipFill>
        <p:spPr>
          <a:xfrm>
            <a:off x="248335" y="2743200"/>
            <a:ext cx="11692155" cy="1676400"/>
          </a:xfrm>
          <a:prstGeom prst="rect">
            <a:avLst/>
          </a:prstGeom>
        </p:spPr>
      </p:pic>
    </p:spTree>
    <p:extLst>
      <p:ext uri="{BB962C8B-B14F-4D97-AF65-F5344CB8AC3E}">
        <p14:creationId xmlns:p14="http://schemas.microsoft.com/office/powerpoint/2010/main" val="28269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 Louis Blues: Find blå toner</a:t>
            </a:r>
          </a:p>
        </p:txBody>
      </p:sp>
      <p:pic>
        <p:nvPicPr>
          <p:cNvPr id="4" name="Pladsholder til indhold 3"/>
          <p:cNvPicPr>
            <a:picLocks noGrp="1" noChangeAspect="1"/>
          </p:cNvPicPr>
          <p:nvPr>
            <p:ph idx="1"/>
          </p:nvPr>
        </p:nvPicPr>
        <p:blipFill>
          <a:blip r:embed="rId2"/>
          <a:stretch>
            <a:fillRect/>
          </a:stretch>
        </p:blipFill>
        <p:spPr>
          <a:xfrm>
            <a:off x="303212" y="1981200"/>
            <a:ext cx="11550014" cy="4495800"/>
          </a:xfrm>
          <a:prstGeom prst="rect">
            <a:avLst/>
          </a:prstGeom>
        </p:spPr>
      </p:pic>
    </p:spTree>
    <p:extLst>
      <p:ext uri="{BB962C8B-B14F-4D97-AF65-F5344CB8AC3E}">
        <p14:creationId xmlns:p14="http://schemas.microsoft.com/office/powerpoint/2010/main" val="15620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Melodisk analyse (udlever ark)</a:t>
            </a:r>
          </a:p>
        </p:txBody>
      </p:sp>
      <p:pic>
        <p:nvPicPr>
          <p:cNvPr id="10" name="Pladsholder til indhold 9"/>
          <p:cNvPicPr>
            <a:picLocks noGrp="1" noChangeAspect="1"/>
          </p:cNvPicPr>
          <p:nvPr>
            <p:ph idx="1"/>
          </p:nvPr>
        </p:nvPicPr>
        <p:blipFill>
          <a:blip r:embed="rId2"/>
          <a:stretch>
            <a:fillRect/>
          </a:stretch>
        </p:blipFill>
        <p:spPr>
          <a:xfrm>
            <a:off x="870830" y="1752600"/>
            <a:ext cx="10278661" cy="4648200"/>
          </a:xfrm>
          <a:prstGeom prst="rect">
            <a:avLst/>
          </a:prstGeom>
        </p:spPr>
      </p:pic>
    </p:spTree>
    <p:extLst>
      <p:ext uri="{BB962C8B-B14F-4D97-AF65-F5344CB8AC3E}">
        <p14:creationId xmlns:p14="http://schemas.microsoft.com/office/powerpoint/2010/main" val="472503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a:off x="1047838" y="1447800"/>
            <a:ext cx="10093150" cy="5181600"/>
          </a:xfrm>
          <a:prstGeom prst="rect">
            <a:avLst/>
          </a:prstGeom>
        </p:spPr>
      </p:pic>
    </p:spTree>
    <p:extLst>
      <p:ext uri="{BB962C8B-B14F-4D97-AF65-F5344CB8AC3E}">
        <p14:creationId xmlns:p14="http://schemas.microsoft.com/office/powerpoint/2010/main" val="48597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a:off x="738132" y="2057400"/>
            <a:ext cx="9928280" cy="3048000"/>
          </a:xfrm>
          <a:prstGeom prst="rect">
            <a:avLst/>
          </a:prstGeom>
        </p:spPr>
      </p:pic>
    </p:spTree>
    <p:extLst>
      <p:ext uri="{BB962C8B-B14F-4D97-AF65-F5344CB8AC3E}">
        <p14:creationId xmlns:p14="http://schemas.microsoft.com/office/powerpoint/2010/main" val="17291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Lav melodisk analyse med begreber</a:t>
            </a:r>
          </a:p>
        </p:txBody>
      </p:sp>
      <p:pic>
        <p:nvPicPr>
          <p:cNvPr id="4" name="Pladsholder til indhold 3"/>
          <p:cNvPicPr>
            <a:picLocks noGrp="1" noChangeAspect="1"/>
          </p:cNvPicPr>
          <p:nvPr>
            <p:ph idx="1"/>
          </p:nvPr>
        </p:nvPicPr>
        <p:blipFill>
          <a:blip r:embed="rId2"/>
          <a:stretch>
            <a:fillRect/>
          </a:stretch>
        </p:blipFill>
        <p:spPr>
          <a:xfrm>
            <a:off x="613050" y="2258966"/>
            <a:ext cx="10053363" cy="3913234"/>
          </a:xfrm>
          <a:prstGeom prst="rect">
            <a:avLst/>
          </a:prstGeom>
        </p:spPr>
      </p:pic>
    </p:spTree>
    <p:extLst>
      <p:ext uri="{BB962C8B-B14F-4D97-AF65-F5344CB8AC3E}">
        <p14:creationId xmlns:p14="http://schemas.microsoft.com/office/powerpoint/2010/main" val="164933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med akkorderne?</a:t>
            </a:r>
          </a:p>
        </p:txBody>
      </p:sp>
      <p:sp>
        <p:nvSpPr>
          <p:cNvPr id="3" name="Pladsholder til indhold 2"/>
          <p:cNvSpPr>
            <a:spLocks noGrp="1"/>
          </p:cNvSpPr>
          <p:nvPr>
            <p:ph idx="1"/>
          </p:nvPr>
        </p:nvSpPr>
        <p:spPr/>
        <p:txBody>
          <a:bodyPr/>
          <a:lstStyle/>
          <a:p>
            <a:r>
              <a:rPr lang="da-DK" dirty="0"/>
              <a:t>12 takters blues </a:t>
            </a:r>
            <a:r>
              <a:rPr lang="mr-IN" dirty="0"/>
              <a:t>–</a:t>
            </a:r>
            <a:r>
              <a:rPr lang="da-DK" dirty="0"/>
              <a:t> en fast form!- også en god form til ”Call and </a:t>
            </a:r>
            <a:r>
              <a:rPr lang="da-DK" dirty="0" err="1"/>
              <a:t>Response</a:t>
            </a:r>
            <a:r>
              <a:rPr lang="da-DK" dirty="0"/>
              <a:t>”. Prøv at skrive akkordrækkefølgen op</a:t>
            </a:r>
          </a:p>
        </p:txBody>
      </p:sp>
      <p:pic>
        <p:nvPicPr>
          <p:cNvPr id="4" name="Pladsholder til indhold 3"/>
          <p:cNvPicPr>
            <a:picLocks noChangeAspect="1"/>
          </p:cNvPicPr>
          <p:nvPr/>
        </p:nvPicPr>
        <p:blipFill>
          <a:blip r:embed="rId2"/>
          <a:stretch>
            <a:fillRect/>
          </a:stretch>
        </p:blipFill>
        <p:spPr>
          <a:xfrm>
            <a:off x="1157606" y="2938532"/>
            <a:ext cx="9873614" cy="3843268"/>
          </a:xfrm>
          <a:prstGeom prst="rect">
            <a:avLst/>
          </a:prstGeom>
        </p:spPr>
      </p:pic>
    </p:spTree>
    <p:extLst>
      <p:ext uri="{BB962C8B-B14F-4D97-AF65-F5344CB8AC3E}">
        <p14:creationId xmlns:p14="http://schemas.microsoft.com/office/powerpoint/2010/main" val="44582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12 takters blues </a:t>
            </a:r>
            <a:r>
              <a:rPr lang="mr-IN" dirty="0"/>
              <a:t>–</a:t>
            </a:r>
            <a:r>
              <a:rPr lang="da-DK" dirty="0"/>
              <a:t> altid den samme akkordrækkefølge</a:t>
            </a:r>
          </a:p>
        </p:txBody>
      </p:sp>
      <p:sp>
        <p:nvSpPr>
          <p:cNvPr id="3" name="Pladsholder til indhold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a-DK" dirty="0"/>
              <a:t>Man skal lige bestemme om man vil skifte akkord i 2. takt</a:t>
            </a:r>
            <a:r>
              <a:rPr lang="mr-IN" dirty="0"/>
              <a:t>…</a:t>
            </a:r>
            <a:endParaRPr lang="da-DK" dirty="0"/>
          </a:p>
          <a:p>
            <a:pPr marL="0" marR="0" lvl="0" indent="0" defTabSz="914400" eaLnBrk="1" fontAlgn="auto" latinLnBrk="0" hangingPunct="1">
              <a:lnSpc>
                <a:spcPct val="100000"/>
              </a:lnSpc>
              <a:spcBef>
                <a:spcPts val="0"/>
              </a:spcBef>
              <a:spcAft>
                <a:spcPts val="0"/>
              </a:spcAft>
              <a:buClrTx/>
              <a:buSzTx/>
              <a:buFontTx/>
              <a:buNone/>
              <a:tabLst/>
              <a:defRPr/>
            </a:pPr>
            <a:endParaRPr lang="da-DK" dirty="0"/>
          </a:p>
          <a:p>
            <a:pPr marL="0" marR="0" lvl="0" indent="0" defTabSz="914400" eaLnBrk="1" fontAlgn="auto" latinLnBrk="0" hangingPunct="1">
              <a:lnSpc>
                <a:spcPct val="100000"/>
              </a:lnSpc>
              <a:spcBef>
                <a:spcPts val="0"/>
              </a:spcBef>
              <a:spcAft>
                <a:spcPts val="0"/>
              </a:spcAft>
              <a:buClrTx/>
              <a:buSzTx/>
              <a:buFontTx/>
              <a:buNone/>
              <a:tabLst/>
              <a:defRPr/>
            </a:pPr>
            <a:r>
              <a:rPr lang="da-DK" dirty="0"/>
              <a:t>12 takters blues:</a:t>
            </a:r>
          </a:p>
          <a:p>
            <a:pPr marL="0" marR="0" lvl="0" indent="0" algn="ctr" defTabSz="914400" eaLnBrk="1" fontAlgn="auto" latinLnBrk="0" hangingPunct="1">
              <a:lnSpc>
                <a:spcPct val="100000"/>
              </a:lnSpc>
              <a:spcBef>
                <a:spcPts val="0"/>
              </a:spcBef>
              <a:spcAft>
                <a:spcPts val="0"/>
              </a:spcAft>
              <a:buClrTx/>
              <a:buSzTx/>
              <a:buFontTx/>
              <a:buNone/>
              <a:tabLst/>
              <a:defRPr/>
            </a:pPr>
            <a:r>
              <a:rPr lang="da-DK" sz="4000" dirty="0"/>
              <a:t>/ C7  / F7  /  C7  / C7 /  </a:t>
            </a:r>
          </a:p>
          <a:p>
            <a:pPr marL="0" indent="0" algn="ctr">
              <a:lnSpc>
                <a:spcPct val="100000"/>
              </a:lnSpc>
              <a:spcBef>
                <a:spcPts val="0"/>
              </a:spcBef>
              <a:buSzTx/>
              <a:buNone/>
            </a:pPr>
            <a:r>
              <a:rPr lang="da-DK" sz="4000" dirty="0"/>
              <a:t>/ F7  / F7  /  C7  / C7 /  </a:t>
            </a:r>
          </a:p>
          <a:p>
            <a:pPr marL="0" lvl="0" indent="0" algn="ctr">
              <a:lnSpc>
                <a:spcPct val="100000"/>
              </a:lnSpc>
              <a:spcBef>
                <a:spcPts val="0"/>
              </a:spcBef>
              <a:buSzTx/>
              <a:buNone/>
            </a:pPr>
            <a:r>
              <a:rPr lang="da-DK" sz="4000" dirty="0"/>
              <a:t>/ G7  / F7  /  C7  / G7 / </a:t>
            </a:r>
          </a:p>
          <a:p>
            <a:pPr marL="0" indent="0">
              <a:lnSpc>
                <a:spcPct val="100000"/>
              </a:lnSpc>
              <a:spcBef>
                <a:spcPts val="0"/>
              </a:spcBef>
              <a:buSzTx/>
              <a:buNone/>
            </a:pPr>
            <a:endParaRPr lang="da-DK" b="1" dirty="0"/>
          </a:p>
          <a:p>
            <a:pPr marL="0" marR="0" lvl="0" indent="0" defTabSz="914400" eaLnBrk="1" fontAlgn="auto" latinLnBrk="0" hangingPunct="1">
              <a:lnSpc>
                <a:spcPct val="100000"/>
              </a:lnSpc>
              <a:spcBef>
                <a:spcPts val="0"/>
              </a:spcBef>
              <a:spcAft>
                <a:spcPts val="0"/>
              </a:spcAft>
              <a:buClrTx/>
              <a:buSzTx/>
              <a:buFontTx/>
              <a:buNone/>
              <a:tabLst/>
              <a:defRPr/>
            </a:pPr>
            <a:endParaRPr lang="da-DK" dirty="0"/>
          </a:p>
        </p:txBody>
      </p:sp>
    </p:spTree>
    <p:extLst>
      <p:ext uri="{BB962C8B-B14F-4D97-AF65-F5344CB8AC3E}">
        <p14:creationId xmlns:p14="http://schemas.microsoft.com/office/powerpoint/2010/main" val="205842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Lidt om akkorder og trin</a:t>
            </a:r>
          </a:p>
        </p:txBody>
      </p:sp>
      <p:pic>
        <p:nvPicPr>
          <p:cNvPr id="4" name="Pladsholder til indhold 3"/>
          <p:cNvPicPr>
            <a:picLocks noGrp="1" noChangeAspect="1"/>
          </p:cNvPicPr>
          <p:nvPr>
            <p:ph idx="1"/>
          </p:nvPr>
        </p:nvPicPr>
        <p:blipFill>
          <a:blip r:embed="rId2"/>
          <a:stretch>
            <a:fillRect/>
          </a:stretch>
        </p:blipFill>
        <p:spPr>
          <a:xfrm>
            <a:off x="1674812" y="1981200"/>
            <a:ext cx="9144000" cy="1941801"/>
          </a:xfrm>
          <a:prstGeom prst="rect">
            <a:avLst/>
          </a:prstGeom>
        </p:spPr>
      </p:pic>
      <p:pic>
        <p:nvPicPr>
          <p:cNvPr id="5" name="Billede 4"/>
          <p:cNvPicPr>
            <a:picLocks noChangeAspect="1"/>
          </p:cNvPicPr>
          <p:nvPr/>
        </p:nvPicPr>
        <p:blipFill>
          <a:blip r:embed="rId3"/>
          <a:stretch>
            <a:fillRect/>
          </a:stretch>
        </p:blipFill>
        <p:spPr>
          <a:xfrm>
            <a:off x="379412" y="4419600"/>
            <a:ext cx="11504613" cy="2081991"/>
          </a:xfrm>
          <a:prstGeom prst="rect">
            <a:avLst/>
          </a:prstGeom>
        </p:spPr>
      </p:pic>
    </p:spTree>
    <p:extLst>
      <p:ext uri="{BB962C8B-B14F-4D97-AF65-F5344CB8AC3E}">
        <p14:creationId xmlns:p14="http://schemas.microsoft.com/office/powerpoint/2010/main" val="208710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hvis F er grundtone?</a:t>
            </a:r>
          </a:p>
        </p:txBody>
      </p:sp>
      <p:pic>
        <p:nvPicPr>
          <p:cNvPr id="5" name="Billede 4"/>
          <p:cNvPicPr>
            <a:picLocks noChangeAspect="1"/>
          </p:cNvPicPr>
          <p:nvPr/>
        </p:nvPicPr>
        <p:blipFill>
          <a:blip r:embed="rId2"/>
          <a:stretch>
            <a:fillRect/>
          </a:stretch>
        </p:blipFill>
        <p:spPr>
          <a:xfrm>
            <a:off x="456407" y="4191000"/>
            <a:ext cx="11276012" cy="2304423"/>
          </a:xfrm>
          <a:prstGeom prst="rect">
            <a:avLst/>
          </a:prstGeom>
        </p:spPr>
      </p:pic>
      <p:pic>
        <p:nvPicPr>
          <p:cNvPr id="7" name="Pladsholder til indhold 6"/>
          <p:cNvPicPr>
            <a:picLocks noGrp="1" noChangeAspect="1"/>
          </p:cNvPicPr>
          <p:nvPr>
            <p:ph idx="1"/>
          </p:nvPr>
        </p:nvPicPr>
        <p:blipFill>
          <a:blip r:embed="rId3"/>
          <a:stretch>
            <a:fillRect/>
          </a:stretch>
        </p:blipFill>
        <p:spPr>
          <a:xfrm>
            <a:off x="475601" y="1828800"/>
            <a:ext cx="11223324" cy="1600200"/>
          </a:xfrm>
          <a:prstGeom prst="rect">
            <a:avLst/>
          </a:prstGeom>
        </p:spPr>
      </p:pic>
    </p:spTree>
    <p:extLst>
      <p:ext uri="{BB962C8B-B14F-4D97-AF65-F5344CB8AC3E}">
        <p14:creationId xmlns:p14="http://schemas.microsoft.com/office/powerpoint/2010/main" val="67146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12 takters blues </a:t>
            </a:r>
            <a:r>
              <a:rPr lang="mr-IN" dirty="0"/>
              <a:t>–</a:t>
            </a:r>
            <a:r>
              <a:rPr lang="da-DK" dirty="0"/>
              <a:t> med trin</a:t>
            </a:r>
          </a:p>
        </p:txBody>
      </p:sp>
      <p:sp>
        <p:nvSpPr>
          <p:cNvPr id="3" name="Pladsholder til indhold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a-DK" dirty="0"/>
              <a:t>Man skal lige bestemme om man vil skifte akkord i 2. takt</a:t>
            </a:r>
            <a:r>
              <a:rPr lang="mr-IN" dirty="0"/>
              <a:t>…</a:t>
            </a:r>
            <a:endParaRPr lang="da-DK" dirty="0"/>
          </a:p>
          <a:p>
            <a:pPr marL="0" marR="0" lvl="0" indent="0" defTabSz="914400" eaLnBrk="1" fontAlgn="auto" latinLnBrk="0" hangingPunct="1">
              <a:lnSpc>
                <a:spcPct val="100000"/>
              </a:lnSpc>
              <a:spcBef>
                <a:spcPts val="0"/>
              </a:spcBef>
              <a:spcAft>
                <a:spcPts val="0"/>
              </a:spcAft>
              <a:buClrTx/>
              <a:buSzTx/>
              <a:buFontTx/>
              <a:buNone/>
              <a:tabLst/>
              <a:defRPr/>
            </a:pPr>
            <a:endParaRPr lang="da-DK" dirty="0"/>
          </a:p>
          <a:p>
            <a:pPr marL="0" marR="0" lvl="0" indent="0" defTabSz="914400" eaLnBrk="1" fontAlgn="auto" latinLnBrk="0" hangingPunct="1">
              <a:lnSpc>
                <a:spcPct val="100000"/>
              </a:lnSpc>
              <a:spcBef>
                <a:spcPts val="0"/>
              </a:spcBef>
              <a:spcAft>
                <a:spcPts val="0"/>
              </a:spcAft>
              <a:buClrTx/>
              <a:buSzTx/>
              <a:buFontTx/>
              <a:buNone/>
              <a:tabLst/>
              <a:defRPr/>
            </a:pPr>
            <a:r>
              <a:rPr lang="da-DK" dirty="0"/>
              <a:t>12 takters blues:</a:t>
            </a:r>
          </a:p>
          <a:p>
            <a:pPr marL="0" marR="0" lvl="0" indent="0" algn="ctr" defTabSz="914400" eaLnBrk="1" fontAlgn="auto" latinLnBrk="0" hangingPunct="1">
              <a:lnSpc>
                <a:spcPct val="100000"/>
              </a:lnSpc>
              <a:spcBef>
                <a:spcPts val="0"/>
              </a:spcBef>
              <a:spcAft>
                <a:spcPts val="0"/>
              </a:spcAft>
              <a:buClrTx/>
              <a:buSzTx/>
              <a:buFontTx/>
              <a:buNone/>
              <a:tabLst/>
              <a:defRPr/>
            </a:pPr>
            <a:r>
              <a:rPr lang="da-DK" sz="4000" dirty="0"/>
              <a:t>/ I</a:t>
            </a:r>
            <a:r>
              <a:rPr lang="da-DK" sz="4000" baseline="30000" dirty="0"/>
              <a:t>7</a:t>
            </a:r>
            <a:r>
              <a:rPr lang="da-DK" sz="4000" dirty="0"/>
              <a:t>  / IV</a:t>
            </a:r>
            <a:r>
              <a:rPr lang="da-DK" sz="4000" baseline="30000" dirty="0"/>
              <a:t>7</a:t>
            </a:r>
            <a:r>
              <a:rPr lang="da-DK" sz="4000" dirty="0"/>
              <a:t>  /  I</a:t>
            </a:r>
            <a:r>
              <a:rPr lang="da-DK" sz="4000" baseline="30000" dirty="0"/>
              <a:t>7</a:t>
            </a:r>
            <a:r>
              <a:rPr lang="da-DK" sz="4000" dirty="0"/>
              <a:t>  / I</a:t>
            </a:r>
            <a:r>
              <a:rPr lang="da-DK" sz="4000" baseline="30000" dirty="0"/>
              <a:t>7</a:t>
            </a:r>
            <a:r>
              <a:rPr lang="da-DK" sz="4000" dirty="0"/>
              <a:t> /  </a:t>
            </a:r>
          </a:p>
          <a:p>
            <a:pPr marL="0" indent="0" algn="ctr">
              <a:lnSpc>
                <a:spcPct val="100000"/>
              </a:lnSpc>
              <a:spcBef>
                <a:spcPts val="0"/>
              </a:spcBef>
              <a:buSzTx/>
              <a:buNone/>
            </a:pPr>
            <a:r>
              <a:rPr lang="da-DK" sz="4000" dirty="0"/>
              <a:t>/ IV</a:t>
            </a:r>
            <a:r>
              <a:rPr lang="da-DK" sz="4000" baseline="30000" dirty="0"/>
              <a:t>7</a:t>
            </a:r>
            <a:r>
              <a:rPr lang="da-DK" sz="4000" dirty="0"/>
              <a:t>  / IV</a:t>
            </a:r>
            <a:r>
              <a:rPr lang="da-DK" sz="4000" baseline="30000" dirty="0"/>
              <a:t>7</a:t>
            </a:r>
            <a:r>
              <a:rPr lang="da-DK" sz="4000" dirty="0"/>
              <a:t>  /  I</a:t>
            </a:r>
            <a:r>
              <a:rPr lang="da-DK" sz="4000" baseline="30000" dirty="0"/>
              <a:t>7</a:t>
            </a:r>
            <a:r>
              <a:rPr lang="da-DK" sz="4000" dirty="0"/>
              <a:t>  / I</a:t>
            </a:r>
            <a:r>
              <a:rPr lang="da-DK" sz="4000" baseline="30000" dirty="0"/>
              <a:t>7</a:t>
            </a:r>
            <a:r>
              <a:rPr lang="da-DK" sz="4000" dirty="0"/>
              <a:t> /  </a:t>
            </a:r>
          </a:p>
          <a:p>
            <a:pPr marL="0" lvl="0" indent="0" algn="ctr">
              <a:lnSpc>
                <a:spcPct val="100000"/>
              </a:lnSpc>
              <a:spcBef>
                <a:spcPts val="0"/>
              </a:spcBef>
              <a:buSzTx/>
              <a:buNone/>
            </a:pPr>
            <a:r>
              <a:rPr lang="da-DK" sz="4000" dirty="0"/>
              <a:t>/ V</a:t>
            </a:r>
            <a:r>
              <a:rPr lang="da-DK" sz="4000" baseline="30000" dirty="0"/>
              <a:t>7</a:t>
            </a:r>
            <a:r>
              <a:rPr lang="da-DK" sz="4000" dirty="0"/>
              <a:t>  / IV</a:t>
            </a:r>
            <a:r>
              <a:rPr lang="da-DK" sz="4000" baseline="30000" dirty="0"/>
              <a:t>7</a:t>
            </a:r>
            <a:r>
              <a:rPr lang="da-DK" sz="4000" dirty="0"/>
              <a:t>  /  I</a:t>
            </a:r>
            <a:r>
              <a:rPr lang="da-DK" sz="4000" baseline="30000" dirty="0"/>
              <a:t>7 </a:t>
            </a:r>
            <a:r>
              <a:rPr lang="da-DK" sz="4000" dirty="0"/>
              <a:t> / V</a:t>
            </a:r>
            <a:r>
              <a:rPr lang="da-DK" sz="4000" baseline="30000" dirty="0"/>
              <a:t>7</a:t>
            </a:r>
            <a:r>
              <a:rPr lang="da-DK" sz="4000" dirty="0"/>
              <a:t> / </a:t>
            </a:r>
          </a:p>
          <a:p>
            <a:pPr marL="0" lvl="0" indent="0" algn="ctr">
              <a:lnSpc>
                <a:spcPct val="100000"/>
              </a:lnSpc>
              <a:spcBef>
                <a:spcPts val="0"/>
              </a:spcBef>
              <a:buSzTx/>
              <a:buNone/>
            </a:pPr>
            <a:endParaRPr lang="da-DK" sz="4000" dirty="0"/>
          </a:p>
          <a:p>
            <a:pPr marL="0" lvl="0" indent="0">
              <a:lnSpc>
                <a:spcPct val="100000"/>
              </a:lnSpc>
              <a:spcBef>
                <a:spcPts val="0"/>
              </a:spcBef>
              <a:buSzTx/>
              <a:buNone/>
            </a:pPr>
            <a:r>
              <a:rPr lang="da-DK" sz="3200" dirty="0"/>
              <a:t>Skriv en bluesrundgang, der starter på G</a:t>
            </a:r>
          </a:p>
          <a:p>
            <a:pPr marL="0" indent="0">
              <a:lnSpc>
                <a:spcPct val="100000"/>
              </a:lnSpc>
              <a:spcBef>
                <a:spcPts val="0"/>
              </a:spcBef>
              <a:buSzTx/>
              <a:buNone/>
            </a:pPr>
            <a:endParaRPr lang="da-DK" b="1" dirty="0"/>
          </a:p>
          <a:p>
            <a:pPr marL="0" marR="0" lvl="0" indent="0" defTabSz="914400" eaLnBrk="1" fontAlgn="auto" latinLnBrk="0" hangingPunct="1">
              <a:lnSpc>
                <a:spcPct val="100000"/>
              </a:lnSpc>
              <a:spcBef>
                <a:spcPts val="0"/>
              </a:spcBef>
              <a:spcAft>
                <a:spcPts val="0"/>
              </a:spcAft>
              <a:buClrTx/>
              <a:buSzTx/>
              <a:buFontTx/>
              <a:buNone/>
              <a:tabLst/>
              <a:defRPr/>
            </a:pPr>
            <a:endParaRPr lang="da-DK" dirty="0"/>
          </a:p>
        </p:txBody>
      </p:sp>
    </p:spTree>
    <p:extLst>
      <p:ext uri="{BB962C8B-B14F-4D97-AF65-F5344CB8AC3E}">
        <p14:creationId xmlns:p14="http://schemas.microsoft.com/office/powerpoint/2010/main" val="160481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Spil blues: Gruppesammenspil</a:t>
            </a:r>
          </a:p>
        </p:txBody>
      </p:sp>
      <p:sp>
        <p:nvSpPr>
          <p:cNvPr id="3" name="Pladsholder til indhold 2"/>
          <p:cNvSpPr>
            <a:spLocks noGrp="1"/>
          </p:cNvSpPr>
          <p:nvPr>
            <p:ph idx="1"/>
          </p:nvPr>
        </p:nvSpPr>
        <p:spPr/>
        <p:txBody>
          <a:bodyPr>
            <a:normAutofit/>
          </a:bodyPr>
          <a:lstStyle/>
          <a:p>
            <a:r>
              <a:rPr lang="da-DK" sz="3600" dirty="0"/>
              <a:t>Just a  </a:t>
            </a:r>
            <a:r>
              <a:rPr lang="da-DK" sz="3600" dirty="0" err="1"/>
              <a:t>little</a:t>
            </a:r>
            <a:r>
              <a:rPr lang="da-DK" sz="3600" dirty="0"/>
              <a:t> bit (analyse, evt. sammenspil)</a:t>
            </a:r>
          </a:p>
          <a:p>
            <a:r>
              <a:rPr lang="da-DK" sz="3600" dirty="0"/>
              <a:t>Skriv en ny tekst til sangen - samme struktur </a:t>
            </a:r>
            <a:r>
              <a:rPr lang="mr-IN" sz="3600" dirty="0"/>
              <a:t>–</a:t>
            </a:r>
            <a:r>
              <a:rPr lang="da-DK" sz="3600" dirty="0"/>
              <a:t> mindst 2 vers!</a:t>
            </a:r>
          </a:p>
        </p:txBody>
      </p:sp>
    </p:spTree>
    <p:extLst>
      <p:ext uri="{BB962C8B-B14F-4D97-AF65-F5344CB8AC3E}">
        <p14:creationId xmlns:p14="http://schemas.microsoft.com/office/powerpoint/2010/main" val="25998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err="1"/>
              <a:t>Musikepdia</a:t>
            </a:r>
            <a:r>
              <a:rPr lang="da-DK" dirty="0"/>
              <a:t>: Pararbejde (en mulighed)</a:t>
            </a:r>
          </a:p>
        </p:txBody>
      </p:sp>
      <p:sp>
        <p:nvSpPr>
          <p:cNvPr id="6" name="Pladsholder til indhold 5"/>
          <p:cNvSpPr>
            <a:spLocks noGrp="1"/>
          </p:cNvSpPr>
          <p:nvPr>
            <p:ph idx="1"/>
          </p:nvPr>
        </p:nvSpPr>
        <p:spPr/>
        <p:txBody>
          <a:bodyPr/>
          <a:lstStyle/>
          <a:p>
            <a:r>
              <a:rPr lang="da-DK" dirty="0"/>
              <a:t>Pararbejde </a:t>
            </a:r>
            <a:r>
              <a:rPr lang="mr-IN" dirty="0"/>
              <a:t>–</a:t>
            </a:r>
            <a:r>
              <a:rPr lang="da-DK" dirty="0"/>
              <a:t> lyt til eksemplerne sammen:</a:t>
            </a:r>
          </a:p>
          <a:p>
            <a:r>
              <a:rPr lang="da-DK" dirty="0">
                <a:hlinkClick r:id="rId2"/>
              </a:rPr>
              <a:t>https://www.musikipedia.dk/blues/indblik</a:t>
            </a:r>
            <a:r>
              <a:rPr lang="da-DK" dirty="0"/>
              <a:t> - læs om historien og vælg en blues-stil, som I skal præsentere for to andre</a:t>
            </a:r>
          </a:p>
          <a:p>
            <a:pPr lvl="1"/>
            <a:r>
              <a:rPr lang="da-DK" dirty="0"/>
              <a:t>Delta blues</a:t>
            </a:r>
          </a:p>
          <a:p>
            <a:pPr lvl="1"/>
            <a:r>
              <a:rPr lang="da-DK" dirty="0" err="1"/>
              <a:t>Pidemont</a:t>
            </a:r>
            <a:r>
              <a:rPr lang="da-DK" dirty="0"/>
              <a:t> Blues</a:t>
            </a:r>
          </a:p>
          <a:p>
            <a:pPr lvl="1"/>
            <a:r>
              <a:rPr lang="da-DK" dirty="0"/>
              <a:t>Texas blues</a:t>
            </a:r>
          </a:p>
          <a:p>
            <a:pPr lvl="1"/>
            <a:r>
              <a:rPr lang="da-DK" dirty="0"/>
              <a:t>Urban Blues</a:t>
            </a:r>
          </a:p>
          <a:p>
            <a:pPr lvl="1"/>
            <a:r>
              <a:rPr lang="da-DK" dirty="0" err="1"/>
              <a:t>Rock’n</a:t>
            </a:r>
            <a:r>
              <a:rPr lang="da-DK" dirty="0"/>
              <a:t> Roll</a:t>
            </a:r>
          </a:p>
          <a:p>
            <a:r>
              <a:rPr lang="da-DK" dirty="0">
                <a:hlinkClick r:id="rId3"/>
              </a:rPr>
              <a:t>https://www.musikipedia.dk/blues/fokus</a:t>
            </a:r>
            <a:r>
              <a:rPr lang="da-DK" dirty="0"/>
              <a:t> - de analytiske fokuspunkter i musikken</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112958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Rhythm</a:t>
            </a:r>
            <a:r>
              <a:rPr lang="da-DK" dirty="0"/>
              <a:t> and Blues i 1950’erne </a:t>
            </a:r>
          </a:p>
        </p:txBody>
      </p:sp>
      <p:sp>
        <p:nvSpPr>
          <p:cNvPr id="3" name="Pladsholder til indhold 2"/>
          <p:cNvSpPr>
            <a:spLocks noGrp="1"/>
          </p:cNvSpPr>
          <p:nvPr>
            <p:ph sz="half" idx="1"/>
          </p:nvPr>
        </p:nvSpPr>
        <p:spPr/>
        <p:txBody>
          <a:bodyPr>
            <a:normAutofit fontScale="92500" lnSpcReduction="10000"/>
          </a:bodyPr>
          <a:lstStyle/>
          <a:p>
            <a:r>
              <a:rPr lang="da-DK" dirty="0"/>
              <a:t>I løbet af 40’erne og 50’erne forlod ca. 30 procent af den sorte befolkning sydstaterne og drog mod nord og vest til storbyerne</a:t>
            </a:r>
          </a:p>
          <a:p>
            <a:r>
              <a:rPr lang="da-DK" dirty="0"/>
              <a:t>Det traditionelle liv på landet blev historie og radiostationerne og pladespillerne bliver udbredte </a:t>
            </a:r>
            <a:r>
              <a:rPr lang="mr-IN" dirty="0"/>
              <a:t>–</a:t>
            </a:r>
            <a:r>
              <a:rPr lang="da-DK" dirty="0"/>
              <a:t> og så fandt man ud af, at man kunne:</a:t>
            </a:r>
          </a:p>
          <a:p>
            <a:pPr marL="0" indent="0" algn="ctr">
              <a:buNone/>
            </a:pPr>
            <a:r>
              <a:rPr lang="da-DK" dirty="0"/>
              <a:t> </a:t>
            </a:r>
          </a:p>
          <a:p>
            <a:pPr marL="0" indent="0" algn="ctr">
              <a:buNone/>
            </a:pPr>
            <a:r>
              <a:rPr lang="da-DK" sz="3200" dirty="0"/>
              <a:t>Sætte strøm til musikken og forstærke den</a:t>
            </a:r>
          </a:p>
        </p:txBody>
      </p:sp>
      <p:sp>
        <p:nvSpPr>
          <p:cNvPr id="5" name="Pladsholder til indhold 4"/>
          <p:cNvSpPr>
            <a:spLocks noGrp="1"/>
          </p:cNvSpPr>
          <p:nvPr>
            <p:ph sz="half" idx="2"/>
          </p:nvPr>
        </p:nvSpPr>
        <p:spPr/>
        <p:txBody>
          <a:bodyPr>
            <a:normAutofit fontScale="92500" lnSpcReduction="10000"/>
          </a:bodyPr>
          <a:lstStyle/>
          <a:p>
            <a:endParaRPr lang="da-DK"/>
          </a:p>
        </p:txBody>
      </p:sp>
      <p:pic>
        <p:nvPicPr>
          <p:cNvPr id="4" name="Billede 3"/>
          <p:cNvPicPr>
            <a:picLocks noChangeAspect="1"/>
          </p:cNvPicPr>
          <p:nvPr/>
        </p:nvPicPr>
        <p:blipFill>
          <a:blip r:embed="rId2"/>
          <a:stretch>
            <a:fillRect/>
          </a:stretch>
        </p:blipFill>
        <p:spPr>
          <a:xfrm>
            <a:off x="6713821" y="1905000"/>
            <a:ext cx="3485586" cy="4400553"/>
          </a:xfrm>
          <a:prstGeom prst="rect">
            <a:avLst/>
          </a:prstGeom>
        </p:spPr>
      </p:pic>
    </p:spTree>
    <p:extLst>
      <p:ext uri="{BB962C8B-B14F-4D97-AF65-F5344CB8AC3E}">
        <p14:creationId xmlns:p14="http://schemas.microsoft.com/office/powerpoint/2010/main" val="139681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Elvis eller Pat Boone: Hvem er I til?</a:t>
            </a:r>
          </a:p>
        </p:txBody>
      </p:sp>
      <p:pic>
        <p:nvPicPr>
          <p:cNvPr id="5" name="Pladsholder til indhold 4">
            <a:hlinkClick r:id="rId2"/>
          </p:cNvPr>
          <p:cNvPicPr>
            <a:picLocks noGrp="1" noChangeAspect="1"/>
          </p:cNvPicPr>
          <p:nvPr>
            <p:ph sz="half" idx="1"/>
          </p:nvPr>
        </p:nvPicPr>
        <p:blipFill>
          <a:blip r:embed="rId3"/>
          <a:stretch>
            <a:fillRect/>
          </a:stretch>
        </p:blipFill>
        <p:spPr>
          <a:xfrm>
            <a:off x="2077190" y="1905000"/>
            <a:ext cx="3310045" cy="4267200"/>
          </a:xfrm>
          <a:prstGeom prst="rect">
            <a:avLst/>
          </a:prstGeom>
        </p:spPr>
      </p:pic>
      <p:pic>
        <p:nvPicPr>
          <p:cNvPr id="6" name="Pladsholder til indhold 5">
            <a:hlinkClick r:id="rId4"/>
          </p:cNvPr>
          <p:cNvPicPr>
            <a:picLocks noGrp="1" noChangeAspect="1"/>
          </p:cNvPicPr>
          <p:nvPr>
            <p:ph sz="half" idx="2"/>
          </p:nvPr>
        </p:nvPicPr>
        <p:blipFill>
          <a:blip r:embed="rId5"/>
          <a:stretch>
            <a:fillRect/>
          </a:stretch>
        </p:blipFill>
        <p:spPr>
          <a:xfrm>
            <a:off x="6927533" y="1905000"/>
            <a:ext cx="3058160" cy="4267200"/>
          </a:xfrm>
          <a:prstGeom prst="rect">
            <a:avLst/>
          </a:prstGeom>
        </p:spPr>
      </p:pic>
    </p:spTree>
    <p:extLst>
      <p:ext uri="{BB962C8B-B14F-4D97-AF65-F5344CB8AC3E}">
        <p14:creationId xmlns:p14="http://schemas.microsoft.com/office/powerpoint/2010/main" val="46363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Shake Rattle and Roll: Hvilken version?</a:t>
            </a:r>
          </a:p>
        </p:txBody>
      </p:sp>
      <p:sp>
        <p:nvSpPr>
          <p:cNvPr id="3" name="Pladsholder til indhold 2"/>
          <p:cNvSpPr>
            <a:spLocks noGrp="1"/>
          </p:cNvSpPr>
          <p:nvPr>
            <p:ph sz="half" idx="1"/>
          </p:nvPr>
        </p:nvSpPr>
        <p:spPr/>
        <p:txBody>
          <a:bodyPr/>
          <a:lstStyle/>
          <a:p>
            <a:r>
              <a:rPr lang="da-DK" dirty="0">
                <a:hlinkClick r:id="rId2"/>
              </a:rPr>
              <a:t>https://www.youtube.com/watch?v=YhELpSeeipg</a:t>
            </a:r>
            <a:endParaRPr lang="da-DK" dirty="0"/>
          </a:p>
          <a:p>
            <a:r>
              <a:rPr lang="da-DK" dirty="0"/>
              <a:t>Joe </a:t>
            </a:r>
            <a:r>
              <a:rPr lang="da-DK" dirty="0" err="1"/>
              <a:t>Turners</a:t>
            </a:r>
            <a:r>
              <a:rPr lang="da-DK" dirty="0"/>
              <a:t> version: </a:t>
            </a:r>
            <a:r>
              <a:rPr lang="da-DK" dirty="0" err="1"/>
              <a:t>Rhythm</a:t>
            </a:r>
            <a:r>
              <a:rPr lang="da-DK" dirty="0"/>
              <a:t> &amp; Blues</a:t>
            </a:r>
          </a:p>
        </p:txBody>
      </p:sp>
      <p:sp>
        <p:nvSpPr>
          <p:cNvPr id="4" name="Pladsholder til indhold 3"/>
          <p:cNvSpPr>
            <a:spLocks noGrp="1"/>
          </p:cNvSpPr>
          <p:nvPr>
            <p:ph sz="half" idx="2"/>
          </p:nvPr>
        </p:nvSpPr>
        <p:spPr/>
        <p:txBody>
          <a:bodyPr/>
          <a:lstStyle/>
          <a:p>
            <a:r>
              <a:rPr lang="da-DK" dirty="0">
                <a:hlinkClick r:id="rId3"/>
              </a:rPr>
              <a:t>https://www.youtube.com/watch?v=WOsIaYCCtMo</a:t>
            </a:r>
            <a:endParaRPr lang="da-DK" dirty="0"/>
          </a:p>
          <a:p>
            <a:r>
              <a:rPr lang="da-DK" dirty="0" err="1"/>
              <a:t>Rock’n’Roll</a:t>
            </a:r>
            <a:endParaRPr lang="da-DK" dirty="0"/>
          </a:p>
          <a:p>
            <a:endParaRPr lang="da-DK" dirty="0"/>
          </a:p>
        </p:txBody>
      </p:sp>
      <p:pic>
        <p:nvPicPr>
          <p:cNvPr id="5" name="Billede 4"/>
          <p:cNvPicPr>
            <a:picLocks noChangeAspect="1"/>
          </p:cNvPicPr>
          <p:nvPr/>
        </p:nvPicPr>
        <p:blipFill>
          <a:blip r:embed="rId4"/>
          <a:stretch>
            <a:fillRect/>
          </a:stretch>
        </p:blipFill>
        <p:spPr>
          <a:xfrm>
            <a:off x="2817812" y="3218520"/>
            <a:ext cx="2590800" cy="2953680"/>
          </a:xfrm>
          <a:prstGeom prst="rect">
            <a:avLst/>
          </a:prstGeom>
        </p:spPr>
      </p:pic>
      <p:pic>
        <p:nvPicPr>
          <p:cNvPr id="6" name="Billede 5"/>
          <p:cNvPicPr>
            <a:picLocks noChangeAspect="1"/>
          </p:cNvPicPr>
          <p:nvPr/>
        </p:nvPicPr>
        <p:blipFill>
          <a:blip r:embed="rId5"/>
          <a:stretch>
            <a:fillRect/>
          </a:stretch>
        </p:blipFill>
        <p:spPr>
          <a:xfrm>
            <a:off x="7085012" y="3218520"/>
            <a:ext cx="2994888" cy="2958950"/>
          </a:xfrm>
          <a:prstGeom prst="rect">
            <a:avLst/>
          </a:prstGeom>
        </p:spPr>
      </p:pic>
    </p:spTree>
    <p:extLst>
      <p:ext uri="{BB962C8B-B14F-4D97-AF65-F5344CB8AC3E}">
        <p14:creationId xmlns:p14="http://schemas.microsoft.com/office/powerpoint/2010/main" val="191241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 name="Pladsholder til indhold 4"/>
          <p:cNvPicPr>
            <a:picLocks noGrp="1" noChangeAspect="1"/>
          </p:cNvPicPr>
          <p:nvPr>
            <p:ph sz="half" idx="1"/>
          </p:nvPr>
        </p:nvPicPr>
        <p:blipFill>
          <a:blip r:embed="rId2"/>
          <a:stretch>
            <a:fillRect/>
          </a:stretch>
        </p:blipFill>
        <p:spPr>
          <a:xfrm>
            <a:off x="2741612" y="274638"/>
            <a:ext cx="5144331" cy="6354762"/>
          </a:xfrm>
          <a:prstGeom prst="rect">
            <a:avLst/>
          </a:prstGeom>
        </p:spPr>
      </p:pic>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186068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Sammenlign teksterne</a:t>
            </a:r>
          </a:p>
        </p:txBody>
      </p:sp>
      <p:sp>
        <p:nvSpPr>
          <p:cNvPr id="3" name="Pladsholder til indhold 2"/>
          <p:cNvSpPr>
            <a:spLocks noGrp="1"/>
          </p:cNvSpPr>
          <p:nvPr>
            <p:ph sz="half" idx="1"/>
          </p:nvPr>
        </p:nvSpPr>
        <p:spPr/>
        <p:txBody>
          <a:bodyPr>
            <a:normAutofit fontScale="92500" lnSpcReduction="10000"/>
          </a:bodyPr>
          <a:lstStyle/>
          <a:p>
            <a:pPr marL="0" indent="0">
              <a:buNone/>
            </a:pPr>
            <a:r>
              <a:rPr lang="en-US" b="1" dirty="0"/>
              <a:t>1:</a:t>
            </a:r>
            <a:r>
              <a:rPr lang="en-US" dirty="0"/>
              <a:t> Get </a:t>
            </a:r>
            <a:r>
              <a:rPr lang="en-US" dirty="0" err="1"/>
              <a:t>outta</a:t>
            </a:r>
            <a:r>
              <a:rPr lang="en-US" dirty="0"/>
              <a:t> that bed</a:t>
            </a:r>
            <a:br>
              <a:rPr lang="en-US" dirty="0"/>
            </a:br>
            <a:r>
              <a:rPr lang="en-US" dirty="0"/>
              <a:t>Wash your face and hands</a:t>
            </a:r>
            <a:br>
              <a:rPr lang="en-US" dirty="0"/>
            </a:br>
            <a:r>
              <a:rPr lang="en-US" dirty="0"/>
              <a:t>Get </a:t>
            </a:r>
            <a:r>
              <a:rPr lang="en-US" dirty="0" err="1"/>
              <a:t>outta</a:t>
            </a:r>
            <a:r>
              <a:rPr lang="en-US" dirty="0"/>
              <a:t> that bed</a:t>
            </a:r>
            <a:br>
              <a:rPr lang="en-US" dirty="0"/>
            </a:br>
            <a:r>
              <a:rPr lang="en-US" dirty="0"/>
              <a:t>Wash your face and hands</a:t>
            </a:r>
            <a:br>
              <a:rPr lang="en-US" dirty="0"/>
            </a:br>
            <a:r>
              <a:rPr lang="en-US" dirty="0"/>
              <a:t>Well, you get in that kitchen</a:t>
            </a:r>
            <a:br>
              <a:rPr lang="en-US" dirty="0"/>
            </a:br>
            <a:r>
              <a:rPr lang="en-US" dirty="0"/>
              <a:t>Make some noise with the pots and pans</a:t>
            </a:r>
            <a:br>
              <a:rPr lang="en-US" dirty="0"/>
            </a:br>
            <a:br>
              <a:rPr lang="en-US" dirty="0"/>
            </a:br>
            <a:r>
              <a:rPr lang="en-US" b="1" dirty="0"/>
              <a:t>2:</a:t>
            </a:r>
            <a:r>
              <a:rPr lang="en-US" dirty="0"/>
              <a:t> Way you wear those dresses</a:t>
            </a:r>
            <a:br>
              <a:rPr lang="en-US" dirty="0"/>
            </a:br>
            <a:r>
              <a:rPr lang="en-US" dirty="0"/>
              <a:t>The sun comes </a:t>
            </a:r>
            <a:r>
              <a:rPr lang="en-US" dirty="0" err="1"/>
              <a:t>shinin</a:t>
            </a:r>
            <a:r>
              <a:rPr lang="en-US" dirty="0"/>
              <a:t>' through</a:t>
            </a:r>
            <a:br>
              <a:rPr lang="en-US" dirty="0"/>
            </a:br>
            <a:r>
              <a:rPr lang="en-US" dirty="0"/>
              <a:t>Way you wear those dresses</a:t>
            </a:r>
            <a:br>
              <a:rPr lang="en-US" dirty="0"/>
            </a:br>
            <a:r>
              <a:rPr lang="en-US" dirty="0"/>
              <a:t>The sun comes </a:t>
            </a:r>
            <a:r>
              <a:rPr lang="en-US" dirty="0" err="1"/>
              <a:t>shinin</a:t>
            </a:r>
            <a:r>
              <a:rPr lang="en-US" dirty="0"/>
              <a:t>' through</a:t>
            </a:r>
            <a:br>
              <a:rPr lang="en-US" dirty="0"/>
            </a:br>
            <a:r>
              <a:rPr lang="en-US" dirty="0"/>
              <a:t>I can't believe my eyes</a:t>
            </a:r>
            <a:br>
              <a:rPr lang="en-US" dirty="0"/>
            </a:br>
            <a:r>
              <a:rPr lang="en-US" dirty="0"/>
              <a:t>All that mess belongs to you</a:t>
            </a:r>
            <a:br>
              <a:rPr lang="en-US" dirty="0"/>
            </a:br>
            <a:endParaRPr lang="da-DK" dirty="0"/>
          </a:p>
        </p:txBody>
      </p:sp>
      <p:sp>
        <p:nvSpPr>
          <p:cNvPr id="4" name="Pladsholder til indhold 3"/>
          <p:cNvSpPr>
            <a:spLocks noGrp="1"/>
          </p:cNvSpPr>
          <p:nvPr>
            <p:ph sz="half" idx="2"/>
          </p:nvPr>
        </p:nvSpPr>
        <p:spPr/>
        <p:txBody>
          <a:bodyPr>
            <a:normAutofit fontScale="92500" lnSpcReduction="10000"/>
          </a:bodyPr>
          <a:lstStyle/>
          <a:p>
            <a:pPr marL="0" indent="0">
              <a:buNone/>
            </a:pPr>
            <a:r>
              <a:rPr lang="en-US" dirty="0"/>
              <a:t>1: Get out from that kitchen,</a:t>
            </a:r>
            <a:br>
              <a:rPr lang="en-US" dirty="0"/>
            </a:br>
            <a:r>
              <a:rPr lang="en-US" dirty="0"/>
              <a:t>And rattle those pots and pans,</a:t>
            </a:r>
            <a:br>
              <a:rPr lang="en-US" dirty="0"/>
            </a:br>
            <a:r>
              <a:rPr lang="en-US" dirty="0"/>
              <a:t>Get out from that kitchen,</a:t>
            </a:r>
            <a:br>
              <a:rPr lang="en-US" dirty="0"/>
            </a:br>
            <a:r>
              <a:rPr lang="en-US" dirty="0"/>
              <a:t>And rattle those pots and pans,</a:t>
            </a:r>
            <a:br>
              <a:rPr lang="en-US" dirty="0"/>
            </a:br>
            <a:r>
              <a:rPr lang="en-US" dirty="0"/>
              <a:t>Well, roll my breakfast,</a:t>
            </a:r>
            <a:br>
              <a:rPr lang="en-US" dirty="0"/>
            </a:br>
            <a:r>
              <a:rPr lang="en-US" dirty="0" err="1"/>
              <a:t>'Cause</a:t>
            </a:r>
            <a:r>
              <a:rPr lang="en-US" dirty="0"/>
              <a:t> I'm a hungry man.</a:t>
            </a:r>
            <a:br>
              <a:rPr lang="en-US" dirty="0"/>
            </a:br>
            <a:br>
              <a:rPr lang="en-US" dirty="0"/>
            </a:br>
            <a:br>
              <a:rPr lang="en-US" dirty="0"/>
            </a:br>
            <a:br>
              <a:rPr lang="en-US" dirty="0"/>
            </a:br>
            <a:r>
              <a:rPr lang="en-US" b="1" dirty="0"/>
              <a:t>2:</a:t>
            </a:r>
            <a:r>
              <a:rPr lang="en-US" dirty="0"/>
              <a:t> Wearing those dresses,</a:t>
            </a:r>
            <a:br>
              <a:rPr lang="en-US" dirty="0"/>
            </a:br>
            <a:r>
              <a:rPr lang="en-US" dirty="0"/>
              <a:t>Your hair done up so nice,</a:t>
            </a:r>
            <a:br>
              <a:rPr lang="en-US" dirty="0"/>
            </a:br>
            <a:r>
              <a:rPr lang="en-US" dirty="0"/>
              <a:t>Wearing those dresses,</a:t>
            </a:r>
            <a:br>
              <a:rPr lang="en-US" dirty="0"/>
            </a:br>
            <a:r>
              <a:rPr lang="en-US" dirty="0"/>
              <a:t>Your hair done up so nice,</a:t>
            </a:r>
            <a:br>
              <a:rPr lang="en-US" dirty="0"/>
            </a:br>
            <a:r>
              <a:rPr lang="en-US" dirty="0"/>
              <a:t>You look so warm,</a:t>
            </a:r>
            <a:br>
              <a:rPr lang="en-US" dirty="0"/>
            </a:br>
            <a:r>
              <a:rPr lang="en-US" dirty="0"/>
              <a:t>But your heart is cold as ice.</a:t>
            </a:r>
            <a:r>
              <a:rPr lang="da-DK" dirty="0"/>
              <a:t> </a:t>
            </a:r>
          </a:p>
        </p:txBody>
      </p:sp>
    </p:spTree>
    <p:extLst>
      <p:ext uri="{BB962C8B-B14F-4D97-AF65-F5344CB8AC3E}">
        <p14:creationId xmlns:p14="http://schemas.microsoft.com/office/powerpoint/2010/main" val="28581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Disse kunstnere</a:t>
            </a:r>
          </a:p>
        </p:txBody>
      </p:sp>
      <p:sp>
        <p:nvSpPr>
          <p:cNvPr id="6" name="Pladsholder til indhold 5"/>
          <p:cNvSpPr>
            <a:spLocks noGrp="1"/>
          </p:cNvSpPr>
          <p:nvPr>
            <p:ph idx="1"/>
          </p:nvPr>
        </p:nvSpPr>
        <p:spPr/>
        <p:txBody>
          <a:bodyPr/>
          <a:lstStyle/>
          <a:p>
            <a:endParaRPr lang="da-DK" dirty="0"/>
          </a:p>
        </p:txBody>
      </p:sp>
      <p:graphicFrame>
        <p:nvGraphicFramePr>
          <p:cNvPr id="7" name="Tabel 6"/>
          <p:cNvGraphicFramePr>
            <a:graphicFrameLocks noGrp="1"/>
          </p:cNvGraphicFramePr>
          <p:nvPr>
            <p:extLst>
              <p:ext uri="{D42A27DB-BD31-4B8C-83A1-F6EECF244321}">
                <p14:modId xmlns:p14="http://schemas.microsoft.com/office/powerpoint/2010/main" val="3213315602"/>
              </p:ext>
            </p:extLst>
          </p:nvPr>
        </p:nvGraphicFramePr>
        <p:xfrm>
          <a:off x="912812" y="152400"/>
          <a:ext cx="10668000" cy="6705599"/>
        </p:xfrm>
        <a:graphic>
          <a:graphicData uri="http://schemas.openxmlformats.org/drawingml/2006/table">
            <a:tbl>
              <a:tblPr firstRow="1" bandRow="1">
                <a:tableStyleId>{6E25E649-3F16-4E02-A733-19D2CDBF48F0}</a:tableStyleId>
              </a:tblPr>
              <a:tblGrid>
                <a:gridCol w="8411308">
                  <a:extLst>
                    <a:ext uri="{9D8B030D-6E8A-4147-A177-3AD203B41FA5}">
                      <a16:colId xmlns:a16="http://schemas.microsoft.com/office/drawing/2014/main" val="20000"/>
                    </a:ext>
                  </a:extLst>
                </a:gridCol>
                <a:gridCol w="2256692">
                  <a:extLst>
                    <a:ext uri="{9D8B030D-6E8A-4147-A177-3AD203B41FA5}">
                      <a16:colId xmlns:a16="http://schemas.microsoft.com/office/drawing/2014/main" val="20001"/>
                    </a:ext>
                  </a:extLst>
                </a:gridCol>
              </a:tblGrid>
              <a:tr h="616981">
                <a:tc>
                  <a:txBody>
                    <a:bodyPr/>
                    <a:lstStyle/>
                    <a:p>
                      <a:endParaRPr lang="da-DK" dirty="0"/>
                    </a:p>
                  </a:txBody>
                  <a:tcPr/>
                </a:tc>
                <a:tc>
                  <a:txBody>
                    <a:bodyPr/>
                    <a:lstStyle/>
                    <a:p>
                      <a:r>
                        <a:rPr lang="da-DK" dirty="0"/>
                        <a:t>Point 1 - 10</a:t>
                      </a:r>
                    </a:p>
                  </a:txBody>
                  <a:tcPr/>
                </a:tc>
                <a:extLst>
                  <a:ext uri="{0D108BD9-81ED-4DB2-BD59-A6C34878D82A}">
                    <a16:rowId xmlns:a16="http://schemas.microsoft.com/office/drawing/2014/main" val="10000"/>
                  </a:ext>
                </a:extLst>
              </a:tr>
              <a:tr h="991813">
                <a:tc>
                  <a:txBody>
                    <a:bodyPr/>
                    <a:lstStyle/>
                    <a:p>
                      <a:r>
                        <a:rPr lang="da-DK" dirty="0">
                          <a:hlinkClick r:id="rId3"/>
                        </a:rPr>
                        <a:t>Little Richard: Good </a:t>
                      </a:r>
                      <a:r>
                        <a:rPr lang="da-DK" dirty="0" err="1">
                          <a:hlinkClick r:id="rId3"/>
                        </a:rPr>
                        <a:t>Golly</a:t>
                      </a:r>
                      <a:r>
                        <a:rPr lang="da-DK" dirty="0">
                          <a:hlinkClick r:id="rId3"/>
                        </a:rPr>
                        <a:t> Miss </a:t>
                      </a:r>
                      <a:r>
                        <a:rPr lang="da-DK" dirty="0" err="1">
                          <a:hlinkClick r:id="rId3"/>
                        </a:rPr>
                        <a:t>Molley</a:t>
                      </a:r>
                      <a:r>
                        <a:rPr lang="da-DK" dirty="0">
                          <a:hlinkClick r:id="rId3"/>
                        </a:rPr>
                        <a:t> (1958)</a:t>
                      </a:r>
                      <a:endParaRPr lang="da-DK" dirty="0"/>
                    </a:p>
                  </a:txBody>
                  <a:tcPr/>
                </a:tc>
                <a:tc>
                  <a:txBody>
                    <a:bodyPr/>
                    <a:lstStyle/>
                    <a:p>
                      <a:endParaRPr lang="da-DK" dirty="0"/>
                    </a:p>
                  </a:txBody>
                  <a:tcPr/>
                </a:tc>
                <a:extLst>
                  <a:ext uri="{0D108BD9-81ED-4DB2-BD59-A6C34878D82A}">
                    <a16:rowId xmlns:a16="http://schemas.microsoft.com/office/drawing/2014/main" val="10001"/>
                  </a:ext>
                </a:extLst>
              </a:tr>
              <a:tr h="1019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hlinkClick r:id="rId4"/>
                        </a:rPr>
                        <a:t>Chuck Berry: Roll over Beethoven (1956)</a:t>
                      </a:r>
                      <a:endParaRPr lang="da-DK" dirty="0"/>
                    </a:p>
                    <a:p>
                      <a:endParaRPr lang="da-DK" dirty="0"/>
                    </a:p>
                  </a:txBody>
                  <a:tcPr/>
                </a:tc>
                <a:tc>
                  <a:txBody>
                    <a:bodyPr/>
                    <a:lstStyle/>
                    <a:p>
                      <a:endParaRPr lang="da-DK" dirty="0"/>
                    </a:p>
                  </a:txBody>
                  <a:tcPr/>
                </a:tc>
                <a:extLst>
                  <a:ext uri="{0D108BD9-81ED-4DB2-BD59-A6C34878D82A}">
                    <a16:rowId xmlns:a16="http://schemas.microsoft.com/office/drawing/2014/main" val="10002"/>
                  </a:ext>
                </a:extLst>
              </a:tr>
              <a:tr h="1019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err="1">
                          <a:hlinkClick r:id="rId5"/>
                        </a:rPr>
                        <a:t>Fats</a:t>
                      </a:r>
                      <a:r>
                        <a:rPr lang="da-DK" dirty="0">
                          <a:hlinkClick r:id="rId5"/>
                        </a:rPr>
                        <a:t> Domino: </a:t>
                      </a:r>
                      <a:r>
                        <a:rPr lang="da-DK" dirty="0" err="1">
                          <a:hlinkClick r:id="rId5"/>
                        </a:rPr>
                        <a:t>Ain’t</a:t>
                      </a:r>
                      <a:r>
                        <a:rPr lang="da-DK" dirty="0">
                          <a:hlinkClick r:id="rId5"/>
                        </a:rPr>
                        <a:t> </a:t>
                      </a:r>
                      <a:r>
                        <a:rPr lang="da-DK" dirty="0" err="1">
                          <a:hlinkClick r:id="rId5"/>
                        </a:rPr>
                        <a:t>that</a:t>
                      </a:r>
                      <a:r>
                        <a:rPr lang="da-DK" dirty="0">
                          <a:hlinkClick r:id="rId5"/>
                        </a:rPr>
                        <a:t> a </a:t>
                      </a:r>
                      <a:r>
                        <a:rPr lang="da-DK" dirty="0" err="1">
                          <a:hlinkClick r:id="rId5"/>
                        </a:rPr>
                        <a:t>Shame</a:t>
                      </a:r>
                      <a:r>
                        <a:rPr lang="da-DK" dirty="0">
                          <a:hlinkClick r:id="rId5"/>
                        </a:rPr>
                        <a:t> (1955)</a:t>
                      </a:r>
                      <a:endParaRPr lang="da-DK" dirty="0"/>
                    </a:p>
                    <a:p>
                      <a:endParaRPr lang="da-DK" dirty="0"/>
                    </a:p>
                  </a:txBody>
                  <a:tcPr/>
                </a:tc>
                <a:tc>
                  <a:txBody>
                    <a:bodyPr/>
                    <a:lstStyle/>
                    <a:p>
                      <a:endParaRPr lang="da-DK" dirty="0"/>
                    </a:p>
                  </a:txBody>
                  <a:tcPr/>
                </a:tc>
                <a:extLst>
                  <a:ext uri="{0D108BD9-81ED-4DB2-BD59-A6C34878D82A}">
                    <a16:rowId xmlns:a16="http://schemas.microsoft.com/office/drawing/2014/main" val="10003"/>
                  </a:ext>
                </a:extLst>
              </a:tr>
              <a:tr h="1019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hlinkClick r:id="rId6"/>
                        </a:rPr>
                        <a:t>Jerry Lee Lewis: Great Balls of Fire (1957)</a:t>
                      </a:r>
                      <a:endParaRPr lang="da-DK" dirty="0"/>
                    </a:p>
                    <a:p>
                      <a:endParaRPr lang="da-DK" dirty="0"/>
                    </a:p>
                  </a:txBody>
                  <a:tcPr/>
                </a:tc>
                <a:tc>
                  <a:txBody>
                    <a:bodyPr/>
                    <a:lstStyle/>
                    <a:p>
                      <a:endParaRPr lang="da-DK" dirty="0"/>
                    </a:p>
                  </a:txBody>
                  <a:tcPr/>
                </a:tc>
                <a:extLst>
                  <a:ext uri="{0D108BD9-81ED-4DB2-BD59-A6C34878D82A}">
                    <a16:rowId xmlns:a16="http://schemas.microsoft.com/office/drawing/2014/main" val="10004"/>
                  </a:ext>
                </a:extLst>
              </a:tr>
              <a:tr h="1019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hlinkClick r:id="rId7"/>
                        </a:rPr>
                        <a:t>Eddie </a:t>
                      </a:r>
                      <a:r>
                        <a:rPr lang="da-DK" dirty="0" err="1">
                          <a:hlinkClick r:id="rId7"/>
                        </a:rPr>
                        <a:t>Cochran</a:t>
                      </a:r>
                      <a:r>
                        <a:rPr lang="da-DK" dirty="0">
                          <a:hlinkClick r:id="rId7"/>
                        </a:rPr>
                        <a:t>: </a:t>
                      </a:r>
                      <a:r>
                        <a:rPr lang="da-DK" dirty="0" err="1">
                          <a:hlinkClick r:id="rId7"/>
                        </a:rPr>
                        <a:t>C’mon</a:t>
                      </a:r>
                      <a:r>
                        <a:rPr lang="da-DK" dirty="0">
                          <a:hlinkClick r:id="rId7"/>
                        </a:rPr>
                        <a:t> </a:t>
                      </a:r>
                      <a:r>
                        <a:rPr lang="da-DK" dirty="0" err="1">
                          <a:hlinkClick r:id="rId7"/>
                        </a:rPr>
                        <a:t>Everybody</a:t>
                      </a:r>
                      <a:r>
                        <a:rPr lang="da-DK" dirty="0">
                          <a:hlinkClick r:id="rId7"/>
                        </a:rPr>
                        <a:t> (1958)</a:t>
                      </a:r>
                      <a:endParaRPr lang="da-DK" dirty="0"/>
                    </a:p>
                    <a:p>
                      <a:endParaRPr lang="da-DK" dirty="0"/>
                    </a:p>
                  </a:txBody>
                  <a:tcPr/>
                </a:tc>
                <a:tc>
                  <a:txBody>
                    <a:bodyPr/>
                    <a:lstStyle/>
                    <a:p>
                      <a:endParaRPr lang="da-DK" dirty="0"/>
                    </a:p>
                  </a:txBody>
                  <a:tcPr/>
                </a:tc>
                <a:extLst>
                  <a:ext uri="{0D108BD9-81ED-4DB2-BD59-A6C34878D82A}">
                    <a16:rowId xmlns:a16="http://schemas.microsoft.com/office/drawing/2014/main" val="10005"/>
                  </a:ext>
                </a:extLst>
              </a:tr>
              <a:tr h="1019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hlinkClick r:id="rId8"/>
                        </a:rPr>
                        <a:t>Buddy </a:t>
                      </a:r>
                      <a:r>
                        <a:rPr lang="da-DK" dirty="0" err="1">
                          <a:hlinkClick r:id="rId8"/>
                        </a:rPr>
                        <a:t>Holley</a:t>
                      </a:r>
                      <a:r>
                        <a:rPr lang="da-DK" dirty="0">
                          <a:hlinkClick r:id="rId8"/>
                        </a:rPr>
                        <a:t>: </a:t>
                      </a:r>
                      <a:r>
                        <a:rPr lang="da-DK" dirty="0" err="1">
                          <a:hlinkClick r:id="rId8"/>
                        </a:rPr>
                        <a:t>That’ll</a:t>
                      </a:r>
                      <a:r>
                        <a:rPr lang="da-DK" dirty="0">
                          <a:hlinkClick r:id="rId8"/>
                        </a:rPr>
                        <a:t> </a:t>
                      </a:r>
                      <a:r>
                        <a:rPr lang="da-DK" dirty="0" err="1">
                          <a:hlinkClick r:id="rId8"/>
                        </a:rPr>
                        <a:t>be</a:t>
                      </a:r>
                      <a:r>
                        <a:rPr lang="da-DK" dirty="0">
                          <a:hlinkClick r:id="rId8"/>
                        </a:rPr>
                        <a:t> the Day (1957)</a:t>
                      </a:r>
                      <a:endParaRPr lang="da-DK" dirty="0"/>
                    </a:p>
                    <a:p>
                      <a:endParaRPr lang="da-DK" dirty="0"/>
                    </a:p>
                  </a:txBody>
                  <a:tcPr/>
                </a:tc>
                <a:tc>
                  <a:txBody>
                    <a:bodyPr/>
                    <a:lstStyle/>
                    <a:p>
                      <a:endParaRPr lang="da-DK" dirty="0"/>
                    </a:p>
                  </a:txBody>
                  <a:tcPr/>
                </a:tc>
                <a:extLst>
                  <a:ext uri="{0D108BD9-81ED-4DB2-BD59-A6C34878D82A}">
                    <a16:rowId xmlns:a16="http://schemas.microsoft.com/office/drawing/2014/main" val="10006"/>
                  </a:ext>
                </a:extLst>
              </a:tr>
            </a:tbl>
          </a:graphicData>
        </a:graphic>
      </p:graphicFrame>
      <p:sp>
        <p:nvSpPr>
          <p:cNvPr id="8" name="Tekstfelt 7"/>
          <p:cNvSpPr txBox="1"/>
          <p:nvPr/>
        </p:nvSpPr>
        <p:spPr>
          <a:xfrm>
            <a:off x="8456612" y="351054"/>
            <a:ext cx="2209800" cy="433965"/>
          </a:xfrm>
          <a:prstGeom prst="rect">
            <a:avLst/>
          </a:prstGeom>
          <a:noFill/>
        </p:spPr>
        <p:txBody>
          <a:bodyPr wrap="square" rtlCol="0">
            <a:spAutoFit/>
          </a:bodyPr>
          <a:lstStyle/>
          <a:p>
            <a:pPr>
              <a:lnSpc>
                <a:spcPct val="90000"/>
              </a:lnSpc>
            </a:pPr>
            <a:r>
              <a:rPr lang="da-DK" sz="2400" dirty="0">
                <a:hlinkClick r:id="rId9"/>
              </a:rPr>
              <a:t>Ekstra</a:t>
            </a:r>
            <a:endParaRPr lang="da-DK" sz="2400" dirty="0"/>
          </a:p>
        </p:txBody>
      </p:sp>
      <p:pic>
        <p:nvPicPr>
          <p:cNvPr id="2" name="Billede 1">
            <a:extLst>
              <a:ext uri="{FF2B5EF4-FFF2-40B4-BE49-F238E27FC236}">
                <a16:creationId xmlns:a16="http://schemas.microsoft.com/office/drawing/2014/main" id="{9F0B75DC-9082-B24A-BBE0-25FF06EDE5E3}"/>
              </a:ext>
            </a:extLst>
          </p:cNvPr>
          <p:cNvPicPr>
            <a:picLocks noChangeAspect="1"/>
          </p:cNvPicPr>
          <p:nvPr/>
        </p:nvPicPr>
        <p:blipFill>
          <a:blip r:embed="rId10"/>
          <a:stretch>
            <a:fillRect/>
          </a:stretch>
        </p:blipFill>
        <p:spPr>
          <a:xfrm>
            <a:off x="6912974" y="837033"/>
            <a:ext cx="801378" cy="911492"/>
          </a:xfrm>
          <a:prstGeom prst="rect">
            <a:avLst/>
          </a:prstGeom>
        </p:spPr>
      </p:pic>
      <p:pic>
        <p:nvPicPr>
          <p:cNvPr id="3" name="Billede 2">
            <a:extLst>
              <a:ext uri="{FF2B5EF4-FFF2-40B4-BE49-F238E27FC236}">
                <a16:creationId xmlns:a16="http://schemas.microsoft.com/office/drawing/2014/main" id="{03E9148A-5C20-B245-8F24-27BEB5DD51C1}"/>
              </a:ext>
            </a:extLst>
          </p:cNvPr>
          <p:cNvPicPr>
            <a:picLocks noChangeAspect="1"/>
          </p:cNvPicPr>
          <p:nvPr/>
        </p:nvPicPr>
        <p:blipFill rotWithShape="1">
          <a:blip r:embed="rId11"/>
          <a:srcRect r="746" b="18773"/>
          <a:stretch/>
        </p:blipFill>
        <p:spPr>
          <a:xfrm>
            <a:off x="5942012" y="1740365"/>
            <a:ext cx="777303" cy="1002835"/>
          </a:xfrm>
          <a:prstGeom prst="rect">
            <a:avLst/>
          </a:prstGeom>
        </p:spPr>
      </p:pic>
      <p:pic>
        <p:nvPicPr>
          <p:cNvPr id="4" name="Billede 3">
            <a:extLst>
              <a:ext uri="{FF2B5EF4-FFF2-40B4-BE49-F238E27FC236}">
                <a16:creationId xmlns:a16="http://schemas.microsoft.com/office/drawing/2014/main" id="{71F5C47C-365B-324A-8FD6-CD9A236BBAD8}"/>
              </a:ext>
            </a:extLst>
          </p:cNvPr>
          <p:cNvPicPr>
            <a:picLocks noChangeAspect="1"/>
          </p:cNvPicPr>
          <p:nvPr/>
        </p:nvPicPr>
        <p:blipFill>
          <a:blip r:embed="rId12"/>
          <a:stretch>
            <a:fillRect/>
          </a:stretch>
        </p:blipFill>
        <p:spPr>
          <a:xfrm>
            <a:off x="6923577" y="2743200"/>
            <a:ext cx="1078009" cy="1150994"/>
          </a:xfrm>
          <a:prstGeom prst="rect">
            <a:avLst/>
          </a:prstGeom>
        </p:spPr>
      </p:pic>
      <p:pic>
        <p:nvPicPr>
          <p:cNvPr id="9" name="Billede 8">
            <a:extLst>
              <a:ext uri="{FF2B5EF4-FFF2-40B4-BE49-F238E27FC236}">
                <a16:creationId xmlns:a16="http://schemas.microsoft.com/office/drawing/2014/main" id="{3103EDE9-CF41-AE43-AB13-264F5C351A38}"/>
              </a:ext>
            </a:extLst>
          </p:cNvPr>
          <p:cNvPicPr>
            <a:picLocks noChangeAspect="1"/>
          </p:cNvPicPr>
          <p:nvPr/>
        </p:nvPicPr>
        <p:blipFill rotWithShape="1">
          <a:blip r:embed="rId13"/>
          <a:srcRect l="17000" r="13833"/>
          <a:stretch/>
        </p:blipFill>
        <p:spPr>
          <a:xfrm>
            <a:off x="5637212" y="3828171"/>
            <a:ext cx="1261982" cy="1026313"/>
          </a:xfrm>
          <a:prstGeom prst="rect">
            <a:avLst/>
          </a:prstGeom>
        </p:spPr>
      </p:pic>
      <p:pic>
        <p:nvPicPr>
          <p:cNvPr id="10" name="Billede 9">
            <a:extLst>
              <a:ext uri="{FF2B5EF4-FFF2-40B4-BE49-F238E27FC236}">
                <a16:creationId xmlns:a16="http://schemas.microsoft.com/office/drawing/2014/main" id="{1800437D-93E7-744A-8A19-D87BD4C9E9E7}"/>
              </a:ext>
            </a:extLst>
          </p:cNvPr>
          <p:cNvPicPr>
            <a:picLocks noChangeAspect="1"/>
          </p:cNvPicPr>
          <p:nvPr/>
        </p:nvPicPr>
        <p:blipFill>
          <a:blip r:embed="rId14"/>
          <a:stretch>
            <a:fillRect/>
          </a:stretch>
        </p:blipFill>
        <p:spPr>
          <a:xfrm>
            <a:off x="6932585" y="4732394"/>
            <a:ext cx="945444" cy="1134532"/>
          </a:xfrm>
          <a:prstGeom prst="rect">
            <a:avLst/>
          </a:prstGeom>
        </p:spPr>
      </p:pic>
      <p:pic>
        <p:nvPicPr>
          <p:cNvPr id="11" name="Billede 10">
            <a:extLst>
              <a:ext uri="{FF2B5EF4-FFF2-40B4-BE49-F238E27FC236}">
                <a16:creationId xmlns:a16="http://schemas.microsoft.com/office/drawing/2014/main" id="{716B3BF1-4AD8-F944-980B-ABD4680D5162}"/>
              </a:ext>
            </a:extLst>
          </p:cNvPr>
          <p:cNvPicPr>
            <a:picLocks noChangeAspect="1"/>
          </p:cNvPicPr>
          <p:nvPr/>
        </p:nvPicPr>
        <p:blipFill>
          <a:blip r:embed="rId15"/>
          <a:stretch>
            <a:fillRect/>
          </a:stretch>
        </p:blipFill>
        <p:spPr>
          <a:xfrm>
            <a:off x="5789612" y="5738512"/>
            <a:ext cx="855307" cy="1078117"/>
          </a:xfrm>
          <a:prstGeom prst="rect">
            <a:avLst/>
          </a:prstGeom>
        </p:spPr>
      </p:pic>
    </p:spTree>
    <p:extLst>
      <p:ext uri="{BB962C8B-B14F-4D97-AF65-F5344CB8AC3E}">
        <p14:creationId xmlns:p14="http://schemas.microsoft.com/office/powerpoint/2010/main" val="170467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Find bluestræk i disse sange og argumenter for din lærer….</a:t>
            </a:r>
          </a:p>
        </p:txBody>
      </p:sp>
      <p:sp>
        <p:nvSpPr>
          <p:cNvPr id="6" name="Pladsholder til indhold 5"/>
          <p:cNvSpPr>
            <a:spLocks noGrp="1"/>
          </p:cNvSpPr>
          <p:nvPr>
            <p:ph idx="1"/>
          </p:nvPr>
        </p:nvSpPr>
        <p:spPr/>
        <p:txBody>
          <a:bodyPr/>
          <a:lstStyle/>
          <a:p>
            <a:pPr fontAlgn="base"/>
            <a:r>
              <a:rPr lang="da-DK" i="1" dirty="0"/>
              <a:t>Rock </a:t>
            </a:r>
            <a:r>
              <a:rPr lang="da-DK" i="1" dirty="0" err="1"/>
              <a:t>Around</a:t>
            </a:r>
            <a:r>
              <a:rPr lang="da-DK" i="1" dirty="0"/>
              <a:t> the </a:t>
            </a:r>
            <a:r>
              <a:rPr lang="da-DK" i="1" dirty="0" err="1"/>
              <a:t>Clock</a:t>
            </a:r>
            <a:r>
              <a:rPr lang="da-DK" dirty="0"/>
              <a:t> (Max F., 1952). Side 434. - bluesinspireret </a:t>
            </a:r>
            <a:r>
              <a:rPr lang="da-DK" dirty="0" err="1"/>
              <a:t>rock'n'roll</a:t>
            </a:r>
            <a:endParaRPr lang="da-DK" dirty="0"/>
          </a:p>
          <a:p>
            <a:pPr fontAlgn="base"/>
            <a:r>
              <a:rPr lang="da-DK" i="1" dirty="0" err="1"/>
              <a:t>Hound</a:t>
            </a:r>
            <a:r>
              <a:rPr lang="da-DK" i="1" dirty="0"/>
              <a:t> Dog</a:t>
            </a:r>
            <a:r>
              <a:rPr lang="da-DK" dirty="0"/>
              <a:t> (Elvis Presley, 1956). Side 436. - bluesinspireret </a:t>
            </a:r>
            <a:r>
              <a:rPr lang="da-DK" dirty="0" err="1"/>
              <a:t>rock'n'roll</a:t>
            </a:r>
            <a:endParaRPr lang="da-DK" dirty="0"/>
          </a:p>
          <a:p>
            <a:pPr fontAlgn="base"/>
            <a:r>
              <a:rPr lang="da-DK" b="1" dirty="0"/>
              <a:t>WH Sangbogen 2:</a:t>
            </a:r>
          </a:p>
          <a:p>
            <a:pPr fontAlgn="base"/>
            <a:r>
              <a:rPr lang="da-DK" i="1" dirty="0"/>
              <a:t>Johnny B. </a:t>
            </a:r>
            <a:r>
              <a:rPr lang="da-DK" i="1" dirty="0" err="1"/>
              <a:t>Goode</a:t>
            </a:r>
            <a:r>
              <a:rPr lang="da-DK" dirty="0"/>
              <a:t> (Chuck Berry, 1958). Side 415. - bluesinspireret </a:t>
            </a:r>
            <a:r>
              <a:rPr lang="da-DK" dirty="0" err="1"/>
              <a:t>rock'n'roll</a:t>
            </a:r>
            <a:endParaRPr lang="da-DK" dirty="0"/>
          </a:p>
          <a:p>
            <a:pPr fontAlgn="base"/>
            <a:r>
              <a:rPr lang="da-DK" i="1" dirty="0"/>
              <a:t>Blue </a:t>
            </a:r>
            <a:r>
              <a:rPr lang="da-DK" i="1" dirty="0" err="1"/>
              <a:t>Suede</a:t>
            </a:r>
            <a:r>
              <a:rPr lang="da-DK" i="1" dirty="0"/>
              <a:t> </a:t>
            </a:r>
            <a:r>
              <a:rPr lang="da-DK" i="1" dirty="0" err="1"/>
              <a:t>Shoes</a:t>
            </a:r>
            <a:r>
              <a:rPr lang="da-DK" dirty="0"/>
              <a:t> (Carl Perkins, 1965). Side 417. - bluesinspireret </a:t>
            </a:r>
            <a:r>
              <a:rPr lang="da-DK" dirty="0" err="1"/>
              <a:t>rock'n'roll</a:t>
            </a:r>
            <a:endParaRPr lang="da-DK" dirty="0"/>
          </a:p>
          <a:p>
            <a:endParaRPr lang="da-DK" dirty="0"/>
          </a:p>
        </p:txBody>
      </p:sp>
    </p:spTree>
    <p:extLst>
      <p:ext uri="{BB962C8B-B14F-4D97-AF65-F5344CB8AC3E}">
        <p14:creationId xmlns:p14="http://schemas.microsoft.com/office/powerpoint/2010/main" val="122159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Emner til bluestræk op i musikhistorien</a:t>
            </a:r>
          </a:p>
        </p:txBody>
      </p:sp>
      <p:sp>
        <p:nvSpPr>
          <p:cNvPr id="6" name="Pladsholder til indhold 5"/>
          <p:cNvSpPr>
            <a:spLocks noGrp="1"/>
          </p:cNvSpPr>
          <p:nvPr>
            <p:ph idx="1"/>
          </p:nvPr>
        </p:nvSpPr>
        <p:spPr/>
        <p:txBody>
          <a:bodyPr>
            <a:normAutofit lnSpcReduction="10000"/>
          </a:bodyPr>
          <a:lstStyle/>
          <a:p>
            <a:r>
              <a:rPr lang="da-DK" dirty="0"/>
              <a:t>Tutti </a:t>
            </a:r>
            <a:r>
              <a:rPr lang="da-DK" dirty="0" err="1"/>
              <a:t>Frutti</a:t>
            </a:r>
            <a:r>
              <a:rPr lang="da-DK" dirty="0"/>
              <a:t> (Little Richard, Pat Boone og Queen)</a:t>
            </a:r>
          </a:p>
          <a:p>
            <a:r>
              <a:rPr lang="da-DK" dirty="0"/>
              <a:t>Mustang </a:t>
            </a:r>
            <a:r>
              <a:rPr lang="da-DK" dirty="0" err="1"/>
              <a:t>Salley</a:t>
            </a:r>
            <a:r>
              <a:rPr lang="da-DK" dirty="0"/>
              <a:t> (The </a:t>
            </a:r>
            <a:r>
              <a:rPr lang="da-DK" dirty="0" err="1"/>
              <a:t>Commitments</a:t>
            </a:r>
            <a:r>
              <a:rPr lang="da-DK" dirty="0"/>
              <a:t>)</a:t>
            </a:r>
          </a:p>
          <a:p>
            <a:r>
              <a:rPr lang="da-DK" dirty="0"/>
              <a:t>Money </a:t>
            </a:r>
            <a:r>
              <a:rPr lang="da-DK" dirty="0" err="1"/>
              <a:t>Can’t</a:t>
            </a:r>
            <a:r>
              <a:rPr lang="da-DK" dirty="0"/>
              <a:t> Buy med Love (Beatles)</a:t>
            </a:r>
          </a:p>
          <a:p>
            <a:r>
              <a:rPr lang="da-DK" dirty="0" err="1"/>
              <a:t>Diggin</a:t>
            </a:r>
            <a:r>
              <a:rPr lang="da-DK" dirty="0"/>
              <a:t> on James Brown (T.O.P)</a:t>
            </a:r>
          </a:p>
          <a:p>
            <a:r>
              <a:rPr lang="da-DK" dirty="0"/>
              <a:t>The </a:t>
            </a:r>
            <a:r>
              <a:rPr lang="da-DK" dirty="0" err="1"/>
              <a:t>Worst</a:t>
            </a:r>
            <a:r>
              <a:rPr lang="da-DK" dirty="0"/>
              <a:t> is Yet to </a:t>
            </a:r>
            <a:r>
              <a:rPr lang="da-DK" dirty="0" err="1"/>
              <a:t>Come</a:t>
            </a:r>
            <a:r>
              <a:rPr lang="da-DK" dirty="0"/>
              <a:t> (</a:t>
            </a:r>
            <a:r>
              <a:rPr lang="da-DK" dirty="0" err="1"/>
              <a:t>Keb</a:t>
            </a:r>
            <a:r>
              <a:rPr lang="da-DK" dirty="0"/>
              <a:t> Mo`) evt. sammenspil</a:t>
            </a:r>
          </a:p>
          <a:p>
            <a:r>
              <a:rPr lang="da-DK" dirty="0" err="1"/>
              <a:t>Rehab</a:t>
            </a:r>
            <a:r>
              <a:rPr lang="da-DK" dirty="0"/>
              <a:t> (Amy </a:t>
            </a:r>
            <a:r>
              <a:rPr lang="da-DK" dirty="0" err="1"/>
              <a:t>Winehouse</a:t>
            </a:r>
            <a:r>
              <a:rPr lang="da-DK" dirty="0"/>
              <a:t>)</a:t>
            </a:r>
          </a:p>
          <a:p>
            <a:r>
              <a:rPr lang="da-DK" dirty="0"/>
              <a:t>Mercy (</a:t>
            </a:r>
            <a:r>
              <a:rPr lang="da-DK" dirty="0" err="1"/>
              <a:t>Duffy</a:t>
            </a:r>
            <a:r>
              <a:rPr lang="da-DK" dirty="0"/>
              <a:t>)</a:t>
            </a:r>
          </a:p>
          <a:p>
            <a:r>
              <a:rPr lang="da-DK" dirty="0"/>
              <a:t>Faith (Stevie Wonder)</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137119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Bluestræk: Det kan du kigge efter</a:t>
            </a:r>
          </a:p>
        </p:txBody>
      </p:sp>
      <p:sp>
        <p:nvSpPr>
          <p:cNvPr id="4" name="Pladsholder til tekst 3"/>
          <p:cNvSpPr>
            <a:spLocks noGrp="1"/>
          </p:cNvSpPr>
          <p:nvPr>
            <p:ph type="body" idx="1"/>
          </p:nvPr>
        </p:nvSpPr>
        <p:spPr/>
        <p:txBody>
          <a:bodyPr/>
          <a:lstStyle/>
          <a:p>
            <a:r>
              <a:rPr lang="da-DK" dirty="0"/>
              <a:t>Melodien</a:t>
            </a:r>
          </a:p>
        </p:txBody>
      </p:sp>
      <p:sp>
        <p:nvSpPr>
          <p:cNvPr id="3" name="Pladsholder til indhold 2"/>
          <p:cNvSpPr>
            <a:spLocks noGrp="1"/>
          </p:cNvSpPr>
          <p:nvPr>
            <p:ph sz="half" idx="2"/>
          </p:nvPr>
        </p:nvSpPr>
        <p:spPr/>
        <p:txBody>
          <a:bodyPr/>
          <a:lstStyle/>
          <a:p>
            <a:r>
              <a:rPr lang="da-DK" dirty="0"/>
              <a:t>Blå toner (lille terts, formindsket kvint og lille septim)</a:t>
            </a:r>
          </a:p>
          <a:p>
            <a:r>
              <a:rPr lang="da-DK" dirty="0"/>
              <a:t>Lyt: efter sangere eller instrumenter det tydeligt laver ”glidende intonation”.</a:t>
            </a:r>
          </a:p>
        </p:txBody>
      </p:sp>
      <p:sp>
        <p:nvSpPr>
          <p:cNvPr id="5" name="Pladsholder til tekst 4"/>
          <p:cNvSpPr>
            <a:spLocks noGrp="1"/>
          </p:cNvSpPr>
          <p:nvPr>
            <p:ph type="body" sz="quarter" idx="3"/>
          </p:nvPr>
        </p:nvSpPr>
        <p:spPr/>
        <p:txBody>
          <a:bodyPr/>
          <a:lstStyle/>
          <a:p>
            <a:r>
              <a:rPr lang="da-DK" dirty="0"/>
              <a:t>Akkorderne</a:t>
            </a:r>
          </a:p>
        </p:txBody>
      </p:sp>
      <p:sp>
        <p:nvSpPr>
          <p:cNvPr id="6" name="Pladsholder til indhold 5"/>
          <p:cNvSpPr>
            <a:spLocks noGrp="1"/>
          </p:cNvSpPr>
          <p:nvPr>
            <p:ph sz="quarter" idx="4"/>
          </p:nvPr>
        </p:nvSpPr>
        <p:spPr/>
        <p:txBody>
          <a:bodyPr/>
          <a:lstStyle/>
          <a:p>
            <a:r>
              <a:rPr lang="da-DK" dirty="0"/>
              <a:t>7’er på alle akkorder </a:t>
            </a:r>
            <a:r>
              <a:rPr lang="da-DK" dirty="0">
                <a:sym typeface="Wingdings" panose="05000000000000000000" pitchFamily="2" charset="2"/>
              </a:rPr>
              <a:t> særligt 7’er på Tonika og </a:t>
            </a:r>
            <a:r>
              <a:rPr lang="da-DK" dirty="0" err="1">
                <a:sym typeface="Wingdings" panose="05000000000000000000" pitchFamily="2" charset="2"/>
              </a:rPr>
              <a:t>subdominat</a:t>
            </a:r>
            <a:endParaRPr lang="da-DK" dirty="0"/>
          </a:p>
          <a:p>
            <a:r>
              <a:rPr lang="da-DK" dirty="0"/>
              <a:t>Akkordbevægelsen fra: Dominant </a:t>
            </a:r>
            <a:r>
              <a:rPr lang="da-DK" dirty="0">
                <a:sym typeface="Wingdings" panose="05000000000000000000" pitchFamily="2" charset="2"/>
              </a:rPr>
              <a:t> Subdominant (når akkorderne kommer i den rækkefølge)</a:t>
            </a:r>
          </a:p>
          <a:p>
            <a:r>
              <a:rPr lang="da-DK" dirty="0">
                <a:sym typeface="Wingdings" panose="05000000000000000000" pitchFamily="2" charset="2"/>
              </a:rPr>
              <a:t>Spor af 12-takters-blues-skema, evt. nogle variationer</a:t>
            </a:r>
          </a:p>
          <a:p>
            <a:endParaRPr lang="da-DK" dirty="0"/>
          </a:p>
        </p:txBody>
      </p:sp>
    </p:spTree>
    <p:extLst>
      <p:ext uri="{BB962C8B-B14F-4D97-AF65-F5344CB8AC3E}">
        <p14:creationId xmlns:p14="http://schemas.microsoft.com/office/powerpoint/2010/main" val="211875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dirty="0"/>
              <a:t>Blues: Særlige kendetegn du skal kende</a:t>
            </a:r>
          </a:p>
        </p:txBody>
      </p:sp>
      <p:sp>
        <p:nvSpPr>
          <p:cNvPr id="8" name="Pladsholder til indhold 7"/>
          <p:cNvSpPr>
            <a:spLocks noGrp="1"/>
          </p:cNvSpPr>
          <p:nvPr>
            <p:ph idx="1"/>
          </p:nvPr>
        </p:nvSpPr>
        <p:spPr/>
        <p:txBody>
          <a:bodyPr>
            <a:normAutofit fontScale="85000" lnSpcReduction="10000"/>
          </a:bodyPr>
          <a:lstStyle/>
          <a:p>
            <a:pPr fontAlgn="base"/>
            <a:r>
              <a:rPr lang="da-DK" b="1" dirty="0"/>
              <a:t>Form: </a:t>
            </a:r>
            <a:r>
              <a:rPr lang="da-DK" dirty="0"/>
              <a:t>12-takters blues.</a:t>
            </a:r>
          </a:p>
          <a:p>
            <a:pPr fontAlgn="base"/>
            <a:r>
              <a:rPr lang="da-DK" b="1" dirty="0"/>
              <a:t>Sound: </a:t>
            </a:r>
            <a:r>
              <a:rPr lang="da-DK" dirty="0"/>
              <a:t>Vokalteknik: vibrato og glidende ("blå") intonation.</a:t>
            </a:r>
          </a:p>
          <a:p>
            <a:pPr fontAlgn="base"/>
            <a:r>
              <a:rPr lang="da-DK" dirty="0"/>
              <a:t>Guitarteknik: vibrato, </a:t>
            </a:r>
            <a:r>
              <a:rPr lang="da-DK" dirty="0" err="1"/>
              <a:t>bend</a:t>
            </a:r>
            <a:r>
              <a:rPr lang="da-DK" dirty="0"/>
              <a:t> og slide.</a:t>
            </a:r>
          </a:p>
          <a:p>
            <a:pPr fontAlgn="base"/>
            <a:r>
              <a:rPr lang="da-DK" b="1" dirty="0"/>
              <a:t>Melodik: </a:t>
            </a:r>
            <a:r>
              <a:rPr lang="da-DK" dirty="0"/>
              <a:t>Bluesskala, Blå toner (især lille terts, lille septim og form. kvint).</a:t>
            </a:r>
          </a:p>
          <a:p>
            <a:pPr fontAlgn="base"/>
            <a:r>
              <a:rPr lang="da-DK" dirty="0"/>
              <a:t>Call-and-</a:t>
            </a:r>
            <a:r>
              <a:rPr lang="da-DK" dirty="0" err="1"/>
              <a:t>response</a:t>
            </a:r>
            <a:r>
              <a:rPr lang="da-DK" dirty="0"/>
              <a:t> (især mellem vokal og guitar).</a:t>
            </a:r>
          </a:p>
          <a:p>
            <a:pPr fontAlgn="base"/>
            <a:r>
              <a:rPr lang="da-DK" dirty="0"/>
              <a:t>Improvisation (ofte guitar).</a:t>
            </a:r>
          </a:p>
          <a:p>
            <a:pPr fontAlgn="base"/>
            <a:r>
              <a:rPr lang="da-DK" dirty="0"/>
              <a:t>Bluesharmonik: 7’er på akkorder, baglæns kadence (Dominant </a:t>
            </a:r>
            <a:r>
              <a:rPr lang="da-DK" dirty="0">
                <a:sym typeface="Wingdings"/>
              </a:rPr>
              <a:t> subdominant)</a:t>
            </a:r>
            <a:endParaRPr lang="da-DK" dirty="0"/>
          </a:p>
          <a:p>
            <a:pPr fontAlgn="base"/>
            <a:r>
              <a:rPr lang="da-DK" b="1" dirty="0"/>
              <a:t>Tekst: </a:t>
            </a:r>
            <a:r>
              <a:rPr lang="da-DK" dirty="0"/>
              <a:t>Relaterer sig ofte til den svære livssituation i det afroamerikanske samfund.</a:t>
            </a:r>
          </a:p>
          <a:p>
            <a:pPr fontAlgn="base"/>
            <a:r>
              <a:rPr lang="da-DK" dirty="0"/>
              <a:t>AAB form (4+4+4 takter).</a:t>
            </a:r>
          </a:p>
          <a:p>
            <a:endParaRPr lang="da-DK" dirty="0"/>
          </a:p>
        </p:txBody>
      </p:sp>
    </p:spTree>
    <p:extLst>
      <p:ext uri="{BB962C8B-B14F-4D97-AF65-F5344CB8AC3E}">
        <p14:creationId xmlns:p14="http://schemas.microsoft.com/office/powerpoint/2010/main" val="125111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C09CDB-6518-104F-915E-015CBFAA709A}"/>
              </a:ext>
            </a:extLst>
          </p:cNvPr>
          <p:cNvSpPr>
            <a:spLocks noGrp="1"/>
          </p:cNvSpPr>
          <p:nvPr>
            <p:ph type="title"/>
          </p:nvPr>
        </p:nvSpPr>
        <p:spPr/>
        <p:txBody>
          <a:bodyPr/>
          <a:lstStyle/>
          <a:p>
            <a:r>
              <a:rPr lang="da-DK" dirty="0"/>
              <a:t>Beatles: Rockhistorien fortsætter</a:t>
            </a:r>
          </a:p>
        </p:txBody>
      </p:sp>
      <p:sp>
        <p:nvSpPr>
          <p:cNvPr id="3" name="Pladsholder til indhold 2">
            <a:extLst>
              <a:ext uri="{FF2B5EF4-FFF2-40B4-BE49-F238E27FC236}">
                <a16:creationId xmlns:a16="http://schemas.microsoft.com/office/drawing/2014/main" id="{CA5EE5E5-72E2-4B40-B10E-BBBFDCC0B91F}"/>
              </a:ext>
            </a:extLst>
          </p:cNvPr>
          <p:cNvSpPr>
            <a:spLocks noGrp="1"/>
          </p:cNvSpPr>
          <p:nvPr>
            <p:ph idx="1"/>
          </p:nvPr>
        </p:nvSpPr>
        <p:spPr/>
        <p:txBody>
          <a:bodyPr/>
          <a:lstStyle/>
          <a:p>
            <a:r>
              <a:rPr lang="da-DK" dirty="0"/>
              <a:t>Se PP med </a:t>
            </a:r>
            <a:r>
              <a:rPr lang="da-DK" dirty="0" err="1"/>
              <a:t>beatlespræsentation</a:t>
            </a:r>
            <a:endParaRPr lang="da-DK" dirty="0"/>
          </a:p>
          <a:p>
            <a:r>
              <a:rPr lang="da-DK" dirty="0"/>
              <a:t>I </a:t>
            </a:r>
            <a:r>
              <a:rPr lang="da-DK" dirty="0" err="1"/>
              <a:t>saw</a:t>
            </a:r>
            <a:r>
              <a:rPr lang="da-DK" dirty="0"/>
              <a:t> her </a:t>
            </a:r>
            <a:r>
              <a:rPr lang="da-DK" dirty="0" err="1"/>
              <a:t>standing</a:t>
            </a:r>
            <a:r>
              <a:rPr lang="da-DK" dirty="0"/>
              <a:t> </a:t>
            </a:r>
            <a:r>
              <a:rPr lang="da-DK" dirty="0" err="1"/>
              <a:t>there</a:t>
            </a:r>
            <a:r>
              <a:rPr lang="da-DK" dirty="0"/>
              <a:t> (analyse) (fælles analyse)</a:t>
            </a:r>
          </a:p>
          <a:p>
            <a:r>
              <a:rPr lang="da-DK" dirty="0"/>
              <a:t>A Hard </a:t>
            </a:r>
            <a:r>
              <a:rPr lang="da-DK" dirty="0" err="1"/>
              <a:t>days</a:t>
            </a:r>
            <a:r>
              <a:rPr lang="da-DK" dirty="0"/>
              <a:t> </a:t>
            </a:r>
            <a:r>
              <a:rPr lang="da-DK" dirty="0" err="1"/>
              <a:t>night</a:t>
            </a:r>
            <a:r>
              <a:rPr lang="da-DK" dirty="0"/>
              <a:t> (bluestræk) (fælles analyse)</a:t>
            </a:r>
          </a:p>
          <a:p>
            <a:r>
              <a:rPr lang="da-DK" dirty="0"/>
              <a:t>Money </a:t>
            </a:r>
            <a:r>
              <a:rPr lang="da-DK" dirty="0" err="1"/>
              <a:t>Can’t</a:t>
            </a:r>
            <a:r>
              <a:rPr lang="da-DK" dirty="0"/>
              <a:t> </a:t>
            </a:r>
            <a:r>
              <a:rPr lang="da-DK" dirty="0" err="1"/>
              <a:t>buy</a:t>
            </a:r>
            <a:r>
              <a:rPr lang="da-DK" dirty="0"/>
              <a:t> </a:t>
            </a:r>
            <a:r>
              <a:rPr lang="da-DK" dirty="0" err="1"/>
              <a:t>me</a:t>
            </a:r>
            <a:r>
              <a:rPr lang="da-DK" dirty="0"/>
              <a:t> love (bluestræk) (fælles analyse)</a:t>
            </a:r>
          </a:p>
          <a:p>
            <a:r>
              <a:rPr lang="da-DK" dirty="0" err="1"/>
              <a:t>Rehab</a:t>
            </a:r>
            <a:r>
              <a:rPr lang="da-DK" dirty="0"/>
              <a:t> </a:t>
            </a:r>
            <a:r>
              <a:rPr lang="da-DK"/>
              <a:t>(analysenode)</a:t>
            </a:r>
            <a:endParaRPr lang="da-DK" dirty="0"/>
          </a:p>
        </p:txBody>
      </p:sp>
    </p:spTree>
    <p:extLst>
      <p:ext uri="{BB962C8B-B14F-4D97-AF65-F5344CB8AC3E}">
        <p14:creationId xmlns:p14="http://schemas.microsoft.com/office/powerpoint/2010/main" val="61661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vle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Denne værdi angiver antallet af lagringer eller revisioner. Programmet har ansvaret for at opdatere værdien efter hver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8F4CB80-51E5-47C8-B45D-3834AA25DD5F}">
  <ds:schemaRef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41CC889-B55A-4246-8D72-AEC912BCD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2425</TotalTime>
  <Words>1023</Words>
  <Application>Microsoft Macintosh PowerPoint</Application>
  <PresentationFormat>Brugerdefineret</PresentationFormat>
  <Paragraphs>138</Paragraphs>
  <Slides>30</Slides>
  <Notes>2</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30</vt:i4>
      </vt:variant>
    </vt:vector>
  </HeadingPairs>
  <TitlesOfParts>
    <vt:vector size="38" baseType="lpstr">
      <vt:lpstr>Arial</vt:lpstr>
      <vt:lpstr>Bookman Old Style</vt:lpstr>
      <vt:lpstr>Consolas</vt:lpstr>
      <vt:lpstr>Corbel</vt:lpstr>
      <vt:lpstr>Mangal</vt:lpstr>
      <vt:lpstr>Segoe UI</vt:lpstr>
      <vt:lpstr>Wingdings</vt:lpstr>
      <vt:lpstr>Tavle 16x9</vt:lpstr>
      <vt:lpstr>Bluesmusik</vt:lpstr>
      <vt:lpstr>Blues: Hvad betyder det?</vt:lpstr>
      <vt:lpstr>Worksongs</vt:lpstr>
      <vt:lpstr>Father of the Blues</vt:lpstr>
      <vt:lpstr>Bluesmusikkens kendetegn: MELODIEN</vt:lpstr>
      <vt:lpstr>Blå toner i melodien</vt:lpstr>
      <vt:lpstr>Bluesskala med C som grundtone</vt:lpstr>
      <vt:lpstr>St. Louis Blues: Find blå toner</vt:lpstr>
      <vt:lpstr>Melodisk analyse (udlever ark)</vt:lpstr>
      <vt:lpstr>PowerPoint-præsentation</vt:lpstr>
      <vt:lpstr>PowerPoint-præsentation</vt:lpstr>
      <vt:lpstr>Lav melodisk analyse med begreber</vt:lpstr>
      <vt:lpstr>Hvordan med akkorderne?</vt:lpstr>
      <vt:lpstr>12 takters blues – altid den samme akkordrækkefølge</vt:lpstr>
      <vt:lpstr>Lidt om akkorder og trin</vt:lpstr>
      <vt:lpstr>Hvad hvis F er grundtone?</vt:lpstr>
      <vt:lpstr>12 takters blues – med trin</vt:lpstr>
      <vt:lpstr>Spil blues: Gruppesammenspil</vt:lpstr>
      <vt:lpstr>Musikepdia: Pararbejde (en mulighed)</vt:lpstr>
      <vt:lpstr>Rhythm and Blues i 1950’erne </vt:lpstr>
      <vt:lpstr>Elvis eller Pat Boone: Hvem er I til?</vt:lpstr>
      <vt:lpstr>Shake Rattle and Roll: Hvilken version?</vt:lpstr>
      <vt:lpstr>PowerPoint-præsentation</vt:lpstr>
      <vt:lpstr>Sammenlign teksterne</vt:lpstr>
      <vt:lpstr>Disse kunstnere</vt:lpstr>
      <vt:lpstr>Find bluestræk i disse sange og argumenter for din lærer….</vt:lpstr>
      <vt:lpstr>Emner til bluestræk op i musikhistorien</vt:lpstr>
      <vt:lpstr>Bluestræk: Det kan du kigge efter</vt:lpstr>
      <vt:lpstr>Blues: Særlige kendetegn du skal kende</vt:lpstr>
      <vt:lpstr>Beatles: Rockhistorien fortsætter</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Titellayout</dc:title>
  <dc:creator>Summer</dc:creator>
  <cp:lastModifiedBy>HP</cp:lastModifiedBy>
  <cp:revision>121</cp:revision>
  <dcterms:created xsi:type="dcterms:W3CDTF">2013-04-05T19:59:21Z</dcterms:created>
  <dcterms:modified xsi:type="dcterms:W3CDTF">2018-02-01T13:07:05Z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