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 &amp;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Titeltekst</a:t>
            </a:r>
          </a:p>
        </p:txBody>
      </p:sp>
      <p:sp>
        <p:nvSpPr>
          <p:cNvPr id="12" name="Brødtekst, niveau et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an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lede"/>
          <p:cNvSpPr/>
          <p:nvPr>
            <p:ph type="pic" idx="21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elteks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Titeltekst</a:t>
            </a:r>
          </a:p>
        </p:txBody>
      </p:sp>
      <p:sp>
        <p:nvSpPr>
          <p:cNvPr id="22" name="Brødtekst, niveau et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3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-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ks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31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lede"/>
          <p:cNvSpPr/>
          <p:nvPr>
            <p:ph type="pic" idx="21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elteks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Titeltekst</a:t>
            </a:r>
          </a:p>
        </p:txBody>
      </p:sp>
      <p:sp>
        <p:nvSpPr>
          <p:cNvPr id="40" name="Brødtekst, niveau et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-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49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57" name="Brødtekst, niveau e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punkter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lede"/>
          <p:cNvSpPr/>
          <p:nvPr>
            <p:ph type="pic" idx="21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67" name="Brødtekst, niveau et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" name="Lysbillednumm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rødtekst, niveau et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6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lede"/>
          <p:cNvSpPr/>
          <p:nvPr>
            <p:ph type="pic" sz="quarter" idx="21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Billede"/>
          <p:cNvSpPr/>
          <p:nvPr>
            <p:ph type="pic" sz="quarter" idx="22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Billede"/>
          <p:cNvSpPr/>
          <p:nvPr>
            <p:ph type="pic" idx="23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n Hansen"/>
          <p:cNvSpPr txBox="1"/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–Jon Hansen</a:t>
            </a:r>
          </a:p>
        </p:txBody>
      </p:sp>
      <p:sp>
        <p:nvSpPr>
          <p:cNvPr id="94" name="“Skriv et citat her”."/>
          <p:cNvSpPr txBox="1"/>
          <p:nvPr>
            <p:ph type="body" sz="quarter" idx="22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“Skriv et citat her”.</a:t>
            </a:r>
          </a:p>
        </p:txBody>
      </p:sp>
      <p:sp>
        <p:nvSpPr>
          <p:cNvPr id="95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lede"/>
          <p:cNvSpPr/>
          <p:nvPr>
            <p:ph type="pic" idx="21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Lysbilled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Titeltekst</a:t>
            </a:r>
          </a:p>
        </p:txBody>
      </p:sp>
      <p:sp>
        <p:nvSpPr>
          <p:cNvPr id="3" name="Brødtekst, niveau et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Lysbillednumm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ristoteles’ dramateori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Aristoteles’ dramateori</a:t>
            </a:r>
          </a:p>
        </p:txBody>
      </p:sp>
      <p:sp>
        <p:nvSpPr>
          <p:cNvPr id="120" name="- Hvordan er en tragedie opbygget?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- Hvordan er en tragedie opbygget?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ristote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Aristoteles</a:t>
            </a:r>
          </a:p>
        </p:txBody>
      </p:sp>
      <p:sp>
        <p:nvSpPr>
          <p:cNvPr id="123" name="384-322 f.Kr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312039" indent="-312039" defTabSz="531622">
              <a:spcBef>
                <a:spcPts val="2900"/>
              </a:spcBef>
              <a:defRPr sz="2548"/>
            </a:pPr>
            <a:r>
              <a:t>384-322 f.Kr.</a:t>
            </a:r>
          </a:p>
          <a:p>
            <a:pPr marL="312039" indent="-312039" defTabSz="531622">
              <a:spcBef>
                <a:spcPts val="2900"/>
              </a:spcBef>
              <a:defRPr sz="2548"/>
            </a:pPr>
            <a:r>
              <a:t>Født i byen Stágira i det nordlige Grækenland.</a:t>
            </a:r>
          </a:p>
          <a:p>
            <a:pPr marL="312039" indent="-312039" defTabSz="531622">
              <a:spcBef>
                <a:spcPts val="2900"/>
              </a:spcBef>
              <a:defRPr sz="2548"/>
            </a:pPr>
            <a:r>
              <a:t>Elev hos filosoffen Platon i Athen på dennes Akademi.</a:t>
            </a:r>
          </a:p>
          <a:p>
            <a:pPr marL="312039" indent="-312039" defTabSz="531622">
              <a:spcBef>
                <a:spcPts val="2900"/>
              </a:spcBef>
              <a:defRPr sz="2548"/>
            </a:pPr>
            <a:r>
              <a:t>Interesseret i zoologi og botanik, men også i politisk filosofi og mange andre ting - en såkaldt </a:t>
            </a:r>
            <a:r>
              <a:rPr i="1"/>
              <a:t>polyhistor</a:t>
            </a:r>
            <a:r>
              <a:t> (altundersøger)</a:t>
            </a:r>
          </a:p>
          <a:p>
            <a:pPr marL="312039" indent="-312039" defTabSz="531622">
              <a:spcBef>
                <a:spcPts val="2900"/>
              </a:spcBef>
              <a:defRPr sz="2548"/>
            </a:pPr>
            <a:r>
              <a:t>Først og fremmest overleveret gennem sine </a:t>
            </a:r>
            <a:r>
              <a:rPr i="1"/>
              <a:t>esoteriske </a:t>
            </a:r>
            <a:r>
              <a:t>(indadvendte) skrifter.</a:t>
            </a:r>
          </a:p>
        </p:txBody>
      </p:sp>
      <p:pic>
        <p:nvPicPr>
          <p:cNvPr id="12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32322" y="2515106"/>
            <a:ext cx="4705956" cy="64378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625600"/>
            <a:ext cx="13004800" cy="6502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Raphael: “Skolen i Athen” fresko fra 1511, Vatikanet i Rom"/>
          <p:cNvSpPr txBox="1"/>
          <p:nvPr/>
        </p:nvSpPr>
        <p:spPr>
          <a:xfrm>
            <a:off x="269697" y="8075270"/>
            <a:ext cx="854110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Raphael: “Skolen i Athen” fresko fra 1511, Vatikanet i Rom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Definition af tragedi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Definition af tragedien</a:t>
            </a:r>
          </a:p>
        </p:txBody>
      </p:sp>
      <p:sp>
        <p:nvSpPr>
          <p:cNvPr id="130" name="Al kunst er en efterligning af noget (gr. mímesis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422275" indent="-422275" defTabSz="554990">
              <a:spcBef>
                <a:spcPts val="3900"/>
              </a:spcBef>
              <a:defRPr sz="3040"/>
            </a:pPr>
            <a:r>
              <a:t>Al kunst er en </a:t>
            </a:r>
            <a:r>
              <a:rPr i="1"/>
              <a:t>efterligning</a:t>
            </a:r>
            <a:r>
              <a:t> af noget (gr. mímesis)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Tragedien skal have </a:t>
            </a:r>
            <a:r>
              <a:rPr u="sng"/>
              <a:t>ét</a:t>
            </a:r>
            <a:r>
              <a:t> afsluttet </a:t>
            </a:r>
            <a:r>
              <a:rPr i="1"/>
              <a:t>handlingsforløb (gr. mýthos)</a:t>
            </a:r>
            <a:r>
              <a:t>, der er </a:t>
            </a:r>
            <a:r>
              <a:rPr i="1"/>
              <a:t>moralsk værdigt.</a:t>
            </a:r>
            <a:endParaRPr i="1"/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Tragedien skal omhandle et omsving fra lykke til ulykke.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Tragedien skal udføres af </a:t>
            </a:r>
            <a:r>
              <a:rPr i="1"/>
              <a:t>handlende personer</a:t>
            </a:r>
            <a:r>
              <a:t>, ikke som beretning. 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Formålet med en tragedie er at vække </a:t>
            </a:r>
            <a:r>
              <a:rPr i="1"/>
              <a:t>frygt og medynk</a:t>
            </a:r>
            <a:r>
              <a:t> hos tilskueren, så de derved opnår en form for </a:t>
            </a:r>
            <a:r>
              <a:rPr i="1"/>
              <a:t>renselse </a:t>
            </a:r>
            <a:r>
              <a:t>(gr.</a:t>
            </a:r>
            <a:r>
              <a:rPr i="1"/>
              <a:t> katarsis</a:t>
            </a:r>
            <a:r>
              <a:t>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ragediens karakter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Tragediens karakterer</a:t>
            </a:r>
          </a:p>
        </p:txBody>
      </p:sp>
      <p:sp>
        <p:nvSpPr>
          <p:cNvPr id="133" name="Tragedie er en efterligning af mennesker, der er bedre end gennemsnittet, komedie af mennesker der er dårligere end gennemsnittet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Tragedie er en efterligning af mennesker, der er bedre end gennemsnittet, komedie af mennesker der er dårligere end gennemsnittet.</a:t>
            </a:r>
          </a:p>
          <a:p>
            <a:pPr/>
            <a:r>
              <a:t>Karaktererne må ikke være hverken ubetinget retskafne eller onde - så vækker deres ulykke ikke hverken frygt eller medynk.</a:t>
            </a:r>
          </a:p>
          <a:p>
            <a:pPr/>
            <a:r>
              <a:t>Karakterernes ulykke må ske som følge af en </a:t>
            </a:r>
            <a:r>
              <a:rPr i="1"/>
              <a:t>fejltagelse</a:t>
            </a:r>
            <a:r>
              <a:t> (gr. hamartía).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Handlingens elemen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Handlingens elementer</a:t>
            </a:r>
          </a:p>
        </p:txBody>
      </p:sp>
      <p:sp>
        <p:nvSpPr>
          <p:cNvPr id="136" name="Peripeti - et vendepunkt fra lykke til ulykk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rPr i="1"/>
              <a:t>Peripeti</a:t>
            </a:r>
            <a:r>
              <a:t> - et vendepunkt fra lykke til ulykke.</a:t>
            </a:r>
          </a:p>
          <a:p>
            <a:pPr/>
            <a:r>
              <a:rPr i="1"/>
              <a:t>Genkendelse</a:t>
            </a:r>
            <a:r>
              <a:t> (gr. anagnorisis) - en afsløring, der fører fra ukendskab til kendskab hos karaktererne.</a:t>
            </a:r>
          </a:p>
          <a:p>
            <a:pPr>
              <a:defRPr i="1"/>
            </a:pPr>
            <a:r>
              <a:t>Stramning </a:t>
            </a:r>
            <a:r>
              <a:rPr i="0"/>
              <a:t>(gr. désis) - begivenhederne i tragedien, der fører frem mod vendepunktet - konflikten optrappes på en god og logisk måde.</a:t>
            </a:r>
            <a:endParaRPr i="0"/>
          </a:p>
          <a:p>
            <a:pPr>
              <a:defRPr i="1"/>
            </a:pPr>
            <a:r>
              <a:t>Løsning</a:t>
            </a:r>
            <a:r>
              <a:rPr i="0"/>
              <a:t> (gr. lýsis) - begivenhederne i tragedien, der kommer efter vendepunktet - konflikten løses på en god og logisk måde.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6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