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9" r:id="rId3"/>
    <p:sldId id="280" r:id="rId4"/>
    <p:sldId id="281" r:id="rId5"/>
    <p:sldId id="282" r:id="rId6"/>
    <p:sldId id="283" r:id="rId7"/>
    <p:sldId id="284" r:id="rId8"/>
    <p:sldId id="285" r:id="rId9"/>
    <p:sldId id="286" r:id="rId10"/>
    <p:sldId id="287" r:id="rId11"/>
    <p:sldId id="288" r:id="rId12"/>
    <p:sldId id="289" r:id="rId13"/>
    <p:sldId id="290" r:id="rId14"/>
    <p:sldId id="258" r:id="rId15"/>
    <p:sldId id="260" r:id="rId16"/>
    <p:sldId id="261" r:id="rId17"/>
    <p:sldId id="262" r:id="rId18"/>
    <p:sldId id="291" r:id="rId19"/>
    <p:sldId id="264" r:id="rId20"/>
    <p:sldId id="292" r:id="rId21"/>
    <p:sldId id="293" r:id="rId22"/>
    <p:sldId id="295" r:id="rId23"/>
    <p:sldId id="269" r:id="rId24"/>
    <p:sldId id="268" r:id="rId25"/>
    <p:sldId id="294" r:id="rId26"/>
    <p:sldId id="296" r:id="rId27"/>
    <p:sldId id="270" r:id="rId28"/>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7"/>
    <p:restoredTop sz="92511"/>
  </p:normalViewPr>
  <p:slideViewPr>
    <p:cSldViewPr>
      <p:cViewPr>
        <p:scale>
          <a:sx n="115" d="100"/>
          <a:sy n="115" d="100"/>
        </p:scale>
        <p:origin x="1960"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jpe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7A34C-8FB9-E745-9B5E-5A79167830AA}" type="datetimeFigureOut">
              <a:rPr lang="da-DK" smtClean="0"/>
              <a:t>19.11.2023</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F3162-3DFD-3840-8234-1021081E48A4}" type="slidenum">
              <a:rPr lang="da-DK" smtClean="0"/>
              <a:t>‹nr.›</a:t>
            </a:fld>
            <a:endParaRPr lang="da-DK"/>
          </a:p>
        </p:txBody>
      </p:sp>
    </p:spTree>
    <p:extLst>
      <p:ext uri="{BB962C8B-B14F-4D97-AF65-F5344CB8AC3E}">
        <p14:creationId xmlns:p14="http://schemas.microsoft.com/office/powerpoint/2010/main" val="2944647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Involverer publikum. Opfordrer til at der skal klappes med.</a:t>
            </a:r>
          </a:p>
        </p:txBody>
      </p:sp>
      <p:sp>
        <p:nvSpPr>
          <p:cNvPr id="4" name="Pladsholder til slidenummer 3"/>
          <p:cNvSpPr>
            <a:spLocks noGrp="1"/>
          </p:cNvSpPr>
          <p:nvPr>
            <p:ph type="sldNum" sz="quarter" idx="5"/>
          </p:nvPr>
        </p:nvSpPr>
        <p:spPr/>
        <p:txBody>
          <a:bodyPr/>
          <a:lstStyle/>
          <a:p>
            <a:fld id="{847F3162-3DFD-3840-8234-1021081E48A4}" type="slidenum">
              <a:rPr lang="da-DK" smtClean="0"/>
              <a:t>15</a:t>
            </a:fld>
            <a:endParaRPr lang="da-DK"/>
          </a:p>
        </p:txBody>
      </p:sp>
    </p:spTree>
    <p:extLst>
      <p:ext uri="{BB962C8B-B14F-4D97-AF65-F5344CB8AC3E}">
        <p14:creationId xmlns:p14="http://schemas.microsoft.com/office/powerpoint/2010/main" val="3310308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Minder lidt om festrap…</a:t>
            </a:r>
          </a:p>
        </p:txBody>
      </p:sp>
      <p:sp>
        <p:nvSpPr>
          <p:cNvPr id="4" name="Pladsholder til slidenummer 3"/>
          <p:cNvSpPr>
            <a:spLocks noGrp="1"/>
          </p:cNvSpPr>
          <p:nvPr>
            <p:ph type="sldNum" sz="quarter" idx="5"/>
          </p:nvPr>
        </p:nvSpPr>
        <p:spPr/>
        <p:txBody>
          <a:bodyPr/>
          <a:lstStyle/>
          <a:p>
            <a:fld id="{847F3162-3DFD-3840-8234-1021081E48A4}" type="slidenum">
              <a:rPr lang="da-DK" smtClean="0"/>
              <a:t>16</a:t>
            </a:fld>
            <a:endParaRPr lang="da-DK"/>
          </a:p>
        </p:txBody>
      </p:sp>
    </p:spTree>
    <p:extLst>
      <p:ext uri="{BB962C8B-B14F-4D97-AF65-F5344CB8AC3E}">
        <p14:creationId xmlns:p14="http://schemas.microsoft.com/office/powerpoint/2010/main" val="3043539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Musik: 01:55 min.</a:t>
            </a:r>
          </a:p>
        </p:txBody>
      </p:sp>
      <p:sp>
        <p:nvSpPr>
          <p:cNvPr id="4" name="Pladsholder til slidenummer 3"/>
          <p:cNvSpPr>
            <a:spLocks noGrp="1"/>
          </p:cNvSpPr>
          <p:nvPr>
            <p:ph type="sldNum" sz="quarter" idx="5"/>
          </p:nvPr>
        </p:nvSpPr>
        <p:spPr/>
        <p:txBody>
          <a:bodyPr/>
          <a:lstStyle/>
          <a:p>
            <a:fld id="{847F3162-3DFD-3840-8234-1021081E48A4}" type="slidenum">
              <a:rPr lang="da-DK" smtClean="0"/>
              <a:t>22</a:t>
            </a:fld>
            <a:endParaRPr lang="da-DK"/>
          </a:p>
        </p:txBody>
      </p:sp>
    </p:spTree>
    <p:extLst>
      <p:ext uri="{BB962C8B-B14F-4D97-AF65-F5344CB8AC3E}">
        <p14:creationId xmlns:p14="http://schemas.microsoft.com/office/powerpoint/2010/main" val="640682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Min.</a:t>
            </a:r>
          </a:p>
        </p:txBody>
      </p:sp>
      <p:sp>
        <p:nvSpPr>
          <p:cNvPr id="4" name="Pladsholder til slidenummer 3"/>
          <p:cNvSpPr>
            <a:spLocks noGrp="1"/>
          </p:cNvSpPr>
          <p:nvPr>
            <p:ph type="sldNum" sz="quarter" idx="5"/>
          </p:nvPr>
        </p:nvSpPr>
        <p:spPr/>
        <p:txBody>
          <a:bodyPr/>
          <a:lstStyle/>
          <a:p>
            <a:fld id="{847F3162-3DFD-3840-8234-1021081E48A4}" type="slidenum">
              <a:rPr lang="da-DK" smtClean="0"/>
              <a:t>23</a:t>
            </a:fld>
            <a:endParaRPr lang="da-DK"/>
          </a:p>
        </p:txBody>
      </p:sp>
    </p:spTree>
    <p:extLst>
      <p:ext uri="{BB962C8B-B14F-4D97-AF65-F5344CB8AC3E}">
        <p14:creationId xmlns:p14="http://schemas.microsoft.com/office/powerpoint/2010/main" val="820654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3004E9-4E1D-4448-99F0-9B9C20B1D87D}"/>
              </a:ext>
            </a:extLst>
          </p:cNvPr>
          <p:cNvSpPr>
            <a:spLocks noGrp="1"/>
          </p:cNvSpPr>
          <p:nvPr>
            <p:ph type="ctrTitle"/>
          </p:nvPr>
        </p:nvSpPr>
        <p:spPr>
          <a:xfrm>
            <a:off x="1143000" y="1122363"/>
            <a:ext cx="6858000" cy="2387600"/>
          </a:xfrm>
        </p:spPr>
        <p:txBody>
          <a:bodyPr anchor="b"/>
          <a:lstStyle>
            <a:lvl1pPr algn="ctr">
              <a:defRPr sz="4500"/>
            </a:lvl1pPr>
          </a:lstStyle>
          <a:p>
            <a:r>
              <a:rPr lang="da-DK"/>
              <a:t>Klik for at redigere titeltypografien i masteren</a:t>
            </a:r>
          </a:p>
        </p:txBody>
      </p:sp>
      <p:sp>
        <p:nvSpPr>
          <p:cNvPr id="3" name="Undertitel 2">
            <a:extLst>
              <a:ext uri="{FF2B5EF4-FFF2-40B4-BE49-F238E27FC236}">
                <a16:creationId xmlns:a16="http://schemas.microsoft.com/office/drawing/2014/main" id="{F1C08E92-20F6-D248-9489-8C6CE71C0BE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1685BB4-23D2-1E41-AB31-EAD0ED6178DE}"/>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1927DC9A-3BCC-654A-A00E-DE3EFDD0E5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B7C0808-1608-5F49-8B08-CFDB2454DA99}"/>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1990224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7D847-63FF-0745-8DB3-AD7F7E27FE1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58AD72A-C2F1-CE4F-81C7-93EB86E4D9B6}"/>
              </a:ext>
            </a:extLst>
          </p:cNvPr>
          <p:cNvSpPr>
            <a:spLocks noGrp="1"/>
          </p:cNvSpPr>
          <p:nvPr>
            <p:ph idx="1"/>
          </p:nvPr>
        </p:nvSpPr>
        <p:spPr/>
        <p:txBody>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4BDFC32B-9D02-574E-A53C-D0842B1E8DE9}"/>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3EC1AFF7-E2CE-C349-B79E-55799E36E9C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C5A213-1CC1-D145-B5B5-71AB21D102A9}"/>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3837997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3EFDBE-4384-9040-8951-DC664BF0F192}"/>
              </a:ext>
            </a:extLst>
          </p:cNvPr>
          <p:cNvSpPr>
            <a:spLocks noGrp="1"/>
          </p:cNvSpPr>
          <p:nvPr>
            <p:ph type="title"/>
          </p:nvPr>
        </p:nvSpPr>
        <p:spPr>
          <a:xfrm>
            <a:off x="623888" y="1709739"/>
            <a:ext cx="7886700" cy="2852737"/>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E5D74DC-0795-E245-B9C8-E5093137709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5162C5B9-B925-5344-B24B-66A5AE696DAE}"/>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BB0C2F80-138C-774D-A674-A23F6AC02FE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06F55CC-1C80-6C48-A431-667F4748FAF3}"/>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2945014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A4D571-6358-2A4E-A468-E27FD1BB12D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20D4DA0-6BC0-784A-8BA8-AE5AB2EAA4C5}"/>
              </a:ext>
            </a:extLst>
          </p:cNvPr>
          <p:cNvSpPr>
            <a:spLocks noGrp="1"/>
          </p:cNvSpPr>
          <p:nvPr>
            <p:ph sz="half" idx="1"/>
          </p:nvPr>
        </p:nvSpPr>
        <p:spPr>
          <a:xfrm>
            <a:off x="628650" y="1825625"/>
            <a:ext cx="3886200" cy="4351338"/>
          </a:xfrm>
        </p:spPr>
        <p:txBody>
          <a:body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179687A7-988A-074A-86E7-342BF032FA18}"/>
              </a:ext>
            </a:extLst>
          </p:cNvPr>
          <p:cNvSpPr>
            <a:spLocks noGrp="1"/>
          </p:cNvSpPr>
          <p:nvPr>
            <p:ph sz="half" idx="2"/>
          </p:nvPr>
        </p:nvSpPr>
        <p:spPr>
          <a:xfrm>
            <a:off x="4629150" y="1825625"/>
            <a:ext cx="3886200" cy="4351338"/>
          </a:xfrm>
        </p:spPr>
        <p:txBody>
          <a:body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8C7CBE17-BBA6-564C-AC26-7DBE635C1AE4}"/>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6" name="Pladsholder til sidefod 5">
            <a:extLst>
              <a:ext uri="{FF2B5EF4-FFF2-40B4-BE49-F238E27FC236}">
                <a16:creationId xmlns:a16="http://schemas.microsoft.com/office/drawing/2014/main" id="{E1F3C7F7-2DA2-A34D-B8A0-F8444F3FEFC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D7170A-73EB-3F48-865F-830D4994AA41}"/>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4383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F64C7-E495-2049-8F5F-A63A408D6FDE}"/>
              </a:ext>
            </a:extLst>
          </p:cNvPr>
          <p:cNvSpPr>
            <a:spLocks noGrp="1"/>
          </p:cNvSpPr>
          <p:nvPr>
            <p:ph type="title"/>
          </p:nvPr>
        </p:nvSpPr>
        <p:spPr>
          <a:xfrm>
            <a:off x="629841" y="365126"/>
            <a:ext cx="78867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2602449-1968-4E42-B60A-0C1304CCB30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da-DK"/>
              <a:t>Rediger teksttypografien i masteren
Andet niveau
Tredje niveau
Fjerde niveau
Femte niveau</a:t>
            </a:r>
          </a:p>
        </p:txBody>
      </p:sp>
      <p:sp>
        <p:nvSpPr>
          <p:cNvPr id="4" name="Pladsholder til indhold 3">
            <a:extLst>
              <a:ext uri="{FF2B5EF4-FFF2-40B4-BE49-F238E27FC236}">
                <a16:creationId xmlns:a16="http://schemas.microsoft.com/office/drawing/2014/main" id="{6E2DBF11-A29A-6043-AF8C-0D6DE1A48FF5}"/>
              </a:ext>
            </a:extLst>
          </p:cNvPr>
          <p:cNvSpPr>
            <a:spLocks noGrp="1"/>
          </p:cNvSpPr>
          <p:nvPr>
            <p:ph sz="half" idx="2"/>
          </p:nvPr>
        </p:nvSpPr>
        <p:spPr>
          <a:xfrm>
            <a:off x="629842" y="2505075"/>
            <a:ext cx="3868340" cy="3684588"/>
          </a:xfrm>
        </p:spPr>
        <p:txBody>
          <a:bodyPr/>
          <a:lstStyle/>
          <a:p>
            <a:r>
              <a:rPr lang="da-DK"/>
              <a:t>Rediger teksttypografien i masteren
Andet niveau
Tredje niveau
Fjerde niveau
Femte niveau</a:t>
            </a:r>
          </a:p>
        </p:txBody>
      </p:sp>
      <p:sp>
        <p:nvSpPr>
          <p:cNvPr id="5" name="Pladsholder til tekst 4">
            <a:extLst>
              <a:ext uri="{FF2B5EF4-FFF2-40B4-BE49-F238E27FC236}">
                <a16:creationId xmlns:a16="http://schemas.microsoft.com/office/drawing/2014/main" id="{E0863D55-E0CE-204C-A9F8-D268BAC6556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da-DK"/>
              <a:t>Rediger teksttypografien i masteren
Andet niveau
Tredje niveau
Fjerde niveau
Femte niveau</a:t>
            </a:r>
          </a:p>
        </p:txBody>
      </p:sp>
      <p:sp>
        <p:nvSpPr>
          <p:cNvPr id="6" name="Pladsholder til indhold 5">
            <a:extLst>
              <a:ext uri="{FF2B5EF4-FFF2-40B4-BE49-F238E27FC236}">
                <a16:creationId xmlns:a16="http://schemas.microsoft.com/office/drawing/2014/main" id="{E930E7BF-607A-C449-9375-9F4B00473E2C}"/>
              </a:ext>
            </a:extLst>
          </p:cNvPr>
          <p:cNvSpPr>
            <a:spLocks noGrp="1"/>
          </p:cNvSpPr>
          <p:nvPr>
            <p:ph sz="quarter" idx="4"/>
          </p:nvPr>
        </p:nvSpPr>
        <p:spPr>
          <a:xfrm>
            <a:off x="4629150" y="2505075"/>
            <a:ext cx="3887391" cy="3684588"/>
          </a:xfrm>
        </p:spPr>
        <p:txBody>
          <a:bodyPr/>
          <a:lstStyle/>
          <a:p>
            <a:r>
              <a:rPr lang="da-DK"/>
              <a:t>Rediger teksttypografien i masteren
Andet niveau
Tredje niveau
Fjerde niveau
Femte niveau</a:t>
            </a:r>
          </a:p>
        </p:txBody>
      </p:sp>
      <p:sp>
        <p:nvSpPr>
          <p:cNvPr id="7" name="Pladsholder til dato 6">
            <a:extLst>
              <a:ext uri="{FF2B5EF4-FFF2-40B4-BE49-F238E27FC236}">
                <a16:creationId xmlns:a16="http://schemas.microsoft.com/office/drawing/2014/main" id="{739F8155-31F5-6B44-BDF8-2938B6F187E6}"/>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8" name="Pladsholder til sidefod 7">
            <a:extLst>
              <a:ext uri="{FF2B5EF4-FFF2-40B4-BE49-F238E27FC236}">
                <a16:creationId xmlns:a16="http://schemas.microsoft.com/office/drawing/2014/main" id="{F754016F-52D0-3543-8F88-A5C3312B03D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511C0CD-CE86-2948-B420-3D9B1CE82B1D}"/>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4042839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26077-38C4-AD44-B269-06FD2354E75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5C13BF3-D946-214E-BB20-FC497CAA4541}"/>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4" name="Pladsholder til sidefod 3">
            <a:extLst>
              <a:ext uri="{FF2B5EF4-FFF2-40B4-BE49-F238E27FC236}">
                <a16:creationId xmlns:a16="http://schemas.microsoft.com/office/drawing/2014/main" id="{149B04CE-87F1-6C43-8AA5-892D861EDE0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B8EC942-F04A-9B49-B7BC-B73BEAAEAE31}"/>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2489858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E96E8E9-6A6B-F043-B9D9-33FF4486EB3A}"/>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3" name="Pladsholder til sidefod 2">
            <a:extLst>
              <a:ext uri="{FF2B5EF4-FFF2-40B4-BE49-F238E27FC236}">
                <a16:creationId xmlns:a16="http://schemas.microsoft.com/office/drawing/2014/main" id="{72C66159-B082-EC45-8390-07DD2D41269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DC445C2-252D-8F4D-8F80-7244B3F0CDD5}"/>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180980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D5AAF-6D22-B14C-91CE-2CD5CA6F62C8}"/>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0463F83-679F-E84C-8892-B642D8B0CE5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r>
              <a:rPr lang="da-DK"/>
              <a:t>Rediger teksttypografien i masteren
Andet niveau
Tredje niveau
Fjerde niveau
Femte niveau</a:t>
            </a:r>
          </a:p>
        </p:txBody>
      </p:sp>
      <p:sp>
        <p:nvSpPr>
          <p:cNvPr id="4" name="Pladsholder til tekst 3">
            <a:extLst>
              <a:ext uri="{FF2B5EF4-FFF2-40B4-BE49-F238E27FC236}">
                <a16:creationId xmlns:a16="http://schemas.microsoft.com/office/drawing/2014/main" id="{8B3D8E05-24F3-EC45-AAB8-0D2AE03EF79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4DD6E36B-0FBA-7A4A-8271-68CF96870C07}"/>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6" name="Pladsholder til sidefod 5">
            <a:extLst>
              <a:ext uri="{FF2B5EF4-FFF2-40B4-BE49-F238E27FC236}">
                <a16:creationId xmlns:a16="http://schemas.microsoft.com/office/drawing/2014/main" id="{70CF6642-6530-2E46-BE32-1E47CEE7E4C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ED1A722-A28F-8C49-A120-44C5C856DA33}"/>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4028208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51E61F-A4CE-164E-ABDD-CAB4B07F1BE4}"/>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9493E4E-8136-1D4E-9CE1-DCF62430EF2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a-DK"/>
          </a:p>
        </p:txBody>
      </p:sp>
      <p:sp>
        <p:nvSpPr>
          <p:cNvPr id="4" name="Pladsholder til tekst 3">
            <a:extLst>
              <a:ext uri="{FF2B5EF4-FFF2-40B4-BE49-F238E27FC236}">
                <a16:creationId xmlns:a16="http://schemas.microsoft.com/office/drawing/2014/main" id="{2AC15F8A-F239-3143-BA9D-3DC3D8B3346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da-DK"/>
              <a:t>Rediger teksttypografien i masteren
Andet niveau
Tredje niveau
Fjerde niveau
Femte niveau</a:t>
            </a:r>
          </a:p>
        </p:txBody>
      </p:sp>
      <p:sp>
        <p:nvSpPr>
          <p:cNvPr id="5" name="Pladsholder til dato 4">
            <a:extLst>
              <a:ext uri="{FF2B5EF4-FFF2-40B4-BE49-F238E27FC236}">
                <a16:creationId xmlns:a16="http://schemas.microsoft.com/office/drawing/2014/main" id="{04C5C405-6AC9-3841-8F52-F2E47A4B5053}"/>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6" name="Pladsholder til sidefod 5">
            <a:extLst>
              <a:ext uri="{FF2B5EF4-FFF2-40B4-BE49-F238E27FC236}">
                <a16:creationId xmlns:a16="http://schemas.microsoft.com/office/drawing/2014/main" id="{C868923C-E76B-B34D-AC47-DB86CB430D9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643632F-32F5-A042-8BD7-5DA812C9E7FE}"/>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425710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155B15-4025-9E47-8205-C3D6C161CF3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A482C74-3D09-8544-A2F8-03E43E411118}"/>
              </a:ext>
            </a:extLst>
          </p:cNvPr>
          <p:cNvSpPr>
            <a:spLocks noGrp="1"/>
          </p:cNvSpPr>
          <p:nvPr>
            <p:ph type="body" orient="vert" idx="1"/>
          </p:nvPr>
        </p:nvSpPr>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230C5D1B-401D-1E4A-B335-34CDCF92B073}"/>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8A3C8428-B64D-4749-A744-DB902C2199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78BF1A-15B5-B841-9A36-5C11E82D2720}"/>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54506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F796CD4-ED65-4946-9E28-7104CF8F92B1}"/>
              </a:ext>
            </a:extLst>
          </p:cNvPr>
          <p:cNvSpPr>
            <a:spLocks noGrp="1"/>
          </p:cNvSpPr>
          <p:nvPr>
            <p:ph type="title" orient="vert"/>
          </p:nvPr>
        </p:nvSpPr>
        <p:spPr>
          <a:xfrm>
            <a:off x="6543675" y="365125"/>
            <a:ext cx="1971675"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E0B1151-D799-C344-8BDD-011FE56B713A}"/>
              </a:ext>
            </a:extLst>
          </p:cNvPr>
          <p:cNvSpPr>
            <a:spLocks noGrp="1"/>
          </p:cNvSpPr>
          <p:nvPr>
            <p:ph type="body" orient="vert" idx="1"/>
          </p:nvPr>
        </p:nvSpPr>
        <p:spPr>
          <a:xfrm>
            <a:off x="628650" y="365125"/>
            <a:ext cx="5800725" cy="5811838"/>
          </a:xfrm>
        </p:spPr>
        <p:txBody>
          <a:bodyPr vert="eaVert"/>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93EE1A03-1C2D-DD4A-9C31-5A65CEDEF5FF}"/>
              </a:ext>
            </a:extLst>
          </p:cNvPr>
          <p:cNvSpPr>
            <a:spLocks noGrp="1"/>
          </p:cNvSpPr>
          <p:nvPr>
            <p:ph type="dt" sz="half" idx="10"/>
          </p:nvPr>
        </p:nvSpPr>
        <p:spPr/>
        <p:txBody>
          <a:body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3E60324D-4FA4-B94D-B50C-98FEBE597B5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3535AC3-E2D5-2443-84F3-53EC8144FB6E}"/>
              </a:ext>
            </a:extLst>
          </p:cNvPr>
          <p:cNvSpPr>
            <a:spLocks noGrp="1"/>
          </p:cNvSpPr>
          <p:nvPr>
            <p:ph type="sldNum" sz="quarter" idx="12"/>
          </p:nvPr>
        </p:nvSpPr>
        <p:spPr/>
        <p:txBody>
          <a:bodyPr/>
          <a:lstStyle/>
          <a:p>
            <a:fld id="{50672D20-7FE8-4877-B13A-61E3A4A0F9F6}" type="slidenum">
              <a:rPr lang="da-DK" smtClean="0"/>
              <a:t>‹nr.›</a:t>
            </a:fld>
            <a:endParaRPr lang="da-DK"/>
          </a:p>
        </p:txBody>
      </p:sp>
    </p:spTree>
    <p:extLst>
      <p:ext uri="{BB962C8B-B14F-4D97-AF65-F5344CB8AC3E}">
        <p14:creationId xmlns:p14="http://schemas.microsoft.com/office/powerpoint/2010/main" val="156786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1768B71-5133-2A48-8CD4-EB45C1FB73A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4074562-8CC3-E14E-92EE-48EDC7E5F5B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r>
              <a:rPr lang="da-DK"/>
              <a:t>Rediger teksttypografien i masteren
Andet niveau
Tredje niveau
Fjerde niveau
Femte niveau</a:t>
            </a:r>
          </a:p>
        </p:txBody>
      </p:sp>
      <p:sp>
        <p:nvSpPr>
          <p:cNvPr id="4" name="Pladsholder til dato 3">
            <a:extLst>
              <a:ext uri="{FF2B5EF4-FFF2-40B4-BE49-F238E27FC236}">
                <a16:creationId xmlns:a16="http://schemas.microsoft.com/office/drawing/2014/main" id="{AD419BE0-C5B4-124B-9A19-C1CBEB0550C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AEE1ED-E8C7-4F24-9B1C-DC477D0FACB9}" type="datetimeFigureOut">
              <a:rPr lang="da-DK" smtClean="0"/>
              <a:t>19.11.2023</a:t>
            </a:fld>
            <a:endParaRPr lang="da-DK"/>
          </a:p>
        </p:txBody>
      </p:sp>
      <p:sp>
        <p:nvSpPr>
          <p:cNvPr id="5" name="Pladsholder til sidefod 4">
            <a:extLst>
              <a:ext uri="{FF2B5EF4-FFF2-40B4-BE49-F238E27FC236}">
                <a16:creationId xmlns:a16="http://schemas.microsoft.com/office/drawing/2014/main" id="{72CF88FB-82A4-BD48-8EE7-F8CADA0CD41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011319E3-6E62-5E45-9CAD-1CA07C8577C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672D20-7FE8-4877-B13A-61E3A4A0F9F6}" type="slidenum">
              <a:rPr lang="da-DK" smtClean="0"/>
              <a:t>‹nr.›</a:t>
            </a:fld>
            <a:endParaRPr lang="da-DK"/>
          </a:p>
        </p:txBody>
      </p:sp>
    </p:spTree>
    <p:extLst>
      <p:ext uri="{BB962C8B-B14F-4D97-AF65-F5344CB8AC3E}">
        <p14:creationId xmlns:p14="http://schemas.microsoft.com/office/powerpoint/2010/main" val="19123233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fMrvpE6iu5Q?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ruuG2v88zSM?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file:////Users/rikkejepsen/Library/Group%20Containers/UBF8T346G9.ms/WebArchiveCopyPasteTempFiles/com.microsoft.Word/csm_historisk_oversigt_amerikanske_rapkunstnere_u_aarstal_31fbfa09b7.p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5ZDUEilS5M4?feature=oembed" TargetMode="Externa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2FnRnKHS5ds?feature=oembed" TargetMode="Externa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mmo3HFa2vjg?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fF3aPT7C51Y?feature=oembed"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https://rap.systime.dk/fileadmin/_processed_/d/4/csm_paul_revere_s96_83500868bd.png" TargetMode="External"/><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https://rap.systime.dk/fileadmin/_processed_/a/f/csm_flowskema_paul_revere_1ea3addf47.png" TargetMode="External"/><Relationship Id="rId5" Type="http://schemas.openxmlformats.org/officeDocument/2006/relationships/image" Target="../media/image12.png"/><Relationship Id="rId4" Type="http://schemas.openxmlformats.org/officeDocument/2006/relationships/notesSlide" Target="../notesSlides/notesSlide3.xml"/><Relationship Id="rId9"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MLpv_HtEaks?feature=oembe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c5fts7bj-so?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4FA4E651-C3D8-4DB8-A026-E8531C6AF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27272" y="4071597"/>
            <a:ext cx="7886700" cy="1286544"/>
          </a:xfrm>
          <a:noFill/>
        </p:spPr>
        <p:txBody>
          <a:bodyPr anchor="b">
            <a:normAutofit/>
          </a:bodyPr>
          <a:lstStyle/>
          <a:p>
            <a:r>
              <a:rPr lang="da-DK" dirty="0" err="1"/>
              <a:t>Rappens</a:t>
            </a:r>
            <a:r>
              <a:rPr lang="da-DK" dirty="0"/>
              <a:t> historie</a:t>
            </a:r>
          </a:p>
        </p:txBody>
      </p:sp>
      <p:sp>
        <p:nvSpPr>
          <p:cNvPr id="3" name="Undertitel 2"/>
          <p:cNvSpPr>
            <a:spLocks noGrp="1"/>
          </p:cNvSpPr>
          <p:nvPr>
            <p:ph type="subTitle" idx="1"/>
          </p:nvPr>
        </p:nvSpPr>
        <p:spPr>
          <a:xfrm>
            <a:off x="629601" y="5572126"/>
            <a:ext cx="7882041" cy="556964"/>
          </a:xfrm>
          <a:noFill/>
        </p:spPr>
        <p:txBody>
          <a:bodyPr>
            <a:normAutofit/>
          </a:bodyPr>
          <a:lstStyle/>
          <a:p>
            <a:r>
              <a:rPr lang="da-DK"/>
              <a:t>Introduktion</a:t>
            </a:r>
            <a:endParaRPr lang="da-DK" dirty="0"/>
          </a:p>
        </p:txBody>
      </p:sp>
      <p:pic>
        <p:nvPicPr>
          <p:cNvPr id="3075" name="Picture 3" descr="Rapperen Juelz Santana fra The Diplomats i 2017.">
            <a:extLst>
              <a:ext uri="{FF2B5EF4-FFF2-40B4-BE49-F238E27FC236}">
                <a16:creationId xmlns:a16="http://schemas.microsoft.com/office/drawing/2014/main" id="{A14ED9D3-99D6-2211-1A26-241F9C40EA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909" b="2"/>
          <a:stretch/>
        </p:blipFill>
        <p:spPr bwMode="auto">
          <a:xfrm>
            <a:off x="-770742" y="10943"/>
            <a:ext cx="10682726" cy="45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38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Hvad er dit forhold til Hiphop-musik? (Rap-musik)</a:t>
            </a:r>
          </a:p>
        </p:txBody>
      </p:sp>
      <p:sp>
        <p:nvSpPr>
          <p:cNvPr id="3" name="Pladsholder til indhold 2"/>
          <p:cNvSpPr>
            <a:spLocks noGrp="1"/>
          </p:cNvSpPr>
          <p:nvPr>
            <p:ph idx="1"/>
          </p:nvPr>
        </p:nvSpPr>
        <p:spPr/>
        <p:txBody>
          <a:bodyPr>
            <a:normAutofit/>
          </a:bodyPr>
          <a:lstStyle/>
          <a:p>
            <a:r>
              <a:rPr lang="da-DK" sz="3200" dirty="0"/>
              <a:t>Pardiskussion</a:t>
            </a:r>
          </a:p>
          <a:p>
            <a:r>
              <a:rPr lang="da-DK" sz="3200" dirty="0"/>
              <a:t>Hvad forstår du ved </a:t>
            </a:r>
            <a:r>
              <a:rPr lang="da-DK" sz="3200" dirty="0" err="1"/>
              <a:t>rapmusik</a:t>
            </a:r>
            <a:r>
              <a:rPr lang="da-DK" sz="3200" dirty="0"/>
              <a:t>?</a:t>
            </a:r>
          </a:p>
          <a:p>
            <a:r>
              <a:rPr lang="da-DK" sz="3200" dirty="0"/>
              <a:t>Hvilke kvaliteter er der i </a:t>
            </a:r>
            <a:r>
              <a:rPr lang="da-DK" sz="3200" dirty="0" err="1"/>
              <a:t>rapmusik</a:t>
            </a:r>
            <a:r>
              <a:rPr lang="da-DK" sz="3200" dirty="0"/>
              <a:t>?</a:t>
            </a:r>
          </a:p>
          <a:p>
            <a:r>
              <a:rPr lang="da-DK" sz="3200" dirty="0"/>
              <a:t>Er der nogle specifikke musikalske kendetegn?</a:t>
            </a:r>
          </a:p>
          <a:p>
            <a:pPr marL="0" indent="0">
              <a:buNone/>
            </a:pPr>
            <a:endParaRPr lang="da-DK" sz="3200" dirty="0"/>
          </a:p>
        </p:txBody>
      </p:sp>
    </p:spTree>
    <p:extLst>
      <p:ext uri="{BB962C8B-B14F-4D97-AF65-F5344CB8AC3E}">
        <p14:creationId xmlns:p14="http://schemas.microsoft.com/office/powerpoint/2010/main" val="23696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C36390-6BE9-A347-D0A7-19AA0CFE98E8}"/>
              </a:ext>
            </a:extLst>
          </p:cNvPr>
          <p:cNvSpPr>
            <a:spLocks noGrp="1"/>
          </p:cNvSpPr>
          <p:nvPr>
            <p:ph type="title"/>
          </p:nvPr>
        </p:nvSpPr>
        <p:spPr/>
        <p:txBody>
          <a:bodyPr/>
          <a:lstStyle/>
          <a:p>
            <a:r>
              <a:rPr lang="da-DK" dirty="0"/>
              <a:t>Hvad går forud for </a:t>
            </a:r>
            <a:r>
              <a:rPr lang="da-DK" dirty="0" err="1"/>
              <a:t>rappen</a:t>
            </a:r>
            <a:endParaRPr lang="da-DK" dirty="0"/>
          </a:p>
        </p:txBody>
      </p:sp>
      <p:sp>
        <p:nvSpPr>
          <p:cNvPr id="3" name="Pladsholder til indhold 2">
            <a:extLst>
              <a:ext uri="{FF2B5EF4-FFF2-40B4-BE49-F238E27FC236}">
                <a16:creationId xmlns:a16="http://schemas.microsoft.com/office/drawing/2014/main" id="{2F4EDA9C-08A4-E868-61C5-5A676734E79C}"/>
              </a:ext>
            </a:extLst>
          </p:cNvPr>
          <p:cNvSpPr>
            <a:spLocks noGrp="1"/>
          </p:cNvSpPr>
          <p:nvPr>
            <p:ph idx="1"/>
          </p:nvPr>
        </p:nvSpPr>
        <p:spPr/>
        <p:txBody>
          <a:bodyPr/>
          <a:lstStyle/>
          <a:p>
            <a:r>
              <a:rPr lang="da-DK" dirty="0"/>
              <a:t>Vil man tegne et dækkende billede af </a:t>
            </a:r>
            <a:r>
              <a:rPr lang="da-DK" dirty="0" err="1"/>
              <a:t>rapmusikken</a:t>
            </a:r>
            <a:r>
              <a:rPr lang="da-DK" dirty="0"/>
              <a:t>, er det nødvendigt at anskue den fra flere vinkler.</a:t>
            </a:r>
          </a:p>
          <a:p>
            <a:r>
              <a:rPr lang="da-DK" dirty="0"/>
              <a:t>Flere musikforskere peger på, at der går en lige linje fra 1920’ernes jazz og blues op gennem 1960’ernes soul og funk til </a:t>
            </a:r>
            <a:r>
              <a:rPr lang="da-DK" dirty="0" err="1"/>
              <a:t>rapmusikken</a:t>
            </a:r>
            <a:r>
              <a:rPr lang="da-DK" dirty="0"/>
              <a:t>.</a:t>
            </a:r>
          </a:p>
          <a:p>
            <a:r>
              <a:rPr lang="da-DK" dirty="0"/>
              <a:t>Det disse genre i særlig grad har til fælles er, at alle opstår i en samfundsmæssig kontekst, hvor sorte lever under sociale forhold, der er specifikke for USA.</a:t>
            </a:r>
          </a:p>
          <a:p>
            <a:endParaRPr lang="da-DK" dirty="0"/>
          </a:p>
        </p:txBody>
      </p:sp>
    </p:spTree>
    <p:extLst>
      <p:ext uri="{BB962C8B-B14F-4D97-AF65-F5344CB8AC3E}">
        <p14:creationId xmlns:p14="http://schemas.microsoft.com/office/powerpoint/2010/main" val="36925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1410A-7948-D7B9-C862-2DE9F7653133}"/>
              </a:ext>
            </a:extLst>
          </p:cNvPr>
          <p:cNvSpPr>
            <a:spLocks noGrp="1"/>
          </p:cNvSpPr>
          <p:nvPr>
            <p:ph type="title"/>
          </p:nvPr>
        </p:nvSpPr>
        <p:spPr/>
        <p:txBody>
          <a:bodyPr>
            <a:normAutofit fontScale="90000"/>
          </a:bodyPr>
          <a:lstStyle/>
          <a:p>
            <a:r>
              <a:rPr lang="da-DK" dirty="0"/>
              <a:t>3 spor, der på hver sin måde har stor indflydelse på </a:t>
            </a:r>
            <a:r>
              <a:rPr lang="da-DK" dirty="0" err="1"/>
              <a:t>rappens</a:t>
            </a:r>
            <a:r>
              <a:rPr lang="da-DK" dirty="0"/>
              <a:t> opståen og udformning</a:t>
            </a:r>
          </a:p>
        </p:txBody>
      </p:sp>
      <p:sp>
        <p:nvSpPr>
          <p:cNvPr id="3" name="Pladsholder til indhold 2">
            <a:extLst>
              <a:ext uri="{FF2B5EF4-FFF2-40B4-BE49-F238E27FC236}">
                <a16:creationId xmlns:a16="http://schemas.microsoft.com/office/drawing/2014/main" id="{D538E06E-96C5-28C9-1468-48505D1E2061}"/>
              </a:ext>
            </a:extLst>
          </p:cNvPr>
          <p:cNvSpPr>
            <a:spLocks noGrp="1"/>
          </p:cNvSpPr>
          <p:nvPr>
            <p:ph idx="1"/>
          </p:nvPr>
        </p:nvSpPr>
        <p:spPr/>
        <p:txBody>
          <a:bodyPr>
            <a:normAutofit/>
          </a:bodyPr>
          <a:lstStyle/>
          <a:p>
            <a:pPr marL="457200" indent="-457200">
              <a:buAutoNum type="arabicParenR"/>
            </a:pPr>
            <a:r>
              <a:rPr lang="da-DK" sz="2800" dirty="0"/>
              <a:t>Den afrikanske kontekst</a:t>
            </a:r>
          </a:p>
          <a:p>
            <a:pPr marL="457200" indent="-457200">
              <a:buAutoNum type="arabicParenR"/>
            </a:pPr>
            <a:r>
              <a:rPr lang="da-DK" sz="2800" dirty="0"/>
              <a:t>Den urbane kontekst</a:t>
            </a:r>
          </a:p>
          <a:p>
            <a:pPr marL="457200" indent="-457200">
              <a:buAutoNum type="arabicParenR"/>
            </a:pPr>
            <a:r>
              <a:rPr lang="da-DK" sz="2800" dirty="0"/>
              <a:t>Den teknologiske kontekst</a:t>
            </a:r>
          </a:p>
        </p:txBody>
      </p:sp>
    </p:spTree>
    <p:extLst>
      <p:ext uri="{BB962C8B-B14F-4D97-AF65-F5344CB8AC3E}">
        <p14:creationId xmlns:p14="http://schemas.microsoft.com/office/powerpoint/2010/main" val="180679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E5226-F7A7-64C9-FBC2-049FBC9AD0C8}"/>
              </a:ext>
            </a:extLst>
          </p:cNvPr>
          <p:cNvSpPr>
            <a:spLocks noGrp="1"/>
          </p:cNvSpPr>
          <p:nvPr>
            <p:ph type="title"/>
          </p:nvPr>
        </p:nvSpPr>
        <p:spPr/>
        <p:txBody>
          <a:bodyPr/>
          <a:lstStyle/>
          <a:p>
            <a:r>
              <a:rPr lang="da-DK" dirty="0"/>
              <a:t>Den afrikanske kontekst</a:t>
            </a:r>
          </a:p>
        </p:txBody>
      </p:sp>
      <p:sp>
        <p:nvSpPr>
          <p:cNvPr id="3" name="Pladsholder til indhold 2">
            <a:extLst>
              <a:ext uri="{FF2B5EF4-FFF2-40B4-BE49-F238E27FC236}">
                <a16:creationId xmlns:a16="http://schemas.microsoft.com/office/drawing/2014/main" id="{A864A0FB-02AF-CE59-0317-56ED171752EF}"/>
              </a:ext>
            </a:extLst>
          </p:cNvPr>
          <p:cNvSpPr>
            <a:spLocks noGrp="1"/>
          </p:cNvSpPr>
          <p:nvPr>
            <p:ph idx="1"/>
          </p:nvPr>
        </p:nvSpPr>
        <p:spPr/>
        <p:txBody>
          <a:bodyPr>
            <a:normAutofit/>
          </a:bodyPr>
          <a:lstStyle/>
          <a:p>
            <a:r>
              <a:rPr lang="da-DK" dirty="0"/>
              <a:t>Da unge afro- og latinamerikanere i New Yorks ghetto-område op gennem 1970’erne begynder at rappe, er de ikke de første, der taler rytmisk og rimende til musik.</a:t>
            </a:r>
          </a:p>
          <a:p>
            <a:r>
              <a:rPr lang="da-DK" dirty="0"/>
              <a:t>Allerede i 1619 ankommer de første slaver fra Afrika (primært Vestafrika) til Nordamerika, hvor de bliver brugt som ulønnet arbejdskræft i forbindelse med koloniseringen af det nye kontingent. </a:t>
            </a:r>
          </a:p>
          <a:p>
            <a:r>
              <a:rPr lang="da-DK" dirty="0"/>
              <a:t>De tager deres egne musikalske traditioner og fremføringsritualer til deres nye virkelighed</a:t>
            </a:r>
          </a:p>
          <a:p>
            <a:r>
              <a:rPr lang="da-DK" dirty="0"/>
              <a:t>Mens den europæiske musiktradition har vægt på harmoni (spænding og afspænding gennem dissonans og konsonans), lægger den afrikanske langt større vægt på rytme.</a:t>
            </a:r>
          </a:p>
        </p:txBody>
      </p:sp>
    </p:spTree>
    <p:extLst>
      <p:ext uri="{BB962C8B-B14F-4D97-AF65-F5344CB8AC3E}">
        <p14:creationId xmlns:p14="http://schemas.microsoft.com/office/powerpoint/2010/main" val="254068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Playing For Change | Inside West Africa's Griot Culture | Prince…">
            <a:extLst>
              <a:ext uri="{FF2B5EF4-FFF2-40B4-BE49-F238E27FC236}">
                <a16:creationId xmlns:a16="http://schemas.microsoft.com/office/drawing/2014/main" id="{1A988191-AC7C-CD03-3B5E-D80A1D9562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47"/>
          <a:stretch/>
        </p:blipFill>
        <p:spPr bwMode="auto">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D68178DB-0D03-A4C2-31B9-055076EE6870}"/>
              </a:ext>
            </a:extLst>
          </p:cNvPr>
          <p:cNvSpPr>
            <a:spLocks noGrp="1"/>
          </p:cNvSpPr>
          <p:nvPr>
            <p:ph idx="1"/>
          </p:nvPr>
        </p:nvSpPr>
        <p:spPr>
          <a:xfrm>
            <a:off x="4788024" y="1484784"/>
            <a:ext cx="3968747" cy="4306613"/>
          </a:xfrm>
        </p:spPr>
        <p:txBody>
          <a:bodyPr>
            <a:normAutofit/>
          </a:bodyPr>
          <a:lstStyle/>
          <a:p>
            <a:pPr marL="0" indent="0">
              <a:buNone/>
            </a:pPr>
            <a:r>
              <a:rPr lang="da-DK" sz="2000" dirty="0"/>
              <a:t>En af de tidligste forgængere for rap findes hos den vestafrikanske </a:t>
            </a:r>
            <a:r>
              <a:rPr lang="da-DK" sz="2000" i="1" dirty="0" err="1"/>
              <a:t>griot</a:t>
            </a:r>
            <a:r>
              <a:rPr lang="da-DK" sz="2000" i="1" dirty="0"/>
              <a:t>, </a:t>
            </a:r>
            <a:r>
              <a:rPr lang="da-DK" sz="2000" dirty="0"/>
              <a:t>en vigtig og velanset person i de små stammesamfund - en omvandrende historiefortæller og sanger.</a:t>
            </a:r>
          </a:p>
          <a:p>
            <a:pPr marL="0" indent="0">
              <a:buNone/>
            </a:pPr>
            <a:endParaRPr lang="da-DK" sz="2000" dirty="0"/>
          </a:p>
          <a:p>
            <a:pPr marL="0" indent="0">
              <a:buNone/>
            </a:pPr>
            <a:r>
              <a:rPr lang="da-DK" sz="2000" dirty="0" err="1"/>
              <a:t>Grioten</a:t>
            </a:r>
            <a:r>
              <a:rPr lang="da-DK" sz="2000" dirty="0"/>
              <a:t> udveksler nyheder mellem byerne, der synges til et repetitivt musikalsk akkompagnement bestående af percussion eller et strengeinstrument (eks. en </a:t>
            </a:r>
            <a:r>
              <a:rPr lang="da-DK" sz="2000" dirty="0" err="1"/>
              <a:t>kora</a:t>
            </a:r>
            <a:r>
              <a:rPr lang="da-DK" sz="2000" dirty="0"/>
              <a:t>)</a:t>
            </a:r>
          </a:p>
          <a:p>
            <a:endParaRPr lang="da-DK" sz="2000" dirty="0"/>
          </a:p>
        </p:txBody>
      </p:sp>
    </p:spTree>
    <p:extLst>
      <p:ext uri="{BB962C8B-B14F-4D97-AF65-F5344CB8AC3E}">
        <p14:creationId xmlns:p14="http://schemas.microsoft.com/office/powerpoint/2010/main" val="2073357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785BC788-2D0F-A678-03C0-613F8BAD664E}"/>
              </a:ext>
            </a:extLst>
          </p:cNvPr>
          <p:cNvSpPr>
            <a:spLocks noGrp="1"/>
          </p:cNvSpPr>
          <p:nvPr>
            <p:ph type="title"/>
          </p:nvPr>
        </p:nvSpPr>
        <p:spPr>
          <a:xfrm>
            <a:off x="628650" y="5358141"/>
            <a:ext cx="7886700" cy="942664"/>
          </a:xfrm>
        </p:spPr>
        <p:txBody>
          <a:bodyPr vert="horz" lIns="91440" tIns="45720" rIns="91440" bIns="45720" rtlCol="0" anchor="ctr">
            <a:normAutofit/>
          </a:bodyPr>
          <a:lstStyle/>
          <a:p>
            <a:pPr algn="ctr" defTabSz="914400"/>
            <a:r>
              <a:rPr lang="en-US" sz="4500" kern="1200" dirty="0">
                <a:solidFill>
                  <a:schemeClr val="tx1"/>
                </a:solidFill>
                <a:latin typeface="+mj-lt"/>
                <a:ea typeface="+mj-ea"/>
                <a:cs typeface="+mj-cs"/>
              </a:rPr>
              <a:t>Fra </a:t>
            </a:r>
            <a:r>
              <a:rPr lang="en-US" sz="4500" kern="1200" dirty="0" err="1">
                <a:solidFill>
                  <a:schemeClr val="tx1"/>
                </a:solidFill>
                <a:latin typeface="+mj-lt"/>
                <a:ea typeface="+mj-ea"/>
                <a:cs typeface="+mj-cs"/>
              </a:rPr>
              <a:t>grioten</a:t>
            </a:r>
            <a:r>
              <a:rPr lang="en-US" sz="4500" kern="1200" dirty="0">
                <a:solidFill>
                  <a:schemeClr val="tx1"/>
                </a:solidFill>
                <a:latin typeface="+mj-lt"/>
                <a:ea typeface="+mj-ea"/>
                <a:cs typeface="+mj-cs"/>
              </a:rPr>
              <a:t> </a:t>
            </a:r>
            <a:r>
              <a:rPr lang="en-US" sz="4500" kern="1200" dirty="0" err="1">
                <a:solidFill>
                  <a:schemeClr val="tx1"/>
                </a:solidFill>
                <a:latin typeface="+mj-lt"/>
                <a:ea typeface="+mj-ea"/>
                <a:cs typeface="+mj-cs"/>
              </a:rPr>
              <a:t>til</a:t>
            </a:r>
            <a:r>
              <a:rPr lang="en-US" sz="4500" kern="1200" dirty="0">
                <a:solidFill>
                  <a:schemeClr val="tx1"/>
                </a:solidFill>
                <a:latin typeface="+mj-lt"/>
                <a:ea typeface="+mj-ea"/>
                <a:cs typeface="+mj-cs"/>
              </a:rPr>
              <a:t> </a:t>
            </a:r>
            <a:r>
              <a:rPr lang="en-US" sz="4500" kern="1200" dirty="0" err="1">
                <a:solidFill>
                  <a:schemeClr val="tx1"/>
                </a:solidFill>
                <a:latin typeface="+mj-lt"/>
                <a:ea typeface="+mj-ea"/>
                <a:cs typeface="+mj-cs"/>
              </a:rPr>
              <a:t>hiphoppen</a:t>
            </a:r>
            <a:endParaRPr lang="en-US" sz="4500" kern="1200" dirty="0">
              <a:solidFill>
                <a:schemeClr val="tx1"/>
              </a:solidFill>
              <a:latin typeface="+mj-lt"/>
              <a:ea typeface="+mj-ea"/>
              <a:cs typeface="+mj-cs"/>
            </a:endParaRPr>
          </a:p>
        </p:txBody>
      </p:sp>
      <p:pic>
        <p:nvPicPr>
          <p:cNvPr id="4" name="Onlinemedier 3" descr="Carry on Tradition   Griots to Hip Hop">
            <a:hlinkClick r:id="" action="ppaction://media"/>
            <a:extLst>
              <a:ext uri="{FF2B5EF4-FFF2-40B4-BE49-F238E27FC236}">
                <a16:creationId xmlns:a16="http://schemas.microsoft.com/office/drawing/2014/main" id="{DD2BB93D-BEC8-7E42-DCE5-5C93A23D1D14}"/>
              </a:ext>
            </a:extLst>
          </p:cNvPr>
          <p:cNvPicPr>
            <a:picLocks noGrp="1" noRot="1" noChangeAspect="1"/>
          </p:cNvPicPr>
          <p:nvPr>
            <p:ph idx="1"/>
            <a:videoFile r:link="rId1"/>
          </p:nvPr>
        </p:nvPicPr>
        <p:blipFill>
          <a:blip r:embed="rId3"/>
          <a:stretch>
            <a:fillRect/>
          </a:stretch>
        </p:blipFill>
        <p:spPr>
          <a:xfrm>
            <a:off x="482600" y="561296"/>
            <a:ext cx="8178799" cy="4621021"/>
          </a:xfrm>
          <a:prstGeom prst="rect">
            <a:avLst/>
          </a:prstGeom>
        </p:spPr>
      </p:pic>
    </p:spTree>
    <p:extLst>
      <p:ext uri="{BB962C8B-B14F-4D97-AF65-F5344CB8AC3E}">
        <p14:creationId xmlns:p14="http://schemas.microsoft.com/office/powerpoint/2010/main" val="168075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884A3-5E67-5B9E-2B1E-83A43C8C254A}"/>
              </a:ext>
            </a:extLst>
          </p:cNvPr>
          <p:cNvSpPr>
            <a:spLocks noGrp="1"/>
          </p:cNvSpPr>
          <p:nvPr>
            <p:ph type="title"/>
          </p:nvPr>
        </p:nvSpPr>
        <p:spPr/>
        <p:txBody>
          <a:bodyPr/>
          <a:lstStyle/>
          <a:p>
            <a:r>
              <a:rPr lang="da-DK" dirty="0"/>
              <a:t>Den urbane kontekst</a:t>
            </a:r>
          </a:p>
        </p:txBody>
      </p:sp>
      <p:sp>
        <p:nvSpPr>
          <p:cNvPr id="3" name="Pladsholder til indhold 2">
            <a:extLst>
              <a:ext uri="{FF2B5EF4-FFF2-40B4-BE49-F238E27FC236}">
                <a16:creationId xmlns:a16="http://schemas.microsoft.com/office/drawing/2014/main" id="{521B81A6-B6AC-D73B-C984-1E71809DF940}"/>
              </a:ext>
            </a:extLst>
          </p:cNvPr>
          <p:cNvSpPr>
            <a:spLocks noGrp="1"/>
          </p:cNvSpPr>
          <p:nvPr>
            <p:ph idx="1"/>
          </p:nvPr>
        </p:nvSpPr>
        <p:spPr/>
        <p:txBody>
          <a:bodyPr>
            <a:normAutofit/>
          </a:bodyPr>
          <a:lstStyle/>
          <a:p>
            <a:r>
              <a:rPr lang="da-DK" dirty="0"/>
              <a:t>Borgerrettighedsbevægelsernes arbejde i 1960’erne bærer frugt, og lovgivning bliver med Civil Rights </a:t>
            </a:r>
            <a:r>
              <a:rPr lang="da-DK" dirty="0" err="1"/>
              <a:t>Act</a:t>
            </a:r>
            <a:r>
              <a:rPr lang="da-DK" dirty="0"/>
              <a:t> (1964) og </a:t>
            </a:r>
            <a:r>
              <a:rPr lang="da-DK" dirty="0" err="1"/>
              <a:t>Voting</a:t>
            </a:r>
            <a:r>
              <a:rPr lang="da-DK" dirty="0"/>
              <a:t> Rights </a:t>
            </a:r>
            <a:r>
              <a:rPr lang="da-DK" dirty="0" err="1"/>
              <a:t>Act</a:t>
            </a:r>
            <a:r>
              <a:rPr lang="da-DK" dirty="0"/>
              <a:t> (1965) ændret, så racediskrimination forbydes – alle sorte får stemmeret.</a:t>
            </a:r>
          </a:p>
          <a:p>
            <a:r>
              <a:rPr lang="da-DK" dirty="0"/>
              <a:t>Dog viser det sig hurtigt, at lovene i praksis sjældent betyder, at de reelle levevilkår forbedres.</a:t>
            </a:r>
          </a:p>
          <a:p>
            <a:r>
              <a:rPr lang="da-DK" dirty="0"/>
              <a:t>Dette ses tydeligt i de afroamerikanske ghettoområder, der opstår i storbyerne i USA, hvor fattigdom og lovløshed hersker.</a:t>
            </a:r>
          </a:p>
          <a:p>
            <a:r>
              <a:rPr lang="da-DK" dirty="0"/>
              <a:t>Dette forårsager en række uroligheder i disse kvarterer op gennem 60’erne.</a:t>
            </a:r>
          </a:p>
          <a:p>
            <a:r>
              <a:rPr lang="da-DK" dirty="0"/>
              <a:t>Særligt i </a:t>
            </a:r>
            <a:r>
              <a:rPr lang="da-DK" dirty="0" err="1"/>
              <a:t>Compton</a:t>
            </a:r>
            <a:r>
              <a:rPr lang="da-DK" dirty="0"/>
              <a:t> i Los Angeles og Bronx i New York. Her er høj kriminalitetsrate pga. stor arbejdsløshed, bandemiljø, alkoholikere og stofmisbrugere.</a:t>
            </a:r>
          </a:p>
        </p:txBody>
      </p:sp>
    </p:spTree>
    <p:extLst>
      <p:ext uri="{BB962C8B-B14F-4D97-AF65-F5344CB8AC3E}">
        <p14:creationId xmlns:p14="http://schemas.microsoft.com/office/powerpoint/2010/main" val="3476800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E15833F0-6105-5374-B63F-87070CC4D7E4}"/>
              </a:ext>
            </a:extLst>
          </p:cNvPr>
          <p:cNvSpPr>
            <a:spLocks noGrp="1"/>
          </p:cNvSpPr>
          <p:nvPr>
            <p:ph idx="1"/>
          </p:nvPr>
        </p:nvSpPr>
        <p:spPr>
          <a:xfrm>
            <a:off x="811510" y="620688"/>
            <a:ext cx="7886700" cy="5760640"/>
          </a:xfrm>
        </p:spPr>
        <p:txBody>
          <a:bodyPr>
            <a:normAutofit/>
          </a:bodyPr>
          <a:lstStyle/>
          <a:p>
            <a:r>
              <a:rPr lang="da-DK" i="1" dirty="0"/>
              <a:t>Kevin Donovan </a:t>
            </a:r>
            <a:r>
              <a:rPr lang="da-DK" dirty="0"/>
              <a:t>(leder af Black Spades – New Yorks største og mest berygtede bande) bliver en vigtig person i etableringen af hiphopkulturen. Han kaldes også </a:t>
            </a:r>
            <a:r>
              <a:rPr lang="da-DK" i="1" dirty="0" err="1"/>
              <a:t>African</a:t>
            </a:r>
            <a:r>
              <a:rPr lang="da-DK" i="1" dirty="0"/>
              <a:t> </a:t>
            </a:r>
            <a:r>
              <a:rPr lang="da-DK" i="1" dirty="0" err="1"/>
              <a:t>Bambaataa</a:t>
            </a:r>
            <a:r>
              <a:rPr lang="da-DK" i="1" dirty="0"/>
              <a:t>.</a:t>
            </a:r>
          </a:p>
          <a:p>
            <a:r>
              <a:rPr lang="da-DK" dirty="0"/>
              <a:t>Han omdanner i 60’erne Black Spades til en </a:t>
            </a:r>
            <a:r>
              <a:rPr lang="da-DK" dirty="0" err="1"/>
              <a:t>ikke-voldelig</a:t>
            </a:r>
            <a:r>
              <a:rPr lang="da-DK" dirty="0"/>
              <a:t> organisation, han kalder </a:t>
            </a:r>
            <a:r>
              <a:rPr lang="da-DK" i="1" dirty="0"/>
              <a:t>The Zulu Nation.</a:t>
            </a:r>
          </a:p>
          <a:p>
            <a:r>
              <a:rPr lang="da-DK" dirty="0"/>
              <a:t>Et ønske om, at prøve at sætte en</a:t>
            </a:r>
            <a:br>
              <a:rPr lang="da-DK" dirty="0"/>
            </a:br>
            <a:r>
              <a:rPr lang="da-DK" dirty="0"/>
              <a:t>stopper for volden og utrygheden, </a:t>
            </a:r>
            <a:br>
              <a:rPr lang="da-DK" dirty="0"/>
            </a:br>
            <a:r>
              <a:rPr lang="da-DK" dirty="0"/>
              <a:t>og skabe et sted, hvor unge i stedet</a:t>
            </a:r>
            <a:br>
              <a:rPr lang="da-DK" dirty="0"/>
            </a:br>
            <a:r>
              <a:rPr lang="da-DK" dirty="0"/>
              <a:t>for at ty til vold kan bruge deres</a:t>
            </a:r>
            <a:br>
              <a:rPr lang="da-DK" dirty="0"/>
            </a:br>
            <a:r>
              <a:rPr lang="da-DK" dirty="0"/>
              <a:t>energi i kreativt øjemed gennem</a:t>
            </a:r>
            <a:br>
              <a:rPr lang="da-DK" dirty="0"/>
            </a:br>
            <a:r>
              <a:rPr lang="da-DK" dirty="0"/>
              <a:t>musik, dans og kunst.</a:t>
            </a:r>
          </a:p>
          <a:p>
            <a:r>
              <a:rPr lang="da-DK" dirty="0"/>
              <a:t>De forskellige former for kunst, som </a:t>
            </a:r>
            <a:br>
              <a:rPr lang="da-DK" dirty="0"/>
            </a:br>
            <a:r>
              <a:rPr lang="da-DK" dirty="0"/>
              <a:t>de unge sorte Bronx-indbyggere på</a:t>
            </a:r>
            <a:br>
              <a:rPr lang="da-DK" dirty="0"/>
            </a:br>
            <a:r>
              <a:rPr lang="da-DK" dirty="0" err="1"/>
              <a:t>Bambaataas</a:t>
            </a:r>
            <a:r>
              <a:rPr lang="da-DK" dirty="0"/>
              <a:t> opfordring giver sig i kast med, stritter i mange retninger, men kommer samlet set til at tegne hiphopkulturen:</a:t>
            </a:r>
          </a:p>
          <a:p>
            <a:r>
              <a:rPr lang="da-DK" b="1" dirty="0"/>
              <a:t>Graffiti, breakdance, DJ og rap </a:t>
            </a:r>
            <a:r>
              <a:rPr lang="da-DK" dirty="0"/>
              <a:t>= hiphopkulturens fire elementer</a:t>
            </a:r>
            <a:br>
              <a:rPr lang="da-DK" dirty="0"/>
            </a:br>
            <a:endParaRPr lang="da-DK" dirty="0"/>
          </a:p>
          <a:p>
            <a:endParaRPr lang="da-DK" dirty="0"/>
          </a:p>
        </p:txBody>
      </p:sp>
      <p:pic>
        <p:nvPicPr>
          <p:cNvPr id="2050" name="Picture 2" descr="The Hip-Hop 25: #9 Afrika Bambaataa - by Ben Westhoff">
            <a:extLst>
              <a:ext uri="{FF2B5EF4-FFF2-40B4-BE49-F238E27FC236}">
                <a16:creationId xmlns:a16="http://schemas.microsoft.com/office/drawing/2014/main" id="{A0028826-EC32-5EA1-8019-6D5BBDF3E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286000"/>
            <a:ext cx="34671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955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202E3F-DB26-C206-6396-7A25C1C740B6}"/>
              </a:ext>
            </a:extLst>
          </p:cNvPr>
          <p:cNvSpPr>
            <a:spLocks noGrp="1"/>
          </p:cNvSpPr>
          <p:nvPr>
            <p:ph type="title"/>
          </p:nvPr>
        </p:nvSpPr>
        <p:spPr/>
        <p:txBody>
          <a:bodyPr/>
          <a:lstStyle/>
          <a:p>
            <a:r>
              <a:rPr lang="da-DK" dirty="0"/>
              <a:t>Den teknologiske kontekst</a:t>
            </a:r>
          </a:p>
        </p:txBody>
      </p:sp>
      <p:sp>
        <p:nvSpPr>
          <p:cNvPr id="3" name="Pladsholder til indhold 2">
            <a:extLst>
              <a:ext uri="{FF2B5EF4-FFF2-40B4-BE49-F238E27FC236}">
                <a16:creationId xmlns:a16="http://schemas.microsoft.com/office/drawing/2014/main" id="{B62BC720-E27B-AB68-1683-29B8C64B4AE0}"/>
              </a:ext>
            </a:extLst>
          </p:cNvPr>
          <p:cNvSpPr>
            <a:spLocks noGrp="1"/>
          </p:cNvSpPr>
          <p:nvPr>
            <p:ph idx="1"/>
          </p:nvPr>
        </p:nvSpPr>
        <p:spPr/>
        <p:txBody>
          <a:bodyPr/>
          <a:lstStyle/>
          <a:p>
            <a:r>
              <a:rPr lang="da-DK" dirty="0"/>
              <a:t>I 1970’erne bliver mixeren billige, og giver DJ’s mulighed for at lave en flydende overgang mellem numrene (</a:t>
            </a:r>
            <a:r>
              <a:rPr lang="da-DK" i="1" dirty="0"/>
              <a:t>crossfade).</a:t>
            </a:r>
          </a:p>
          <a:p>
            <a:r>
              <a:rPr lang="da-DK" dirty="0"/>
              <a:t>Dette får folk på dansegulvet. Det erfares ligeledes at breaks er klimaks.</a:t>
            </a:r>
          </a:p>
          <a:p>
            <a:r>
              <a:rPr lang="da-DK" dirty="0"/>
              <a:t>En af de tidligste DJ’s </a:t>
            </a:r>
            <a:r>
              <a:rPr lang="da-DK" dirty="0" err="1"/>
              <a:t>Kool</a:t>
            </a:r>
            <a:r>
              <a:rPr lang="da-DK" dirty="0"/>
              <a:t> </a:t>
            </a:r>
            <a:r>
              <a:rPr lang="da-DK" dirty="0" err="1"/>
              <a:t>Herc</a:t>
            </a:r>
            <a:r>
              <a:rPr lang="da-DK" dirty="0"/>
              <a:t> opfinder derfor </a:t>
            </a:r>
            <a:r>
              <a:rPr lang="da-DK" i="1" dirty="0" err="1"/>
              <a:t>breakbeatet</a:t>
            </a:r>
            <a:r>
              <a:rPr lang="da-DK" i="1" dirty="0"/>
              <a:t> – </a:t>
            </a:r>
            <a:r>
              <a:rPr lang="da-DK" dirty="0"/>
              <a:t>forlænger breaket ved at spille det selvsamme break på den anden pladespiller, for derefter igen at gå tilbage til den første osv.</a:t>
            </a:r>
          </a:p>
        </p:txBody>
      </p:sp>
    </p:spTree>
    <p:extLst>
      <p:ext uri="{BB962C8B-B14F-4D97-AF65-F5344CB8AC3E}">
        <p14:creationId xmlns:p14="http://schemas.microsoft.com/office/powerpoint/2010/main" val="2419712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43D0A7-FFD3-4713-3E55-BB131AEE8A75}"/>
              </a:ext>
            </a:extLst>
          </p:cNvPr>
          <p:cNvSpPr>
            <a:spLocks noGrp="1"/>
          </p:cNvSpPr>
          <p:nvPr>
            <p:ph type="title"/>
          </p:nvPr>
        </p:nvSpPr>
        <p:spPr/>
        <p:txBody>
          <a:bodyPr/>
          <a:lstStyle/>
          <a:p>
            <a:r>
              <a:rPr lang="da-DK" dirty="0"/>
              <a:t>Rap går fra at være et udpræget live-fænomen til et kommercielt fænomen</a:t>
            </a:r>
          </a:p>
        </p:txBody>
      </p:sp>
      <p:sp>
        <p:nvSpPr>
          <p:cNvPr id="3" name="Pladsholder til indhold 2">
            <a:extLst>
              <a:ext uri="{FF2B5EF4-FFF2-40B4-BE49-F238E27FC236}">
                <a16:creationId xmlns:a16="http://schemas.microsoft.com/office/drawing/2014/main" id="{5C608A57-E87C-37A8-A55C-370AAAE34859}"/>
              </a:ext>
            </a:extLst>
          </p:cNvPr>
          <p:cNvSpPr>
            <a:spLocks noGrp="1"/>
          </p:cNvSpPr>
          <p:nvPr>
            <p:ph idx="1"/>
          </p:nvPr>
        </p:nvSpPr>
        <p:spPr/>
        <p:txBody>
          <a:bodyPr/>
          <a:lstStyle/>
          <a:p>
            <a:r>
              <a:rPr lang="da-DK" dirty="0" err="1"/>
              <a:t>Rapmusik</a:t>
            </a:r>
            <a:r>
              <a:rPr lang="da-DK" dirty="0"/>
              <a:t> er i slutningen af 70’erne noget, der opleves live. Men snart får pladeselskaberne øje for musikkens salgspotentiale.</a:t>
            </a:r>
          </a:p>
          <a:p>
            <a:r>
              <a:rPr lang="da-DK" b="0" i="0" u="none" strike="noStrike" dirty="0">
                <a:solidFill>
                  <a:srgbClr val="202124"/>
                </a:solidFill>
                <a:effectLst/>
                <a:latin typeface="Google Sans"/>
              </a:rPr>
              <a:t>Den første kommercielt succesfulde udgivelse af </a:t>
            </a:r>
            <a:r>
              <a:rPr lang="da-DK" b="0" i="0" u="none" strike="noStrike" dirty="0" err="1">
                <a:solidFill>
                  <a:srgbClr val="202124"/>
                </a:solidFill>
                <a:effectLst/>
                <a:latin typeface="Google Sans"/>
              </a:rPr>
              <a:t>rapmusik</a:t>
            </a:r>
            <a:r>
              <a:rPr lang="da-DK" b="0" i="0" u="none" strike="noStrike" dirty="0">
                <a:solidFill>
                  <a:srgbClr val="202124"/>
                </a:solidFill>
                <a:effectLst/>
                <a:latin typeface="Google Sans"/>
              </a:rPr>
              <a:t> var The </a:t>
            </a:r>
            <a:r>
              <a:rPr lang="da-DK" b="0" i="0" u="none" strike="noStrike" dirty="0" err="1">
                <a:solidFill>
                  <a:srgbClr val="202124"/>
                </a:solidFill>
                <a:effectLst/>
                <a:latin typeface="Google Sans"/>
              </a:rPr>
              <a:t>Sugarhill</a:t>
            </a:r>
            <a:r>
              <a:rPr lang="da-DK" b="0" i="0" u="none" strike="noStrike" dirty="0">
                <a:solidFill>
                  <a:srgbClr val="202124"/>
                </a:solidFill>
                <a:effectLst/>
                <a:latin typeface="Google Sans"/>
              </a:rPr>
              <a:t> Gangs ”Rappers </a:t>
            </a:r>
            <a:r>
              <a:rPr lang="da-DK" b="0" i="0" u="none" strike="noStrike" dirty="0" err="1">
                <a:solidFill>
                  <a:srgbClr val="202124"/>
                </a:solidFill>
                <a:effectLst/>
                <a:latin typeface="Google Sans"/>
              </a:rPr>
              <a:t>Delight</a:t>
            </a:r>
            <a:r>
              <a:rPr lang="da-DK" b="0" i="0" u="none" strike="noStrike" dirty="0">
                <a:solidFill>
                  <a:srgbClr val="202124"/>
                </a:solidFill>
                <a:effectLst/>
                <a:latin typeface="Google Sans"/>
              </a:rPr>
              <a:t>”, som blev udgivet af producer Sylvia Robinson på hendes eget pladeselskab </a:t>
            </a:r>
            <a:r>
              <a:rPr lang="da-DK" b="0" i="0" u="none" strike="noStrike" dirty="0" err="1">
                <a:solidFill>
                  <a:srgbClr val="202124"/>
                </a:solidFill>
                <a:effectLst/>
                <a:latin typeface="Google Sans"/>
              </a:rPr>
              <a:t>Sugar</a:t>
            </a:r>
            <a:r>
              <a:rPr lang="da-DK" b="0" i="0" u="none" strike="noStrike" dirty="0">
                <a:solidFill>
                  <a:srgbClr val="202124"/>
                </a:solidFill>
                <a:effectLst/>
                <a:latin typeface="Google Sans"/>
              </a:rPr>
              <a:t> Hill Records i </a:t>
            </a:r>
            <a:r>
              <a:rPr lang="da-DK" b="0" i="0" u="none" strike="noStrike" dirty="0">
                <a:solidFill>
                  <a:srgbClr val="040C28"/>
                </a:solidFill>
                <a:effectLst/>
                <a:latin typeface="Google Sans"/>
              </a:rPr>
              <a:t>1979</a:t>
            </a:r>
            <a:r>
              <a:rPr lang="da-DK" b="0" i="0" u="none" strike="noStrike" dirty="0">
                <a:solidFill>
                  <a:srgbClr val="202124"/>
                </a:solidFill>
                <a:effectLst/>
                <a:latin typeface="Google Sans"/>
              </a:rPr>
              <a:t>.</a:t>
            </a:r>
            <a:endParaRPr lang="da-DK" dirty="0"/>
          </a:p>
        </p:txBody>
      </p:sp>
    </p:spTree>
    <p:extLst>
      <p:ext uri="{BB962C8B-B14F-4D97-AF65-F5344CB8AC3E}">
        <p14:creationId xmlns:p14="http://schemas.microsoft.com/office/powerpoint/2010/main" val="68486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342B49-E01B-CDE2-5978-4C4EF6DDF464}"/>
              </a:ext>
            </a:extLst>
          </p:cNvPr>
          <p:cNvSpPr>
            <a:spLocks noGrp="1"/>
          </p:cNvSpPr>
          <p:nvPr>
            <p:ph type="title"/>
          </p:nvPr>
        </p:nvSpPr>
        <p:spPr/>
        <p:txBody>
          <a:bodyPr/>
          <a:lstStyle/>
          <a:p>
            <a:r>
              <a:rPr lang="da-DK" dirty="0"/>
              <a:t>The </a:t>
            </a:r>
            <a:r>
              <a:rPr lang="da-DK" dirty="0" err="1"/>
              <a:t>Sugarhill</a:t>
            </a:r>
            <a:r>
              <a:rPr lang="da-DK" dirty="0"/>
              <a:t> Gang, </a:t>
            </a:r>
            <a:r>
              <a:rPr lang="da-DK" dirty="0" err="1"/>
              <a:t>Rapper’s</a:t>
            </a:r>
            <a:r>
              <a:rPr lang="da-DK" dirty="0"/>
              <a:t> </a:t>
            </a:r>
            <a:r>
              <a:rPr lang="da-DK" dirty="0" err="1"/>
              <a:t>Delight</a:t>
            </a:r>
            <a:endParaRPr lang="da-DK" dirty="0"/>
          </a:p>
        </p:txBody>
      </p:sp>
      <p:pic>
        <p:nvPicPr>
          <p:cNvPr id="4" name="Onlinemedier 3" descr="The Sugarhill Gang - Rapper's Delight (Official Music Video)">
            <a:hlinkClick r:id="" action="ppaction://media"/>
            <a:extLst>
              <a:ext uri="{FF2B5EF4-FFF2-40B4-BE49-F238E27FC236}">
                <a16:creationId xmlns:a16="http://schemas.microsoft.com/office/drawing/2014/main" id="{6E054E1D-E783-BD9E-D27A-91E285BD731D}"/>
              </a:ext>
            </a:extLst>
          </p:cNvPr>
          <p:cNvPicPr>
            <a:picLocks noGrp="1" noRot="1" noChangeAspect="1"/>
          </p:cNvPicPr>
          <p:nvPr>
            <p:ph idx="1"/>
            <a:videoFile r:link="rId1"/>
          </p:nvPr>
        </p:nvPicPr>
        <p:blipFill>
          <a:blip r:embed="rId3"/>
          <a:stretch>
            <a:fillRect/>
          </a:stretch>
        </p:blipFill>
        <p:spPr>
          <a:xfrm>
            <a:off x="1284821" y="1412776"/>
            <a:ext cx="6574358" cy="4930320"/>
          </a:xfrm>
          <a:prstGeom prst="rect">
            <a:avLst/>
          </a:prstGeom>
        </p:spPr>
      </p:pic>
    </p:spTree>
    <p:extLst>
      <p:ext uri="{BB962C8B-B14F-4D97-AF65-F5344CB8AC3E}">
        <p14:creationId xmlns:p14="http://schemas.microsoft.com/office/powerpoint/2010/main" val="56584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7" name="Billede 13" descr="Et billede, der indeholder tekst, skærmbillede, software, Website&#10;&#10;Automatisk genereret beskrivelse">
            <a:extLst>
              <a:ext uri="{FF2B5EF4-FFF2-40B4-BE49-F238E27FC236}">
                <a16:creationId xmlns:a16="http://schemas.microsoft.com/office/drawing/2014/main" id="{53B0293A-71A5-DA03-D82C-D0C3BC5F264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267744" y="178259"/>
            <a:ext cx="4091592" cy="61297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3F5277D8-7C5A-F086-5674-39C1DAE2696A}"/>
              </a:ext>
            </a:extLst>
          </p:cNvPr>
          <p:cNvSpPr>
            <a:spLocks noChangeArrowheads="1"/>
          </p:cNvSpPr>
          <p:nvPr/>
        </p:nvSpPr>
        <p:spPr bwMode="auto">
          <a:xfrm flipV="1">
            <a:off x="-444913" y="279329"/>
            <a:ext cx="1006095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a-DK"/>
          </a:p>
        </p:txBody>
      </p:sp>
      <p:sp>
        <p:nvSpPr>
          <p:cNvPr id="6" name="Tekstfelt 5">
            <a:extLst>
              <a:ext uri="{FF2B5EF4-FFF2-40B4-BE49-F238E27FC236}">
                <a16:creationId xmlns:a16="http://schemas.microsoft.com/office/drawing/2014/main" id="{706FBCE6-71DE-35B9-CB0E-E4E80173BB80}"/>
              </a:ext>
            </a:extLst>
          </p:cNvPr>
          <p:cNvSpPr txBox="1"/>
          <p:nvPr/>
        </p:nvSpPr>
        <p:spPr>
          <a:xfrm>
            <a:off x="1157765" y="6253213"/>
            <a:ext cx="6855594" cy="311688"/>
          </a:xfrm>
          <a:prstGeom prst="rect">
            <a:avLst/>
          </a:prstGeom>
          <a:noFill/>
        </p:spPr>
        <p:txBody>
          <a:bodyPr wrap="square">
            <a:spAutoFit/>
          </a:bodyPr>
          <a:lstStyle/>
          <a:p>
            <a:pPr marL="457200">
              <a:lnSpc>
                <a:spcPts val="1800"/>
              </a:lnSpc>
            </a:pPr>
            <a:r>
              <a:rPr lang="da-DK" sz="1400" dirty="0">
                <a:solidFill>
                  <a:srgbClr val="555555"/>
                </a:solidFill>
                <a:effectLst/>
                <a:latin typeface="var(--font-content)"/>
                <a:ea typeface="Times New Roman" panose="02020603050405020304" pitchFamily="18" charset="0"/>
                <a:cs typeface="Noto Sans" panose="020B0502040504020204" pitchFamily="34" charset="0"/>
              </a:rPr>
              <a:t>Geografisk og historisk oversigt over udvalgte amerikanske </a:t>
            </a:r>
            <a:r>
              <a:rPr lang="da-DK" sz="1400" dirty="0" err="1">
                <a:solidFill>
                  <a:srgbClr val="555555"/>
                </a:solidFill>
                <a:effectLst/>
                <a:latin typeface="var(--font-content)"/>
                <a:ea typeface="Times New Roman" panose="02020603050405020304" pitchFamily="18" charset="0"/>
                <a:cs typeface="Noto Sans" panose="020B0502040504020204" pitchFamily="34" charset="0"/>
              </a:rPr>
              <a:t>rapkunstnere</a:t>
            </a:r>
            <a:r>
              <a:rPr lang="da-DK" sz="1400" dirty="0">
                <a:solidFill>
                  <a:srgbClr val="555555"/>
                </a:solidFill>
                <a:effectLst/>
                <a:latin typeface="var(--font-content)"/>
                <a:ea typeface="Times New Roman" panose="02020603050405020304" pitchFamily="18" charset="0"/>
                <a:cs typeface="Noto Sans" panose="020B0502040504020204" pitchFamily="34" charset="0"/>
              </a:rPr>
              <a:t>.</a:t>
            </a:r>
            <a:endParaRPr lang="da-DK"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8232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4 hovedgenrer</a:t>
            </a:r>
          </a:p>
        </p:txBody>
      </p:sp>
      <p:sp>
        <p:nvSpPr>
          <p:cNvPr id="3" name="Pladsholder til indhold 2"/>
          <p:cNvSpPr>
            <a:spLocks noGrp="1"/>
          </p:cNvSpPr>
          <p:nvPr>
            <p:ph idx="1"/>
          </p:nvPr>
        </p:nvSpPr>
        <p:spPr/>
        <p:txBody>
          <a:bodyPr/>
          <a:lstStyle/>
          <a:p>
            <a:r>
              <a:rPr lang="da-DK" dirty="0" err="1"/>
              <a:t>Musikproffessoren</a:t>
            </a:r>
            <a:r>
              <a:rPr lang="da-DK" dirty="0"/>
              <a:t> Adam Krims opdeler i 4 hovedgenrer:</a:t>
            </a:r>
          </a:p>
          <a:p>
            <a:endParaRPr lang="da-DK" dirty="0"/>
          </a:p>
          <a:p>
            <a:r>
              <a:rPr lang="da-DK" sz="3600" dirty="0"/>
              <a:t>1) FESTRAP</a:t>
            </a:r>
          </a:p>
          <a:p>
            <a:r>
              <a:rPr lang="da-DK" sz="3600" dirty="0"/>
              <a:t>2) STATUSRAP</a:t>
            </a:r>
          </a:p>
          <a:p>
            <a:r>
              <a:rPr lang="da-DK" sz="3600" dirty="0"/>
              <a:t>3) BEVIDST RAP</a:t>
            </a:r>
          </a:p>
          <a:p>
            <a:r>
              <a:rPr lang="da-DK" sz="3600" dirty="0"/>
              <a:t>4) HARDCORE RAP</a:t>
            </a:r>
          </a:p>
        </p:txBody>
      </p:sp>
    </p:spTree>
    <p:extLst>
      <p:ext uri="{BB962C8B-B14F-4D97-AF65-F5344CB8AC3E}">
        <p14:creationId xmlns:p14="http://schemas.microsoft.com/office/powerpoint/2010/main" val="425094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Festrap</a:t>
            </a:r>
          </a:p>
        </p:txBody>
      </p:sp>
      <p:sp>
        <p:nvSpPr>
          <p:cNvPr id="3" name="Pladsholder til indhold 2"/>
          <p:cNvSpPr>
            <a:spLocks noGrp="1"/>
          </p:cNvSpPr>
          <p:nvPr>
            <p:ph idx="1"/>
          </p:nvPr>
        </p:nvSpPr>
        <p:spPr/>
        <p:txBody>
          <a:bodyPr/>
          <a:lstStyle/>
          <a:p>
            <a:r>
              <a:rPr lang="da-DK" dirty="0"/>
              <a:t>En af </a:t>
            </a:r>
            <a:r>
              <a:rPr lang="da-DK" dirty="0" err="1"/>
              <a:t>rapmusikkens</a:t>
            </a:r>
            <a:r>
              <a:rPr lang="da-DK" dirty="0"/>
              <a:t> grundlæggende genrer, og det har den været lige siden de første </a:t>
            </a:r>
            <a:r>
              <a:rPr lang="da-DK" dirty="0" err="1"/>
              <a:t>blocksparties</a:t>
            </a:r>
            <a:r>
              <a:rPr lang="da-DK" dirty="0"/>
              <a:t> i Bronx.</a:t>
            </a:r>
          </a:p>
          <a:p>
            <a:r>
              <a:rPr lang="da-DK" dirty="0"/>
              <a:t>Handler om at have det sjovt og få folk til at feste og danse</a:t>
            </a:r>
          </a:p>
          <a:p>
            <a:r>
              <a:rPr lang="da-DK" dirty="0"/>
              <a:t>Eks. </a:t>
            </a:r>
            <a:r>
              <a:rPr lang="da-DK" dirty="0" err="1"/>
              <a:t>Kurtis</a:t>
            </a:r>
            <a:r>
              <a:rPr lang="da-DK" dirty="0"/>
              <a:t> </a:t>
            </a:r>
            <a:r>
              <a:rPr lang="da-DK" dirty="0" err="1"/>
              <a:t>Blow</a:t>
            </a:r>
            <a:r>
              <a:rPr lang="da-DK" dirty="0"/>
              <a:t>: The Breaks</a:t>
            </a:r>
          </a:p>
          <a:p>
            <a:endParaRPr lang="da-DK" dirty="0"/>
          </a:p>
          <a:p>
            <a:pPr marL="0" indent="0">
              <a:buNone/>
            </a:pPr>
            <a:r>
              <a:rPr lang="da-DK" i="1" dirty="0"/>
              <a:t>”</a:t>
            </a:r>
            <a:r>
              <a:rPr lang="da-DK" i="1" dirty="0" err="1"/>
              <a:t>Clap</a:t>
            </a:r>
            <a:r>
              <a:rPr lang="da-DK" i="1" dirty="0"/>
              <a:t> </a:t>
            </a:r>
            <a:r>
              <a:rPr lang="da-DK" i="1" dirty="0" err="1"/>
              <a:t>your</a:t>
            </a:r>
            <a:r>
              <a:rPr lang="da-DK" i="1" dirty="0"/>
              <a:t> </a:t>
            </a:r>
            <a:r>
              <a:rPr lang="da-DK" i="1" dirty="0" err="1"/>
              <a:t>hands</a:t>
            </a:r>
            <a:r>
              <a:rPr lang="da-DK" i="1" dirty="0"/>
              <a:t>, </a:t>
            </a:r>
            <a:r>
              <a:rPr lang="da-DK" i="1" dirty="0" err="1"/>
              <a:t>everybody</a:t>
            </a:r>
            <a:endParaRPr lang="da-DK" i="1" dirty="0"/>
          </a:p>
          <a:p>
            <a:pPr marL="0" indent="0">
              <a:buNone/>
            </a:pPr>
            <a:r>
              <a:rPr lang="da-DK" i="1" dirty="0"/>
              <a:t>If </a:t>
            </a:r>
            <a:r>
              <a:rPr lang="da-DK" i="1" dirty="0" err="1"/>
              <a:t>you</a:t>
            </a:r>
            <a:r>
              <a:rPr lang="da-DK" i="1" dirty="0"/>
              <a:t> </a:t>
            </a:r>
            <a:r>
              <a:rPr lang="da-DK" i="1" dirty="0" err="1"/>
              <a:t>got</a:t>
            </a:r>
            <a:r>
              <a:rPr lang="da-DK" i="1" dirty="0"/>
              <a:t> </a:t>
            </a:r>
            <a:r>
              <a:rPr lang="da-DK" i="1" dirty="0" err="1"/>
              <a:t>what</a:t>
            </a:r>
            <a:r>
              <a:rPr lang="da-DK" i="1" dirty="0"/>
              <a:t> it </a:t>
            </a:r>
            <a:r>
              <a:rPr lang="da-DK" i="1" dirty="0" err="1"/>
              <a:t>takes</a:t>
            </a:r>
            <a:endParaRPr lang="da-DK" i="1" dirty="0"/>
          </a:p>
          <a:p>
            <a:pPr marL="0" indent="0">
              <a:buNone/>
            </a:pPr>
            <a:r>
              <a:rPr lang="da-DK" i="1" dirty="0"/>
              <a:t>‘Cause </a:t>
            </a:r>
            <a:r>
              <a:rPr lang="da-DK" i="1" dirty="0" err="1"/>
              <a:t>I’m</a:t>
            </a:r>
            <a:r>
              <a:rPr lang="da-DK" i="1" dirty="0"/>
              <a:t> </a:t>
            </a:r>
            <a:r>
              <a:rPr lang="da-DK" i="1" dirty="0" err="1"/>
              <a:t>Kurtis</a:t>
            </a:r>
            <a:r>
              <a:rPr lang="da-DK" i="1" dirty="0"/>
              <a:t> </a:t>
            </a:r>
            <a:r>
              <a:rPr lang="da-DK" i="1" dirty="0" err="1"/>
              <a:t>Blow</a:t>
            </a:r>
            <a:r>
              <a:rPr lang="da-DK" i="1" dirty="0"/>
              <a:t> and I </a:t>
            </a:r>
            <a:r>
              <a:rPr lang="da-DK" i="1" dirty="0" err="1"/>
              <a:t>want</a:t>
            </a:r>
            <a:endParaRPr lang="da-DK" i="1" dirty="0"/>
          </a:p>
          <a:p>
            <a:pPr marL="0" indent="0">
              <a:buNone/>
            </a:pPr>
            <a:r>
              <a:rPr lang="da-DK" i="1" dirty="0" err="1"/>
              <a:t>You</a:t>
            </a:r>
            <a:r>
              <a:rPr lang="da-DK" i="1" dirty="0"/>
              <a:t> to </a:t>
            </a:r>
            <a:r>
              <a:rPr lang="da-DK" i="1" dirty="0" err="1"/>
              <a:t>know</a:t>
            </a:r>
            <a:endParaRPr lang="da-DK" i="1" dirty="0"/>
          </a:p>
          <a:p>
            <a:pPr marL="0" indent="0">
              <a:buNone/>
            </a:pPr>
            <a:r>
              <a:rPr lang="da-DK" i="1" dirty="0" err="1"/>
              <a:t>That</a:t>
            </a:r>
            <a:r>
              <a:rPr lang="da-DK" i="1" dirty="0"/>
              <a:t> </a:t>
            </a:r>
            <a:r>
              <a:rPr lang="da-DK" i="1" dirty="0" err="1"/>
              <a:t>these</a:t>
            </a:r>
            <a:r>
              <a:rPr lang="da-DK" i="1" dirty="0"/>
              <a:t> </a:t>
            </a:r>
            <a:r>
              <a:rPr lang="da-DK" i="1" dirty="0" err="1"/>
              <a:t>are</a:t>
            </a:r>
            <a:r>
              <a:rPr lang="da-DK" i="1" dirty="0"/>
              <a:t> the breaks”</a:t>
            </a:r>
          </a:p>
          <a:p>
            <a:pPr marL="0" indent="0">
              <a:buNone/>
            </a:pPr>
            <a:endParaRPr lang="da-DK" dirty="0"/>
          </a:p>
        </p:txBody>
      </p:sp>
      <p:pic>
        <p:nvPicPr>
          <p:cNvPr id="4" name="Onlinemedier 3" descr="Kurtis Blow-The Breaks">
            <a:hlinkClick r:id="" action="ppaction://media"/>
            <a:extLst>
              <a:ext uri="{FF2B5EF4-FFF2-40B4-BE49-F238E27FC236}">
                <a16:creationId xmlns:a16="http://schemas.microsoft.com/office/drawing/2014/main" id="{856A4346-3B8C-A0B7-4AB9-B8C3FB917CE4}"/>
              </a:ext>
            </a:extLst>
          </p:cNvPr>
          <p:cNvPicPr>
            <a:picLocks noRot="1" noChangeAspect="1"/>
          </p:cNvPicPr>
          <p:nvPr>
            <a:videoFile r:link="rId1"/>
          </p:nvPr>
        </p:nvPicPr>
        <p:blipFill>
          <a:blip r:embed="rId4"/>
          <a:stretch>
            <a:fillRect/>
          </a:stretch>
        </p:blipFill>
        <p:spPr>
          <a:xfrm>
            <a:off x="4369719" y="3040796"/>
            <a:ext cx="4170892" cy="3128169"/>
          </a:xfrm>
          <a:prstGeom prst="rect">
            <a:avLst/>
          </a:prstGeom>
        </p:spPr>
      </p:pic>
    </p:spTree>
    <p:extLst>
      <p:ext uri="{BB962C8B-B14F-4D97-AF65-F5344CB8AC3E}">
        <p14:creationId xmlns:p14="http://schemas.microsoft.com/office/powerpoint/2010/main" val="876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Statusrap</a:t>
            </a:r>
          </a:p>
        </p:txBody>
      </p:sp>
      <p:sp>
        <p:nvSpPr>
          <p:cNvPr id="3" name="Pladsholder til indhold 2"/>
          <p:cNvSpPr>
            <a:spLocks noGrp="1"/>
          </p:cNvSpPr>
          <p:nvPr>
            <p:ph idx="1"/>
          </p:nvPr>
        </p:nvSpPr>
        <p:spPr>
          <a:xfrm>
            <a:off x="628650" y="1556792"/>
            <a:ext cx="7886700" cy="4351338"/>
          </a:xfrm>
        </p:spPr>
        <p:txBody>
          <a:bodyPr>
            <a:normAutofit/>
          </a:bodyPr>
          <a:lstStyle/>
          <a:p>
            <a:r>
              <a:rPr lang="da-DK" dirty="0"/>
              <a:t>Føre sig frem – prale, håne, disse, player</a:t>
            </a:r>
          </a:p>
          <a:p>
            <a:r>
              <a:rPr lang="da-DK" dirty="0"/>
              <a:t>Handler om penge og er nedgørende over for kvinder (brug-og-smid-væk-objekter)</a:t>
            </a:r>
          </a:p>
          <a:p>
            <a:r>
              <a:rPr lang="da-DK" dirty="0"/>
              <a:t>Individuelle historier om den enkeltes succes</a:t>
            </a:r>
          </a:p>
          <a:p>
            <a:r>
              <a:rPr lang="da-DK" dirty="0"/>
              <a:t>Eks. B.G &amp; Hot Boys, ‘Bling Bling’</a:t>
            </a:r>
          </a:p>
          <a:p>
            <a:pPr marL="0" indent="0">
              <a:buNone/>
            </a:pPr>
            <a:endParaRPr lang="da-DK" dirty="0"/>
          </a:p>
          <a:p>
            <a:pPr marL="0" indent="0">
              <a:buNone/>
            </a:pPr>
            <a:r>
              <a:rPr lang="da-DK" sz="1800" i="1" dirty="0"/>
              <a:t>”</a:t>
            </a:r>
            <a:r>
              <a:rPr lang="da-DK" sz="1800" i="1" dirty="0" err="1"/>
              <a:t>Nigga</a:t>
            </a:r>
            <a:r>
              <a:rPr lang="da-DK" sz="1800" i="1" dirty="0"/>
              <a:t>, I </a:t>
            </a:r>
            <a:r>
              <a:rPr lang="da-DK" sz="1800" i="1" dirty="0" err="1"/>
              <a:t>got</a:t>
            </a:r>
            <a:r>
              <a:rPr lang="da-DK" sz="1800" i="1" dirty="0"/>
              <a:t> </a:t>
            </a:r>
            <a:r>
              <a:rPr lang="da-DK" sz="1800" i="1" dirty="0" err="1"/>
              <a:t>these</a:t>
            </a:r>
            <a:r>
              <a:rPr lang="da-DK" sz="1800" i="1" dirty="0"/>
              <a:t> </a:t>
            </a:r>
            <a:r>
              <a:rPr lang="da-DK" sz="1800" i="1" dirty="0" err="1"/>
              <a:t>hoes</a:t>
            </a:r>
            <a:r>
              <a:rPr lang="da-DK" sz="1800" i="1" dirty="0"/>
              <a:t> </a:t>
            </a:r>
            <a:r>
              <a:rPr lang="da-DK" sz="1800" i="1" dirty="0" err="1"/>
              <a:t>iced</a:t>
            </a:r>
            <a:r>
              <a:rPr lang="da-DK" sz="1800" i="1" dirty="0"/>
              <a:t> up </a:t>
            </a:r>
            <a:r>
              <a:rPr lang="da-DK" sz="1800" i="1" dirty="0" err="1"/>
              <a:t>enough</a:t>
            </a:r>
            <a:br>
              <a:rPr lang="da-DK" sz="1800" i="1" dirty="0"/>
            </a:br>
            <a:r>
              <a:rPr lang="da-DK" sz="1800" i="1" dirty="0" err="1"/>
              <a:t>While</a:t>
            </a:r>
            <a:r>
              <a:rPr lang="da-DK" sz="1800" i="1" dirty="0"/>
              <a:t> </a:t>
            </a:r>
            <a:r>
              <a:rPr lang="da-DK" sz="1800" i="1" dirty="0" err="1"/>
              <a:t>my</a:t>
            </a:r>
            <a:r>
              <a:rPr lang="da-DK" sz="1800" i="1" dirty="0"/>
              <a:t> </a:t>
            </a:r>
            <a:r>
              <a:rPr lang="da-DK" sz="1800" i="1" dirty="0" err="1"/>
              <a:t>lil</a:t>
            </a:r>
            <a:r>
              <a:rPr lang="da-DK" sz="1800" i="1" dirty="0"/>
              <a:t>' </a:t>
            </a:r>
            <a:r>
              <a:rPr lang="da-DK" sz="1800" i="1" dirty="0" err="1"/>
              <a:t>B.G.'s</a:t>
            </a:r>
            <a:r>
              <a:rPr lang="da-DK" sz="1800" i="1" dirty="0"/>
              <a:t> on the bus </a:t>
            </a:r>
            <a:r>
              <a:rPr lang="da-DK" sz="1800" i="1" dirty="0" err="1"/>
              <a:t>puttin</a:t>
            </a:r>
            <a:r>
              <a:rPr lang="da-DK" sz="1800" i="1" dirty="0"/>
              <a:t>' out </a:t>
            </a:r>
            <a:br>
              <a:rPr lang="da-DK" sz="1800" i="1" dirty="0"/>
            </a:br>
            <a:r>
              <a:rPr lang="da-DK" sz="1800" i="1" dirty="0" err="1"/>
              <a:t>cigarette</a:t>
            </a:r>
            <a:r>
              <a:rPr lang="da-DK" sz="1800" i="1" dirty="0"/>
              <a:t> </a:t>
            </a:r>
            <a:r>
              <a:rPr lang="da-DK" sz="1800" i="1" dirty="0" err="1"/>
              <a:t>butts</a:t>
            </a:r>
            <a:r>
              <a:rPr lang="da-DK" sz="1800" i="1" dirty="0"/>
              <a:t> (</a:t>
            </a:r>
            <a:r>
              <a:rPr lang="da-DK" sz="1800" i="1" dirty="0" err="1"/>
              <a:t>what</a:t>
            </a:r>
            <a:r>
              <a:rPr lang="da-DK" sz="1800" i="1" dirty="0"/>
              <a:t>?)</a:t>
            </a:r>
            <a:br>
              <a:rPr lang="da-DK" sz="1800" i="1" dirty="0"/>
            </a:br>
            <a:r>
              <a:rPr lang="da-DK" sz="1800" i="1" dirty="0"/>
              <a:t>But </a:t>
            </a:r>
            <a:r>
              <a:rPr lang="da-DK" sz="1800" i="1" dirty="0" err="1"/>
              <a:t>me</a:t>
            </a:r>
            <a:r>
              <a:rPr lang="da-DK" sz="1800" i="1" dirty="0"/>
              <a:t>, </a:t>
            </a:r>
            <a:r>
              <a:rPr lang="da-DK" sz="1800" i="1" dirty="0" err="1"/>
              <a:t>personally</a:t>
            </a:r>
            <a:r>
              <a:rPr lang="da-DK" sz="1800" i="1" dirty="0"/>
              <a:t>, playboy I </a:t>
            </a:r>
            <a:r>
              <a:rPr lang="da-DK" sz="1800" i="1" dirty="0" err="1"/>
              <a:t>don't</a:t>
            </a:r>
            <a:r>
              <a:rPr lang="da-DK" sz="1800" i="1" dirty="0"/>
              <a:t> give a</a:t>
            </a:r>
            <a:br>
              <a:rPr lang="da-DK" sz="1800" i="1" dirty="0"/>
            </a:br>
            <a:r>
              <a:rPr lang="da-DK" sz="1800" i="1" dirty="0"/>
              <a:t>fuck (</a:t>
            </a:r>
            <a:r>
              <a:rPr lang="da-DK" sz="1800" i="1" dirty="0" err="1"/>
              <a:t>what</a:t>
            </a:r>
            <a:r>
              <a:rPr lang="da-DK" sz="1800" i="1" dirty="0"/>
              <a:t>?)</a:t>
            </a:r>
            <a:br>
              <a:rPr lang="da-DK" sz="1800" i="1" dirty="0"/>
            </a:br>
            <a:r>
              <a:rPr lang="da-DK" sz="1800" i="1" dirty="0"/>
              <a:t>And </a:t>
            </a:r>
            <a:r>
              <a:rPr lang="da-DK" sz="1800" i="1" dirty="0" err="1"/>
              <a:t>I'ma</a:t>
            </a:r>
            <a:r>
              <a:rPr lang="da-DK" sz="1800" i="1" dirty="0"/>
              <a:t> </a:t>
            </a:r>
            <a:r>
              <a:rPr lang="da-DK" sz="1800" i="1" dirty="0" err="1"/>
              <a:t>always</a:t>
            </a:r>
            <a:r>
              <a:rPr lang="da-DK" sz="1800" i="1" dirty="0"/>
              <a:t> show love to </a:t>
            </a:r>
            <a:r>
              <a:rPr lang="da-DK" sz="1800" i="1" dirty="0" err="1"/>
              <a:t>my</a:t>
            </a:r>
            <a:r>
              <a:rPr lang="da-DK" sz="1800" i="1" dirty="0"/>
              <a:t> cut (ah)”</a:t>
            </a:r>
          </a:p>
        </p:txBody>
      </p:sp>
      <p:pic>
        <p:nvPicPr>
          <p:cNvPr id="5" name="Onlinemedier 4" descr="B.G. Feat Big Tymers &amp; Hot Boyz - Bling Bling (1999) (HD)">
            <a:hlinkClick r:id="" action="ppaction://media"/>
            <a:extLst>
              <a:ext uri="{FF2B5EF4-FFF2-40B4-BE49-F238E27FC236}">
                <a16:creationId xmlns:a16="http://schemas.microsoft.com/office/drawing/2014/main" id="{07ADB3BD-5981-2051-1120-9233856A52F2}"/>
              </a:ext>
            </a:extLst>
          </p:cNvPr>
          <p:cNvPicPr>
            <a:picLocks noRot="1" noChangeAspect="1"/>
          </p:cNvPicPr>
          <p:nvPr>
            <a:videoFile r:link="rId1"/>
          </p:nvPr>
        </p:nvPicPr>
        <p:blipFill>
          <a:blip r:embed="rId4"/>
          <a:stretch>
            <a:fillRect/>
          </a:stretch>
        </p:blipFill>
        <p:spPr>
          <a:xfrm>
            <a:off x="4716016" y="3206633"/>
            <a:ext cx="3960440" cy="2970330"/>
          </a:xfrm>
          <a:prstGeom prst="rect">
            <a:avLst/>
          </a:prstGeom>
        </p:spPr>
      </p:pic>
    </p:spTree>
    <p:extLst>
      <p:ext uri="{BB962C8B-B14F-4D97-AF65-F5344CB8AC3E}">
        <p14:creationId xmlns:p14="http://schemas.microsoft.com/office/powerpoint/2010/main" val="359940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Bevidst Rap</a:t>
            </a:r>
          </a:p>
        </p:txBody>
      </p:sp>
      <p:sp>
        <p:nvSpPr>
          <p:cNvPr id="3" name="Pladsholder til indhold 2"/>
          <p:cNvSpPr>
            <a:spLocks noGrp="1"/>
          </p:cNvSpPr>
          <p:nvPr>
            <p:ph idx="1"/>
          </p:nvPr>
        </p:nvSpPr>
        <p:spPr/>
        <p:txBody>
          <a:bodyPr/>
          <a:lstStyle/>
          <a:p>
            <a:r>
              <a:rPr lang="da-DK" dirty="0"/>
              <a:t>Sproglige og musikalske virkemidler til at fremme et bestemt budskab</a:t>
            </a:r>
          </a:p>
          <a:p>
            <a:r>
              <a:rPr lang="da-DK" dirty="0"/>
              <a:t>Kompleks sprogbrug – legende, kreativt</a:t>
            </a:r>
          </a:p>
          <a:p>
            <a:r>
              <a:rPr lang="da-DK" dirty="0"/>
              <a:t>I USA ”</a:t>
            </a:r>
            <a:r>
              <a:rPr lang="da-DK" dirty="0" err="1"/>
              <a:t>conscious</a:t>
            </a:r>
            <a:r>
              <a:rPr lang="da-DK" dirty="0"/>
              <a:t> rap” – tekster der gør opmærksom på social uretfærdighed og på de sortes dårlige sociale vilkår.</a:t>
            </a:r>
          </a:p>
          <a:p>
            <a:r>
              <a:rPr lang="da-DK" dirty="0"/>
              <a:t>Bruger ofte samples</a:t>
            </a:r>
          </a:p>
          <a:p>
            <a:r>
              <a:rPr lang="da-DK" dirty="0"/>
              <a:t>Eks. </a:t>
            </a:r>
            <a:r>
              <a:rPr lang="da-DK" dirty="0" err="1"/>
              <a:t>Grandmaster</a:t>
            </a:r>
            <a:r>
              <a:rPr lang="da-DK" dirty="0"/>
              <a:t> Flash and the</a:t>
            </a:r>
            <a:br>
              <a:rPr lang="da-DK" dirty="0"/>
            </a:br>
            <a:r>
              <a:rPr lang="da-DK" dirty="0" err="1"/>
              <a:t>Furious</a:t>
            </a:r>
            <a:r>
              <a:rPr lang="da-DK" dirty="0"/>
              <a:t> </a:t>
            </a:r>
            <a:r>
              <a:rPr lang="da-DK" dirty="0" err="1"/>
              <a:t>Five’s</a:t>
            </a:r>
            <a:r>
              <a:rPr lang="da-DK" dirty="0"/>
              <a:t>: The Message</a:t>
            </a:r>
          </a:p>
          <a:p>
            <a:endParaRPr lang="da-DK" dirty="0"/>
          </a:p>
        </p:txBody>
      </p:sp>
    </p:spTree>
    <p:extLst>
      <p:ext uri="{BB962C8B-B14F-4D97-AF65-F5344CB8AC3E}">
        <p14:creationId xmlns:p14="http://schemas.microsoft.com/office/powerpoint/2010/main" val="98411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23070B-407D-768F-1E67-352B0FA792F2}"/>
              </a:ext>
            </a:extLst>
          </p:cNvPr>
          <p:cNvSpPr>
            <a:spLocks noGrp="1"/>
          </p:cNvSpPr>
          <p:nvPr>
            <p:ph type="title"/>
          </p:nvPr>
        </p:nvSpPr>
        <p:spPr/>
        <p:txBody>
          <a:bodyPr>
            <a:normAutofit fontScale="90000"/>
          </a:bodyPr>
          <a:lstStyle/>
          <a:p>
            <a:r>
              <a:rPr lang="da-DK" dirty="0" err="1"/>
              <a:t>Grandmaster</a:t>
            </a:r>
            <a:r>
              <a:rPr lang="da-DK" dirty="0"/>
              <a:t> Flash and the </a:t>
            </a:r>
            <a:r>
              <a:rPr lang="da-DK" dirty="0" err="1"/>
              <a:t>Furious</a:t>
            </a:r>
            <a:r>
              <a:rPr lang="da-DK" dirty="0"/>
              <a:t> </a:t>
            </a:r>
            <a:r>
              <a:rPr lang="da-DK" dirty="0" err="1"/>
              <a:t>Five’s</a:t>
            </a:r>
            <a:r>
              <a:rPr lang="da-DK" dirty="0"/>
              <a:t>: The Message</a:t>
            </a:r>
            <a:br>
              <a:rPr lang="da-DK" dirty="0"/>
            </a:br>
            <a:endParaRPr lang="da-DK" dirty="0"/>
          </a:p>
        </p:txBody>
      </p:sp>
      <p:pic>
        <p:nvPicPr>
          <p:cNvPr id="5" name="Onlinemedier 4" descr="Public Enemy - Fight The Power (Official Music Video)">
            <a:hlinkClick r:id="" action="ppaction://media"/>
            <a:extLst>
              <a:ext uri="{FF2B5EF4-FFF2-40B4-BE49-F238E27FC236}">
                <a16:creationId xmlns:a16="http://schemas.microsoft.com/office/drawing/2014/main" id="{17C1DEE1-F40E-D210-59B0-CEB49C691798}"/>
              </a:ext>
            </a:extLst>
          </p:cNvPr>
          <p:cNvPicPr>
            <a:picLocks noGrp="1" noRot="1" noChangeAspect="1"/>
          </p:cNvPicPr>
          <p:nvPr>
            <p:ph idx="1"/>
            <a:videoFile r:link="rId1"/>
          </p:nvPr>
        </p:nvPicPr>
        <p:blipFill>
          <a:blip r:embed="rId3"/>
          <a:stretch>
            <a:fillRect/>
          </a:stretch>
        </p:blipFill>
        <p:spPr>
          <a:xfrm>
            <a:off x="722313" y="1825625"/>
            <a:ext cx="7700962" cy="4351338"/>
          </a:xfrm>
          <a:prstGeom prst="rect">
            <a:avLst/>
          </a:prstGeom>
        </p:spPr>
      </p:pic>
    </p:spTree>
    <p:extLst>
      <p:ext uri="{BB962C8B-B14F-4D97-AF65-F5344CB8AC3E}">
        <p14:creationId xmlns:p14="http://schemas.microsoft.com/office/powerpoint/2010/main" val="182168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Hardcore rap</a:t>
            </a:r>
          </a:p>
        </p:txBody>
      </p:sp>
      <p:sp>
        <p:nvSpPr>
          <p:cNvPr id="3" name="Pladsholder til indhold 2"/>
          <p:cNvSpPr>
            <a:spLocks noGrp="1"/>
          </p:cNvSpPr>
          <p:nvPr>
            <p:ph idx="1"/>
          </p:nvPr>
        </p:nvSpPr>
        <p:spPr/>
        <p:txBody>
          <a:bodyPr/>
          <a:lstStyle/>
          <a:p>
            <a:r>
              <a:rPr lang="da-DK" dirty="0"/>
              <a:t>Verden af vold, stoffer og våben</a:t>
            </a:r>
          </a:p>
          <a:p>
            <a:r>
              <a:rPr lang="da-DK" dirty="0"/>
              <a:t>Gadens rå realiteter</a:t>
            </a:r>
          </a:p>
          <a:p>
            <a:r>
              <a:rPr lang="da-DK" dirty="0"/>
              <a:t>Umiddelbart ikke kritisk overfor volden men snarere en forherligelse af volden</a:t>
            </a:r>
          </a:p>
          <a:p>
            <a:r>
              <a:rPr lang="da-DK" dirty="0"/>
              <a:t>Teksterne er præget af værdier som magt, præstation og konkurrence</a:t>
            </a:r>
          </a:p>
          <a:p>
            <a:r>
              <a:rPr lang="da-DK" dirty="0"/>
              <a:t>Eks. N.W.A: Fuck the police</a:t>
            </a:r>
          </a:p>
        </p:txBody>
      </p:sp>
    </p:spTree>
    <p:extLst>
      <p:ext uri="{BB962C8B-B14F-4D97-AF65-F5344CB8AC3E}">
        <p14:creationId xmlns:p14="http://schemas.microsoft.com/office/powerpoint/2010/main" val="311953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er 3" descr="N.W.A. - Fuck tha Police (Lyrics)">
            <a:hlinkClick r:id="" action="ppaction://media"/>
            <a:extLst>
              <a:ext uri="{FF2B5EF4-FFF2-40B4-BE49-F238E27FC236}">
                <a16:creationId xmlns:a16="http://schemas.microsoft.com/office/drawing/2014/main" id="{C46FAE82-9743-2368-4566-65A55EA80EA9}"/>
              </a:ext>
            </a:extLst>
          </p:cNvPr>
          <p:cNvPicPr>
            <a:picLocks noGrp="1" noRot="1" noChangeAspect="1"/>
          </p:cNvPicPr>
          <p:nvPr>
            <p:ph idx="1"/>
            <a:videoFile r:link="rId1"/>
          </p:nvPr>
        </p:nvPicPr>
        <p:blipFill>
          <a:blip r:embed="rId3"/>
          <a:stretch>
            <a:fillRect/>
          </a:stretch>
        </p:blipFill>
        <p:spPr>
          <a:xfrm>
            <a:off x="419910" y="1082910"/>
            <a:ext cx="8304180" cy="4692179"/>
          </a:xfrm>
          <a:prstGeom prst="rect">
            <a:avLst/>
          </a:prstGeom>
        </p:spPr>
      </p:pic>
    </p:spTree>
    <p:extLst>
      <p:ext uri="{BB962C8B-B14F-4D97-AF65-F5344CB8AC3E}">
        <p14:creationId xmlns:p14="http://schemas.microsoft.com/office/powerpoint/2010/main" val="258464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6BD6B-1DFA-D527-A075-8BDD7DF826D1}"/>
              </a:ext>
            </a:extLst>
          </p:cNvPr>
          <p:cNvSpPr>
            <a:spLocks noGrp="1"/>
          </p:cNvSpPr>
          <p:nvPr>
            <p:ph type="title"/>
          </p:nvPr>
        </p:nvSpPr>
        <p:spPr/>
        <p:txBody>
          <a:bodyPr/>
          <a:lstStyle/>
          <a:p>
            <a:r>
              <a:rPr lang="da-DK" dirty="0"/>
              <a:t>Flow</a:t>
            </a:r>
          </a:p>
        </p:txBody>
      </p:sp>
      <p:sp>
        <p:nvSpPr>
          <p:cNvPr id="3" name="Pladsholder til indhold 2">
            <a:extLst>
              <a:ext uri="{FF2B5EF4-FFF2-40B4-BE49-F238E27FC236}">
                <a16:creationId xmlns:a16="http://schemas.microsoft.com/office/drawing/2014/main" id="{A0D1FFCF-CE0C-B7F1-F833-9C0668F97EE0}"/>
              </a:ext>
            </a:extLst>
          </p:cNvPr>
          <p:cNvSpPr>
            <a:spLocks noGrp="1"/>
          </p:cNvSpPr>
          <p:nvPr>
            <p:ph idx="1"/>
          </p:nvPr>
        </p:nvSpPr>
        <p:spPr/>
        <p:txBody>
          <a:bodyPr/>
          <a:lstStyle/>
          <a:p>
            <a:pPr marL="0" indent="0">
              <a:buNone/>
            </a:pPr>
            <a:r>
              <a:rPr lang="da-DK"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Inden for </a:t>
            </a:r>
            <a:r>
              <a:rPr lang="da-DK" sz="180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rapmusik</a:t>
            </a:r>
            <a:r>
              <a:rPr lang="da-DK"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er </a:t>
            </a:r>
            <a:r>
              <a:rPr lang="da-DK" sz="18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flow</a:t>
            </a:r>
            <a:r>
              <a:rPr lang="da-DK"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et helt centralt begreb</a:t>
            </a:r>
          </a:p>
          <a:p>
            <a:pPr marL="0" indent="0">
              <a:buNone/>
            </a:pPr>
            <a:r>
              <a:rPr lang="da-DK" sz="1800" dirty="0">
                <a:solidFill>
                  <a:srgbClr val="333333"/>
                </a:solidFill>
                <a:effectLst/>
                <a:latin typeface="Times New Roman" panose="02020603050405020304" pitchFamily="18" charset="0"/>
                <a:ea typeface="Times New Roman" panose="02020603050405020304" pitchFamily="18" charset="0"/>
              </a:rPr>
              <a:t>Når vi skal visualisere en rappers flow, kan vi med fordel se bort fra anvendelsen af et nodebillede. Nodesystemet viser som bekendt både rytme og tonehøjde, men da tonehøjden ikke har nogen (eller i hvert fald meget lille) relevans i forbindelse med rap, vil vi i stedet bruge et </a:t>
            </a:r>
            <a:r>
              <a:rPr lang="da-DK" sz="1800" i="1" dirty="0">
                <a:solidFill>
                  <a:srgbClr val="333333"/>
                </a:solidFill>
                <a:effectLst/>
                <a:latin typeface="Times New Roman" panose="02020603050405020304" pitchFamily="18" charset="0"/>
                <a:ea typeface="Times New Roman" panose="02020603050405020304" pitchFamily="18" charset="0"/>
              </a:rPr>
              <a:t>flowskema</a:t>
            </a:r>
            <a:r>
              <a:rPr lang="da-DK" sz="1800" dirty="0">
                <a:solidFill>
                  <a:srgbClr val="333333"/>
                </a:solidFill>
                <a:effectLst/>
                <a:latin typeface="Times New Roman" panose="02020603050405020304" pitchFamily="18" charset="0"/>
                <a:ea typeface="Times New Roman" panose="02020603050405020304" pitchFamily="18" charset="0"/>
              </a:rPr>
              <a:t>.</a:t>
            </a:r>
          </a:p>
          <a:p>
            <a:pPr marL="0" indent="0">
              <a:buNone/>
            </a:pPr>
            <a:r>
              <a:rPr lang="da-DK" sz="1800" dirty="0">
                <a:solidFill>
                  <a:srgbClr val="333333"/>
                </a:solidFill>
                <a:effectLst/>
                <a:latin typeface="Times New Roman" panose="02020603050405020304" pitchFamily="18" charset="0"/>
                <a:ea typeface="Times New Roman" panose="02020603050405020304" pitchFamily="18" charset="0"/>
              </a:rPr>
              <a:t>Med flowskemaet er vi i stand til meget præcist og kompakt at vise, hvordan teksten rytmisk placeres inden for takterne, samt hvilke dele af teksten som betones, og hvor rimene i teksten befinder sig. Alt sammen noget, der ville være sværere og fylde betydeligt mere, hvis vi benyttede os af et traditionelt nodebillede.</a:t>
            </a:r>
          </a:p>
          <a:p>
            <a:pPr marL="0" indent="0">
              <a:buNone/>
            </a:pPr>
            <a:endParaRPr lang="da-DK" sz="1800" dirty="0">
              <a:effectLst/>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2651104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Billede 1">
            <a:extLst>
              <a:ext uri="{FF2B5EF4-FFF2-40B4-BE49-F238E27FC236}">
                <a16:creationId xmlns:a16="http://schemas.microsoft.com/office/drawing/2014/main" id="{038D7F1D-47A6-80DE-689F-DFFE82B2E3AD}"/>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930399" y="915434"/>
            <a:ext cx="52832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Billede 2">
            <a:extLst>
              <a:ext uri="{FF2B5EF4-FFF2-40B4-BE49-F238E27FC236}">
                <a16:creationId xmlns:a16="http://schemas.microsoft.com/office/drawing/2014/main" id="{FA68BB9E-17E7-3145-4580-E34FDC1B6A14}"/>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375491" y="5301208"/>
            <a:ext cx="8393017" cy="6791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7">
            <a:extLst>
              <a:ext uri="{FF2B5EF4-FFF2-40B4-BE49-F238E27FC236}">
                <a16:creationId xmlns:a16="http://schemas.microsoft.com/office/drawing/2014/main" id="{6B8831D1-49CD-DC94-633E-00F33DF0250D}"/>
              </a:ext>
            </a:extLst>
          </p:cNvPr>
          <p:cNvSpPr>
            <a:spLocks noChangeArrowheads="1"/>
          </p:cNvSpPr>
          <p:nvPr/>
        </p:nvSpPr>
        <p:spPr bwMode="auto">
          <a:xfrm>
            <a:off x="358650" y="57051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Beastie</a:t>
            </a: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Boys: 'Paul </a:t>
            </a:r>
            <a:r>
              <a:rPr kumimoji="0" lang="da-DK" altLang="da-DK" sz="12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Revere</a:t>
            </a: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(1986) | Rapper: Ad-Rock | Tempo: 91 BPM </a:t>
            </a:r>
            <a:endParaRPr kumimoji="0" lang="da-DK" altLang="da-DK"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8">
            <a:extLst>
              <a:ext uri="{FF2B5EF4-FFF2-40B4-BE49-F238E27FC236}">
                <a16:creationId xmlns:a16="http://schemas.microsoft.com/office/drawing/2014/main" id="{97B898B6-25A3-DB07-EFDF-77A24509DF73}"/>
              </a:ext>
            </a:extLst>
          </p:cNvPr>
          <p:cNvSpPr>
            <a:spLocks noChangeArrowheads="1"/>
          </p:cNvSpPr>
          <p:nvPr/>
        </p:nvSpPr>
        <p:spPr bwMode="auto">
          <a:xfrm>
            <a:off x="469105" y="3584452"/>
            <a:ext cx="8208912"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Hver kolonne i skemaet udgør en sekstendedel i takten. Slagene benævnes 1, 2, 3 og 4, som vi plejer,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mens de mellemliggende sekstendedele kaldes </a:t>
            </a:r>
            <a:r>
              <a:rPr kumimoji="0" lang="da-DK" altLang="da-DK" sz="1400" b="0" i="1"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x</a:t>
            </a: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 </a:t>
            </a:r>
            <a:r>
              <a:rPr kumimoji="0" lang="da-DK" altLang="da-DK" sz="1400" b="0" i="1"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y</a:t>
            </a: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 og </a:t>
            </a:r>
            <a:r>
              <a:rPr kumimoji="0" lang="da-DK" altLang="da-DK" sz="1400" b="0" i="1"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z</a:t>
            </a: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Hver række udgør således en hel takt, og de enkelte stavelser i teksten kan nu placeres i skemaet i</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overensstemmelse med deres rytmiske placering.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I kolonnen helt til venstre nummereres takterne, og i eksemplet er der altså otte takter plus en optakt.</a:t>
            </a:r>
            <a:endParaRPr kumimoji="0" lang="da-DK" altLang="da-DK"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For forståelsens skyld er det værd at sammenligne flowskemaet med et almindeligt nodebillede.</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Her ville de første to linjer af </a:t>
            </a:r>
            <a:r>
              <a:rPr kumimoji="0" lang="da-DK" altLang="da-DK" sz="1400" b="0" i="0" u="none" strike="noStrike" cap="none" normalizeH="0" baseline="0" dirty="0" err="1">
                <a:ln>
                  <a:noFill/>
                </a:ln>
                <a:solidFill>
                  <a:srgbClr val="333333"/>
                </a:solidFill>
                <a:effectLst/>
                <a:latin typeface="Arial" panose="020B0604020202020204" pitchFamily="34" charset="0"/>
                <a:ea typeface="Times New Roman" panose="02020603050405020304" pitchFamily="18" charset="0"/>
              </a:rPr>
              <a:t>rappen</a:t>
            </a:r>
            <a:r>
              <a:rPr kumimoji="0" lang="da-DK" altLang="da-DK" sz="1400" b="0" i="0" u="none" strike="noStrike" cap="none" normalizeH="0" baseline="0" dirty="0">
                <a:ln>
                  <a:noFill/>
                </a:ln>
                <a:solidFill>
                  <a:srgbClr val="333333"/>
                </a:solidFill>
                <a:effectLst/>
                <a:latin typeface="Arial" panose="020B0604020202020204" pitchFamily="34" charset="0"/>
                <a:ea typeface="Times New Roman" panose="02020603050405020304" pitchFamily="18" charset="0"/>
              </a:rPr>
              <a:t> tage sig således ud:</a:t>
            </a:r>
            <a:endParaRPr kumimoji="0" lang="da-DK" altLang="da-DK"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p:txBody>
      </p:sp>
      <p:pic>
        <p:nvPicPr>
          <p:cNvPr id="8" name="Paul Revere.mp3">
            <a:hlinkClick r:id="" action="ppaction://media"/>
            <a:extLst>
              <a:ext uri="{FF2B5EF4-FFF2-40B4-BE49-F238E27FC236}">
                <a16:creationId xmlns:a16="http://schemas.microsoft.com/office/drawing/2014/main" id="{FFFCBA77-116B-283E-D997-C38AC305261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38125" y="2792721"/>
            <a:ext cx="812800" cy="812800"/>
          </a:xfrm>
          <a:prstGeom prst="rect">
            <a:avLst/>
          </a:prstGeom>
        </p:spPr>
      </p:pic>
    </p:spTree>
    <p:extLst>
      <p:ext uri="{BB962C8B-B14F-4D97-AF65-F5344CB8AC3E}">
        <p14:creationId xmlns:p14="http://schemas.microsoft.com/office/powerpoint/2010/main" val="197216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8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Flowets artikulation</a:t>
            </a:r>
          </a:p>
        </p:txBody>
      </p:sp>
      <p:pic>
        <p:nvPicPr>
          <p:cNvPr id="4" name="100 Miles And Runnin'.mp3">
            <a:hlinkClick r:id="" action="ppaction://media"/>
            <a:extLst>
              <a:ext uri="{FF2B5EF4-FFF2-40B4-BE49-F238E27FC236}">
                <a16:creationId xmlns:a16="http://schemas.microsoft.com/office/drawing/2014/main" id="{8B2F86B8-8514-6F57-2097-4553436517E0}"/>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5444151" y="621507"/>
            <a:ext cx="812800" cy="812800"/>
          </a:xfr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664" y="2404320"/>
            <a:ext cx="6375260" cy="2317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5434981"/>
            <a:ext cx="403244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221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6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OPGAVE</a:t>
            </a:r>
          </a:p>
        </p:txBody>
      </p:sp>
      <p:pic>
        <p:nvPicPr>
          <p:cNvPr id="8" name="Onlinemedier 7" descr="The Message">
            <a:hlinkClick r:id="" action="ppaction://media"/>
            <a:extLst>
              <a:ext uri="{FF2B5EF4-FFF2-40B4-BE49-F238E27FC236}">
                <a16:creationId xmlns:a16="http://schemas.microsoft.com/office/drawing/2014/main" id="{833AE0F8-C11A-461A-DBC4-BA6EB102DD74}"/>
              </a:ext>
            </a:extLst>
          </p:cNvPr>
          <p:cNvPicPr>
            <a:picLocks noGrp="1" noRot="1" noChangeAspect="1"/>
          </p:cNvPicPr>
          <p:nvPr>
            <p:ph idx="1"/>
            <a:videoFile r:link="rId1"/>
          </p:nvPr>
        </p:nvPicPr>
        <p:blipFill>
          <a:blip r:embed="rId3"/>
          <a:stretch>
            <a:fillRect/>
          </a:stretch>
        </p:blipFill>
        <p:spPr>
          <a:xfrm>
            <a:off x="1491707" y="1690689"/>
            <a:ext cx="5982243" cy="4486274"/>
          </a:xfrm>
          <a:prstGeom prst="rect">
            <a:avLst/>
          </a:prstGeom>
        </p:spPr>
      </p:pic>
    </p:spTree>
    <p:extLst>
      <p:ext uri="{BB962C8B-B14F-4D97-AF65-F5344CB8AC3E}">
        <p14:creationId xmlns:p14="http://schemas.microsoft.com/office/powerpoint/2010/main" val="268370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D0EF2-D34D-4F3C-167F-B24AFB87FC0F}"/>
              </a:ext>
            </a:extLst>
          </p:cNvPr>
          <p:cNvSpPr>
            <a:spLocks noGrp="1"/>
          </p:cNvSpPr>
          <p:nvPr>
            <p:ph type="title"/>
          </p:nvPr>
        </p:nvSpPr>
        <p:spPr/>
        <p:txBody>
          <a:bodyPr/>
          <a:lstStyle/>
          <a:p>
            <a:endParaRPr lang="da-DK" dirty="0"/>
          </a:p>
        </p:txBody>
      </p:sp>
      <p:pic>
        <p:nvPicPr>
          <p:cNvPr id="5" name="Onlinemedier 4" descr="nwa fuck the police hq">
            <a:hlinkClick r:id="" action="ppaction://media"/>
            <a:extLst>
              <a:ext uri="{FF2B5EF4-FFF2-40B4-BE49-F238E27FC236}">
                <a16:creationId xmlns:a16="http://schemas.microsoft.com/office/drawing/2014/main" id="{FB0D66AA-F4DD-84C0-3C04-C6FDE0C97B0F}"/>
              </a:ext>
            </a:extLst>
          </p:cNvPr>
          <p:cNvPicPr>
            <a:picLocks noGrp="1" noRot="1" noChangeAspect="1"/>
          </p:cNvPicPr>
          <p:nvPr>
            <p:ph idx="1"/>
            <a:videoFile r:link="rId1"/>
          </p:nvPr>
        </p:nvPicPr>
        <p:blipFill>
          <a:blip r:embed="rId3"/>
          <a:stretch>
            <a:fillRect/>
          </a:stretch>
        </p:blipFill>
        <p:spPr>
          <a:xfrm>
            <a:off x="1259632" y="1516649"/>
            <a:ext cx="6214318" cy="4660314"/>
          </a:xfrm>
          <a:prstGeom prst="rect">
            <a:avLst/>
          </a:prstGeom>
        </p:spPr>
      </p:pic>
    </p:spTree>
    <p:extLst>
      <p:ext uri="{BB962C8B-B14F-4D97-AF65-F5344CB8AC3E}">
        <p14:creationId xmlns:p14="http://schemas.microsoft.com/office/powerpoint/2010/main" val="45355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linje/række, diagram&#10;&#10;Automatisk genereret beskrivelse">
            <a:extLst>
              <a:ext uri="{FF2B5EF4-FFF2-40B4-BE49-F238E27FC236}">
                <a16:creationId xmlns:a16="http://schemas.microsoft.com/office/drawing/2014/main" id="{86A4BA27-9C8F-B1F5-1AB9-6C7959F5F3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9652" y="764704"/>
            <a:ext cx="6264696" cy="5930045"/>
          </a:xfrm>
        </p:spPr>
      </p:pic>
    </p:spTree>
    <p:extLst>
      <p:ext uri="{BB962C8B-B14F-4D97-AF65-F5344CB8AC3E}">
        <p14:creationId xmlns:p14="http://schemas.microsoft.com/office/powerpoint/2010/main" val="269675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Snoop</a:t>
            </a:r>
            <a:r>
              <a:rPr lang="da-DK" dirty="0"/>
              <a:t> Dog: Gin &amp; Juice</a:t>
            </a:r>
          </a:p>
        </p:txBody>
      </p:sp>
      <p:sp>
        <p:nvSpPr>
          <p:cNvPr id="3" name="Pladsholder til indhold 2"/>
          <p:cNvSpPr>
            <a:spLocks noGrp="1"/>
          </p:cNvSpPr>
          <p:nvPr>
            <p:ph idx="1"/>
          </p:nvPr>
        </p:nvSpPr>
        <p:spPr/>
        <p:txBody>
          <a:bodyPr/>
          <a:lstStyle/>
          <a:p>
            <a:r>
              <a:rPr lang="da-DK" dirty="0"/>
              <a:t>Lyt til 1. vers: Hvordan ligger det?</a:t>
            </a:r>
          </a:p>
          <a:p>
            <a:endParaRPr lang="da-DK" dirty="0"/>
          </a:p>
          <a:p>
            <a:endParaRPr lang="da-DK"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708920"/>
            <a:ext cx="7318005"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52806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7121</TotalTime>
  <Words>1321</Words>
  <Application>Microsoft Macintosh PowerPoint</Application>
  <PresentationFormat>Skærmshow (4:3)</PresentationFormat>
  <Paragraphs>105</Paragraphs>
  <Slides>27</Slides>
  <Notes>4</Notes>
  <HiddenSlides>0</HiddenSlides>
  <MMClips>10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27</vt:i4>
      </vt:variant>
    </vt:vector>
  </HeadingPairs>
  <TitlesOfParts>
    <vt:vector size="34" baseType="lpstr">
      <vt:lpstr>Arial</vt:lpstr>
      <vt:lpstr>Calibri</vt:lpstr>
      <vt:lpstr>Calibri Light</vt:lpstr>
      <vt:lpstr>Google Sans</vt:lpstr>
      <vt:lpstr>Times New Roman</vt:lpstr>
      <vt:lpstr>var(--font-content)</vt:lpstr>
      <vt:lpstr>Office-tema</vt:lpstr>
      <vt:lpstr>Rappens historie</vt:lpstr>
      <vt:lpstr>Hvad er dit forhold til Hiphop-musik? (Rap-musik)</vt:lpstr>
      <vt:lpstr>Hvad går forud for rappen</vt:lpstr>
      <vt:lpstr>3 spor, der på hver sin måde har stor indflydelse på rappens opståen og udformning</vt:lpstr>
      <vt:lpstr>Den afrikanske kontekst</vt:lpstr>
      <vt:lpstr>PowerPoint-præsentation</vt:lpstr>
      <vt:lpstr>Fra grioten til hiphoppen</vt:lpstr>
      <vt:lpstr>Den urbane kontekst</vt:lpstr>
      <vt:lpstr>PowerPoint-præsentation</vt:lpstr>
      <vt:lpstr>Den teknologiske kontekst</vt:lpstr>
      <vt:lpstr>Rap går fra at være et udpræget live-fænomen til et kommercielt fænomen</vt:lpstr>
      <vt:lpstr>The Sugarhill Gang, Rapper’s Delight</vt:lpstr>
      <vt:lpstr>PowerPoint-præsentation</vt:lpstr>
      <vt:lpstr>4 hovedgenrer</vt:lpstr>
      <vt:lpstr>Festrap</vt:lpstr>
      <vt:lpstr>Statusrap</vt:lpstr>
      <vt:lpstr>Bevidst Rap</vt:lpstr>
      <vt:lpstr>Grandmaster Flash and the Furious Five’s: The Message </vt:lpstr>
      <vt:lpstr>Hardcore rap</vt:lpstr>
      <vt:lpstr>PowerPoint-præsentation</vt:lpstr>
      <vt:lpstr>Flow</vt:lpstr>
      <vt:lpstr>PowerPoint-præsentation</vt:lpstr>
      <vt:lpstr>Flowets artikulation</vt:lpstr>
      <vt:lpstr>OPGAVE</vt:lpstr>
      <vt:lpstr>PowerPoint-præsentation</vt:lpstr>
      <vt:lpstr>PowerPoint-præsentation</vt:lpstr>
      <vt:lpstr>Snoop Dog: Gin &amp; Juice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Dansk Rap</dc:title>
  <dc:creator>Lærer</dc:creator>
  <cp:lastModifiedBy>Rikke Jepsen RIJ</cp:lastModifiedBy>
  <cp:revision>25</cp:revision>
  <dcterms:created xsi:type="dcterms:W3CDTF">2013-03-01T12:47:25Z</dcterms:created>
  <dcterms:modified xsi:type="dcterms:W3CDTF">2023-11-21T07:19:50Z</dcterms:modified>
</cp:coreProperties>
</file>