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551" r:id="rId2"/>
    <p:sldId id="477" r:id="rId3"/>
    <p:sldId id="478" r:id="rId4"/>
    <p:sldId id="479" r:id="rId5"/>
    <p:sldId id="480" r:id="rId6"/>
    <p:sldId id="481" r:id="rId7"/>
    <p:sldId id="503" r:id="rId8"/>
    <p:sldId id="558" r:id="rId9"/>
    <p:sldId id="471" r:id="rId10"/>
    <p:sldId id="518" r:id="rId11"/>
    <p:sldId id="520" r:id="rId12"/>
    <p:sldId id="586" r:id="rId13"/>
    <p:sldId id="572" r:id="rId14"/>
    <p:sldId id="553" r:id="rId15"/>
    <p:sldId id="542" r:id="rId16"/>
    <p:sldId id="560" r:id="rId17"/>
    <p:sldId id="554" r:id="rId18"/>
    <p:sldId id="555" r:id="rId19"/>
    <p:sldId id="556" r:id="rId20"/>
    <p:sldId id="557" r:id="rId21"/>
    <p:sldId id="584" r:id="rId22"/>
    <p:sldId id="578" r:id="rId23"/>
    <p:sldId id="580" r:id="rId24"/>
    <p:sldId id="582" r:id="rId25"/>
    <p:sldId id="581" r:id="rId26"/>
    <p:sldId id="583" r:id="rId27"/>
    <p:sldId id="574" r:id="rId28"/>
    <p:sldId id="585" r:id="rId29"/>
    <p:sldId id="564" r:id="rId30"/>
    <p:sldId id="565" r:id="rId31"/>
    <p:sldId id="566" r:id="rId32"/>
    <p:sldId id="571" r:id="rId33"/>
    <p:sldId id="567" r:id="rId34"/>
    <p:sldId id="568" r:id="rId35"/>
    <p:sldId id="569" r:id="rId36"/>
    <p:sldId id="570" r:id="rId37"/>
    <p:sldId id="563" r:id="rId38"/>
  </p:sldIdLst>
  <p:sldSz cx="9144000" cy="6858000" type="screen4x3"/>
  <p:notesSz cx="6797675" cy="9926638"/>
  <p:embeddedFontLst>
    <p:embeddedFont>
      <p:font typeface="AU Passata" panose="020B0604020202020204" charset="0"/>
      <p:regular r:id="rId41"/>
      <p:bold r:id="rId42"/>
    </p:embeddedFont>
    <p:embeddedFont>
      <p:font typeface="AU Peto" panose="020B0604020202020204" charset="0"/>
      <p:bold r:id="rId43"/>
    </p:embeddedFont>
    <p:embeddedFont>
      <p:font typeface="Cambria Math" panose="02040503050406030204" pitchFamily="18" charset="0"/>
      <p:regular r:id="rId4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80" d="100"/>
          <a:sy n="80" d="100"/>
        </p:scale>
        <p:origin x="1397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 meter – 270 km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40FD1A-13ED-4918-A12C-ED1462D1FC2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20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1033" name="Group 21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1039" name="Freeform 22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040" name="Freeform 23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>
                <a:solidFill>
                  <a:schemeClr val="bg2"/>
                </a:solidFill>
              </a:rPr>
              <a:t>DET RULLENDE UNIVERSITET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2"/>
                </a:solidFill>
              </a:rPr>
              <a:t>AARHUS UNIVERSITET</a:t>
            </a: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Exoplaneter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Planetdannelse</a:t>
            </a:r>
          </a:p>
          <a:p>
            <a:endParaRPr lang="da-DK" dirty="0"/>
          </a:p>
          <a:p>
            <a:r>
              <a:rPr lang="da-DK" dirty="0"/>
              <a:t>Exoplaneter og missionerne der opdagede dem</a:t>
            </a:r>
          </a:p>
          <a:p>
            <a:endParaRPr lang="da-DK" dirty="0"/>
          </a:p>
          <a:p>
            <a:r>
              <a:rPr lang="da-DK" dirty="0" err="1"/>
              <a:t>Detektionsmetoder</a:t>
            </a:r>
            <a:endParaRPr lang="da-DK" dirty="0"/>
          </a:p>
          <a:p>
            <a:endParaRPr lang="da-DK" dirty="0"/>
          </a:p>
          <a:p>
            <a:r>
              <a:rPr lang="da-DK" dirty="0"/>
              <a:t>Data fra </a:t>
            </a:r>
            <a:r>
              <a:rPr lang="da-DK" dirty="0" err="1"/>
              <a:t>Kepler</a:t>
            </a:r>
            <a:endParaRPr lang="da-DK" dirty="0"/>
          </a:p>
          <a:p>
            <a:endParaRPr lang="da-DK" dirty="0"/>
          </a:p>
          <a:p>
            <a:r>
              <a:rPr lang="da-DK" dirty="0"/>
              <a:t>Beboelige </a:t>
            </a:r>
            <a:r>
              <a:rPr lang="da-DK" dirty="0" err="1"/>
              <a:t>exoplaneter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Picture 2" descr="http://4.bp.blogspot.com/-xZE4rlekuvs/TfWJwo3J1zI/AAAAAAAACaA/RHgCwQ-jK2A/s1600/Exoplane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7031" y="2995901"/>
            <a:ext cx="4131425" cy="311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697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Dannelse af planeter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2050" name="Picture 2" descr="http://www.daviddarling.info/images/protoplanetary_dis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48" y="2276475"/>
            <a:ext cx="5731342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Planetdannelse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432050"/>
            <a:ext cx="4133850" cy="3238500"/>
          </a:xfrm>
        </p:spPr>
        <p:txBody>
          <a:bodyPr/>
          <a:lstStyle/>
          <a:p>
            <a:r>
              <a:rPr lang="da-DK" sz="2400" dirty="0"/>
              <a:t>Planetsystemer dannes fra en roterende </a:t>
            </a:r>
            <a:r>
              <a:rPr lang="da-DK" sz="2400" dirty="0" err="1"/>
              <a:t>protoplanetarisk</a:t>
            </a:r>
            <a:r>
              <a:rPr lang="da-DK" sz="2400" dirty="0"/>
              <a:t> skive</a:t>
            </a:r>
          </a:p>
          <a:p>
            <a:endParaRPr lang="da-DK" sz="2400" dirty="0"/>
          </a:p>
          <a:p>
            <a:r>
              <a:rPr lang="da-DK" sz="2400" dirty="0"/>
              <a:t>Giver mening i solsystemet: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1. Planeternes baner ligger i samme plan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2. Planetbanerne er cirkulære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3. Planeternes banebevægelse er i samme retning</a:t>
            </a:r>
          </a:p>
          <a:p>
            <a:endParaRPr lang="da-DK" sz="200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>
                <a:solidFill>
                  <a:srgbClr val="03428E"/>
                </a:solidFill>
              </a:rPr>
              <a:pPr>
                <a:defRPr/>
              </a:pPr>
              <a:t>3</a:t>
            </a:fld>
            <a:endParaRPr lang="da-DK">
              <a:solidFill>
                <a:srgbClr val="03428E"/>
              </a:solidFill>
            </a:endParaRPr>
          </a:p>
        </p:txBody>
      </p:sp>
      <p:pic>
        <p:nvPicPr>
          <p:cNvPr id="10" name="Pladsholder til indhold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2518" y="2694669"/>
            <a:ext cx="4135438" cy="275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1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9" name="Pladsholder til indhold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741" y="453790"/>
            <a:ext cx="9132426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85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Exoplanet</a:t>
            </a:r>
            <a:r>
              <a:rPr lang="da-DK" dirty="0"/>
              <a:t> dannelse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432050"/>
            <a:ext cx="4133850" cy="3238500"/>
          </a:xfrm>
        </p:spPr>
        <p:txBody>
          <a:bodyPr/>
          <a:lstStyle/>
          <a:p>
            <a:endParaRPr lang="da-DK" sz="200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>
                <a:solidFill>
                  <a:srgbClr val="03428E"/>
                </a:solidFill>
              </a:rPr>
              <a:pPr>
                <a:defRPr/>
              </a:pPr>
              <a:t>5</a:t>
            </a:fld>
            <a:endParaRPr lang="da-DK">
              <a:solidFill>
                <a:srgbClr val="03428E"/>
              </a:solidFill>
            </a:endParaRPr>
          </a:p>
        </p:txBody>
      </p:sp>
      <p:pic>
        <p:nvPicPr>
          <p:cNvPr id="7" name="Picture 2" descr="http://bork.hampshire.edu/~sam/extraordinary/orion%20planetary%20disk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11" y="508571"/>
            <a:ext cx="9121089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380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Planetdannelse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420888"/>
            <a:ext cx="4133850" cy="3238500"/>
          </a:xfrm>
        </p:spPr>
        <p:txBody>
          <a:bodyPr/>
          <a:lstStyle/>
          <a:p>
            <a:r>
              <a:rPr lang="da-DK" sz="2400" dirty="0"/>
              <a:t>Planeter dannes nede fra og op:</a:t>
            </a:r>
          </a:p>
          <a:p>
            <a:pPr marL="0" indent="0">
              <a:buNone/>
            </a:pPr>
            <a:r>
              <a:rPr lang="da-DK" sz="2400" dirty="0"/>
              <a:t>        </a:t>
            </a:r>
            <a:r>
              <a:rPr lang="da-DK" sz="2000" dirty="0"/>
              <a:t>Støv </a:t>
            </a:r>
            <a:r>
              <a:rPr lang="da-DK" sz="2000" dirty="0">
                <a:sym typeface="Wingdings" panose="05000000000000000000" pitchFamily="2" charset="2"/>
              </a:rPr>
              <a:t> sten  </a:t>
            </a:r>
            <a:r>
              <a:rPr lang="da-DK" sz="2000" dirty="0" err="1">
                <a:sym typeface="Wingdings" panose="05000000000000000000" pitchFamily="2" charset="2"/>
              </a:rPr>
              <a:t>boulders</a:t>
            </a:r>
            <a:r>
              <a:rPr lang="da-DK" sz="2000" dirty="0">
                <a:sym typeface="Wingdings" panose="05000000000000000000" pitchFamily="2" charset="2"/>
              </a:rPr>
              <a:t>  	  	      stenplaneter</a:t>
            </a:r>
            <a:br>
              <a:rPr lang="da-DK" sz="2000" dirty="0"/>
            </a:br>
            <a:r>
              <a:rPr lang="da-DK" sz="2000" dirty="0"/>
              <a:t>   </a:t>
            </a:r>
            <a:endParaRPr lang="da-DK" sz="2400" dirty="0"/>
          </a:p>
          <a:p>
            <a:r>
              <a:rPr lang="da-DK" sz="2400" dirty="0"/>
              <a:t>Hvis stenplaneterne bliver tunge nok:</a:t>
            </a:r>
          </a:p>
          <a:p>
            <a:pPr lvl="1"/>
            <a:r>
              <a:rPr lang="da-DK" sz="2000" dirty="0"/>
              <a:t>Begynder at tiltrække gas</a:t>
            </a:r>
          </a:p>
          <a:p>
            <a:pPr lvl="1"/>
            <a:r>
              <a:rPr lang="da-DK" sz="2000" dirty="0"/>
              <a:t>Gas giganter</a:t>
            </a:r>
          </a:p>
          <a:p>
            <a:endParaRPr lang="da-DK" sz="2400" dirty="0"/>
          </a:p>
          <a:p>
            <a:r>
              <a:rPr lang="da-DK" sz="2400" dirty="0"/>
              <a:t>Mere masse i ydre baner</a:t>
            </a:r>
          </a:p>
          <a:p>
            <a:pPr lvl="1"/>
            <a:r>
              <a:rPr lang="da-DK" sz="2000" dirty="0"/>
              <a:t>sten planeter i indre baner</a:t>
            </a:r>
          </a:p>
          <a:p>
            <a:pPr lvl="1"/>
            <a:r>
              <a:rPr lang="da-DK" sz="2000" dirty="0"/>
              <a:t>gas giganter i ydre baner</a:t>
            </a:r>
          </a:p>
          <a:p>
            <a:endParaRPr lang="da-DK" sz="2000" dirty="0"/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04401"/>
            <a:ext cx="4135438" cy="2627675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558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Planeter vi kender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Opdeling i solsystemet</a:t>
            </a:r>
          </a:p>
          <a:p>
            <a:endParaRPr lang="da-DK" dirty="0"/>
          </a:p>
          <a:p>
            <a:r>
              <a:rPr lang="da-DK" dirty="0"/>
              <a:t>Jordlignende planeter</a:t>
            </a:r>
          </a:p>
          <a:p>
            <a:pPr lvl="1"/>
            <a:r>
              <a:rPr lang="da-DK" dirty="0"/>
              <a:t>Merkur, Venus, Jorden, Mars</a:t>
            </a:r>
          </a:p>
          <a:p>
            <a:endParaRPr lang="da-DK" dirty="0"/>
          </a:p>
          <a:p>
            <a:r>
              <a:rPr lang="da-DK" dirty="0"/>
              <a:t>Jupiterlignende planeter</a:t>
            </a:r>
          </a:p>
          <a:p>
            <a:pPr lvl="1"/>
            <a:r>
              <a:rPr lang="da-DK" dirty="0"/>
              <a:t>Jupiter, Saturn, Uranus, Neptun</a:t>
            </a:r>
          </a:p>
          <a:p>
            <a:pPr marL="342900" indent="-342900">
              <a:buFont typeface="Arial" pitchFamily="34" charset="0"/>
              <a:buChar char="•"/>
            </a:pPr>
            <a:endParaRPr lang="da-DK" sz="2000" dirty="0"/>
          </a:p>
          <a:p>
            <a:pPr marL="342900" indent="-342900">
              <a:buFont typeface="Arial" pitchFamily="34" charset="0"/>
              <a:buChar char="•"/>
            </a:pPr>
            <a:endParaRPr lang="da-DK" sz="2000" dirty="0"/>
          </a:p>
          <a:p>
            <a:endParaRPr lang="da-DK" sz="2000" dirty="0"/>
          </a:p>
        </p:txBody>
      </p:sp>
      <p:pic>
        <p:nvPicPr>
          <p:cNvPr id="1028" name="Picture 4" descr="http://upload.wikimedia.org/wikipedia/commons/a/a9/Planets20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109" y="3336723"/>
            <a:ext cx="4127269" cy="243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540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planet?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Kan vi finde på nogle kriterier?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9757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planet?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432050"/>
            <a:ext cx="4133850" cy="3238500"/>
          </a:xfrm>
        </p:spPr>
        <p:txBody>
          <a:bodyPr/>
          <a:lstStyle/>
          <a:p>
            <a:r>
              <a:rPr lang="da-DK" dirty="0"/>
              <a:t>En planet er et himmellegeme som</a:t>
            </a:r>
          </a:p>
          <a:p>
            <a:pPr lvl="1"/>
            <a:r>
              <a:rPr lang="da-DK" dirty="0"/>
              <a:t>Er i bane om en stjerne</a:t>
            </a:r>
          </a:p>
          <a:p>
            <a:pPr lvl="1"/>
            <a:r>
              <a:rPr lang="da-DK" dirty="0"/>
              <a:t>Har nok masse til at være i hydrostatisk ligevægt</a:t>
            </a:r>
            <a:br>
              <a:rPr lang="da-DK" dirty="0"/>
            </a:br>
            <a:r>
              <a:rPr lang="da-DK" dirty="0"/>
              <a:t>     - Er rund</a:t>
            </a:r>
          </a:p>
          <a:p>
            <a:pPr lvl="1"/>
            <a:r>
              <a:rPr lang="da-DK" dirty="0"/>
              <a:t>Har støvsuget området omkring banen</a:t>
            </a:r>
          </a:p>
          <a:p>
            <a:endParaRPr lang="da-DK" sz="3200" dirty="0"/>
          </a:p>
          <a:p>
            <a:r>
              <a:rPr lang="da-DK" dirty="0"/>
              <a:t>Pluto er ikke en planet</a:t>
            </a:r>
          </a:p>
          <a:p>
            <a:endParaRPr lang="da-DK" sz="2400" dirty="0"/>
          </a:p>
          <a:p>
            <a:r>
              <a:rPr lang="da-DK" dirty="0" err="1"/>
              <a:t>Exoplaneter</a:t>
            </a:r>
            <a:r>
              <a:rPr lang="da-DK" dirty="0"/>
              <a:t> er i kredsløb om en stjerne, der ikke er Solen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8" name="Pladsholder til indhold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2625" y="2996952"/>
            <a:ext cx="4338739" cy="24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126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</a:t>
            </a:r>
            <a:r>
              <a:rPr lang="da-DK" dirty="0" err="1"/>
              <a:t>exoplanet</a:t>
            </a:r>
            <a:r>
              <a:rPr lang="da-DK" dirty="0"/>
              <a:t>?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1026" name="Picture 2" descr="http://www.wired.com/images_blogs/wiredscience/2009/10/exoplane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19" y="2401094"/>
            <a:ext cx="6477000" cy="36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927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</a:t>
            </a:r>
            <a:r>
              <a:rPr lang="da-DK" dirty="0" err="1"/>
              <a:t>exoplanet</a:t>
            </a:r>
            <a:r>
              <a:rPr lang="da-DK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Den første </a:t>
            </a:r>
            <a:r>
              <a:rPr lang="da-DK" dirty="0" err="1"/>
              <a:t>exoplanet</a:t>
            </a:r>
            <a:r>
              <a:rPr lang="da-DK" dirty="0"/>
              <a:t> blev opdaget i 1992</a:t>
            </a:r>
          </a:p>
          <a:p>
            <a:pPr lvl="1"/>
            <a:r>
              <a:rPr lang="da-DK" dirty="0"/>
              <a:t>Siden har vi fundet ~ 4300</a:t>
            </a:r>
          </a:p>
          <a:p>
            <a:endParaRPr lang="da-DK" sz="3200" dirty="0"/>
          </a:p>
          <a:p>
            <a:r>
              <a:rPr lang="da-DK" dirty="0"/>
              <a:t>Mest gas giganter</a:t>
            </a:r>
          </a:p>
          <a:p>
            <a:endParaRPr lang="da-DK" dirty="0"/>
          </a:p>
          <a:p>
            <a:r>
              <a:rPr lang="da-DK" dirty="0"/>
              <a:t>Hot Jupiters</a:t>
            </a:r>
          </a:p>
          <a:p>
            <a:pPr lvl="1"/>
            <a:r>
              <a:rPr lang="da-DK" dirty="0"/>
              <a:t>Nemmest at observere</a:t>
            </a:r>
          </a:p>
          <a:p>
            <a:endParaRPr lang="da-DK" sz="3200" dirty="0"/>
          </a:p>
          <a:p>
            <a:r>
              <a:rPr lang="da-DK" sz="3200" dirty="0"/>
              <a:t>Bevæger os mod mindre og mindre planeter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3074" name="Picture 2" descr="Billedresultat for kepler planet candidat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003749"/>
            <a:ext cx="4135438" cy="310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186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6A2B7A-D571-4E0B-B4A5-8B70FE9B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 min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6DC9EE-2173-4F4A-800E-9CC6519E2D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FFF7A8F-A513-4A9E-AE29-720ADDF241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E9057D-67B5-4FE8-A7E1-61D7EE51E0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2381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04B56-0C68-408F-A2BE-60E47777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Kepler missionen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2E5AB0-B626-4754-9835-B98034B655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Opsendt i 2009</a:t>
            </a:r>
          </a:p>
          <a:p>
            <a:endParaRPr lang="da-DK" dirty="0"/>
          </a:p>
          <a:p>
            <a:r>
              <a:rPr lang="da-DK" dirty="0"/>
              <a:t>Første mission med exoplaneter som primære formål</a:t>
            </a:r>
          </a:p>
          <a:p>
            <a:endParaRPr lang="da-DK" dirty="0"/>
          </a:p>
          <a:p>
            <a:r>
              <a:rPr lang="da-DK" dirty="0"/>
              <a:t>Kæmpe succes!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2050" name="Picture 2" descr="NASA resurrected the Kepler space telescope. Now, it's found a new  exoplanet - Vox">
            <a:extLst>
              <a:ext uri="{FF2B5EF4-FFF2-40B4-BE49-F238E27FC236}">
                <a16:creationId xmlns:a16="http://schemas.microsoft.com/office/drawing/2014/main" id="{16DDFDA4-8929-4672-8A6A-76560CF7A1B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2743333"/>
            <a:ext cx="4784527" cy="3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9F24E57-9FC7-432B-99DD-FE5CF8961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115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  <p:pic>
        <p:nvPicPr>
          <p:cNvPr id="2050" name="Picture 2" descr="Billedresultat for kepler planet candid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0" y="0"/>
            <a:ext cx="9156859" cy="686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56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7412"/>
            <a:ext cx="9144000" cy="6852241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4462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  <p:pic>
        <p:nvPicPr>
          <p:cNvPr id="1026" name="Picture 2" descr="Billedresultat for kepler planet candidates 201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0" r="15484" b="6751"/>
          <a:stretch/>
        </p:blipFill>
        <p:spPr bwMode="auto">
          <a:xfrm>
            <a:off x="53752" y="0"/>
            <a:ext cx="9036496" cy="685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496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4" y="-7396"/>
            <a:ext cx="8997156" cy="6747867"/>
          </a:xfr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0765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1" y="-7396"/>
            <a:ext cx="9153861" cy="6865396"/>
          </a:xfr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6441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4432"/>
            <a:ext cx="9144000" cy="6829678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415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964" y="0"/>
            <a:ext cx="6977309" cy="6838916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1271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04B56-0C68-408F-A2BE-60E47777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Kepler missionen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2E5AB0-B626-4754-9835-B98034B655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Opsendt i 2009</a:t>
            </a:r>
          </a:p>
          <a:p>
            <a:endParaRPr lang="da-DK" dirty="0"/>
          </a:p>
          <a:p>
            <a:r>
              <a:rPr lang="da-DK" dirty="0"/>
              <a:t>Første mission med exoplaneter som primære formål</a:t>
            </a:r>
          </a:p>
          <a:p>
            <a:endParaRPr lang="da-DK" dirty="0"/>
          </a:p>
          <a:p>
            <a:r>
              <a:rPr lang="da-DK" dirty="0"/>
              <a:t>Kæmpe succes!</a:t>
            </a:r>
          </a:p>
          <a:p>
            <a:endParaRPr lang="da-DK" dirty="0"/>
          </a:p>
          <a:p>
            <a:r>
              <a:rPr lang="da-DK" dirty="0"/>
              <a:t>Storesøster TESS opsendt i 2018</a:t>
            </a:r>
          </a:p>
          <a:p>
            <a:pPr lvl="1"/>
            <a:r>
              <a:rPr lang="da-DK" dirty="0" err="1"/>
              <a:t>Terestrial</a:t>
            </a:r>
            <a:r>
              <a:rPr lang="da-DK" dirty="0"/>
              <a:t> Exoplanet </a:t>
            </a:r>
            <a:r>
              <a:rPr lang="da-DK" dirty="0" err="1"/>
              <a:t>Survey</a:t>
            </a:r>
            <a:r>
              <a:rPr lang="da-DK" dirty="0"/>
              <a:t> </a:t>
            </a:r>
            <a:r>
              <a:rPr lang="da-DK" dirty="0" err="1"/>
              <a:t>Satelite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9F24E57-9FC7-432B-99DD-FE5CF8961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21</a:t>
            </a:fld>
            <a:endParaRPr lang="da-DK"/>
          </a:p>
        </p:txBody>
      </p:sp>
      <p:pic>
        <p:nvPicPr>
          <p:cNvPr id="2050" name="Picture 2" descr="NASA resurrected the Kepler space telescope. Now, it's found a new  exoplanet - Vox">
            <a:extLst>
              <a:ext uri="{FF2B5EF4-FFF2-40B4-BE49-F238E27FC236}">
                <a16:creationId xmlns:a16="http://schemas.microsoft.com/office/drawing/2014/main" id="{16DDFDA4-8929-4672-8A6A-76560CF7A1B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7" y="240183"/>
            <a:ext cx="4135438" cy="275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rtist Illustration of TESS and its 4 telescopes. Credit: NASA/MIT">
            <a:extLst>
              <a:ext uri="{FF2B5EF4-FFF2-40B4-BE49-F238E27FC236}">
                <a16:creationId xmlns:a16="http://schemas.microsoft.com/office/drawing/2014/main" id="{679A99CD-11AA-4E5E-B91C-1CDBD6E1A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7" y="2956196"/>
            <a:ext cx="4129086" cy="328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76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62F9255-3F33-4F51-8E6D-22637355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D595024C-18AB-49B5-9DFA-79BC53FD06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2DAFCEA-0E1B-40C3-82D1-88C47BC7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22</a:t>
            </a:fld>
            <a:endParaRPr lang="da-DK"/>
          </a:p>
        </p:txBody>
      </p:sp>
      <p:pic>
        <p:nvPicPr>
          <p:cNvPr id="6146" name="Picture 2" descr="TESS Press Kit : spacex">
            <a:extLst>
              <a:ext uri="{FF2B5EF4-FFF2-40B4-BE49-F238E27FC236}">
                <a16:creationId xmlns:a16="http://schemas.microsoft.com/office/drawing/2014/main" id="{AC748362-F423-4B11-8471-03DF84BDDD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" y="0"/>
            <a:ext cx="914400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608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144CA-946E-456B-93C3-4580F763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93CE519-669B-443D-ACA6-1349D4E0B4B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32F4A3B-88E0-4228-9BB3-5EA576A9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23</a:t>
            </a:fld>
            <a:endParaRPr lang="da-DK"/>
          </a:p>
        </p:txBody>
      </p:sp>
      <p:pic>
        <p:nvPicPr>
          <p:cNvPr id="9218" name="Picture 2" descr="GMS: TESS Shorts">
            <a:extLst>
              <a:ext uri="{FF2B5EF4-FFF2-40B4-BE49-F238E27FC236}">
                <a16:creationId xmlns:a16="http://schemas.microsoft.com/office/drawing/2014/main" id="{38C1EF7A-5ED7-4618-84F5-88F82C5340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8341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917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F02A8-CE92-4E8D-A33B-0CF258A0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B5148D1-56EB-438E-BB2F-1E91ED798E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0686D7F-2079-4640-B514-317139EA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24</a:t>
            </a:fld>
            <a:endParaRPr lang="da-DK"/>
          </a:p>
        </p:txBody>
      </p:sp>
      <p:pic>
        <p:nvPicPr>
          <p:cNvPr id="10242" name="Picture 2" descr="Farewell Kepler. Welcome TESS - Universe Today">
            <a:extLst>
              <a:ext uri="{FF2B5EF4-FFF2-40B4-BE49-F238E27FC236}">
                <a16:creationId xmlns:a16="http://schemas.microsoft.com/office/drawing/2014/main" id="{4669B372-C44F-4972-B67D-15C9C06969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474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ACA2F8-4692-449B-8FAC-F9896946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AF4C4E3-00F4-45C3-A46D-93A785FE5BB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E41CE8F-C846-421B-BC80-6D66A68A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25</a:t>
            </a:fld>
            <a:endParaRPr lang="da-DK"/>
          </a:p>
        </p:txBody>
      </p:sp>
      <p:pic>
        <p:nvPicPr>
          <p:cNvPr id="11266" name="Picture 2" descr="Farewell Kepler. Welcome TESS | Technology Org">
            <a:extLst>
              <a:ext uri="{FF2B5EF4-FFF2-40B4-BE49-F238E27FC236}">
                <a16:creationId xmlns:a16="http://schemas.microsoft.com/office/drawing/2014/main" id="{537DEA6E-5EAF-426C-A9C7-EA0C225929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8341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176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0E1FA-63E6-4884-A550-1334E834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3CBB925-B309-4600-97F8-F5841293843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09875AD-A49C-49D5-9E3F-6C0AF0BA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26</a:t>
            </a:fld>
            <a:endParaRPr lang="da-DK"/>
          </a:p>
        </p:txBody>
      </p:sp>
      <p:pic>
        <p:nvPicPr>
          <p:cNvPr id="12290" name="Picture 2" descr="sky_coverage - TESS - Transiting Exoplanet Survey Satellite">
            <a:extLst>
              <a:ext uri="{FF2B5EF4-FFF2-40B4-BE49-F238E27FC236}">
                <a16:creationId xmlns:a16="http://schemas.microsoft.com/office/drawing/2014/main" id="{99B4C681-2957-45F0-A4F6-2E732705FA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"/>
            <a:ext cx="7704856" cy="68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2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D7FDE-4B53-43B8-B305-E1898E0F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TESS missionen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86F8301-F99F-4F0D-8959-67C1EA219F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27</a:t>
            </a:fld>
            <a:endParaRPr lang="da-DK"/>
          </a:p>
        </p:txBody>
      </p:sp>
      <p:pic>
        <p:nvPicPr>
          <p:cNvPr id="3076" name="Picture 4" descr="sky_coverage - TESS - Transiting Exoplanet Survey Satellite">
            <a:extLst>
              <a:ext uri="{FF2B5EF4-FFF2-40B4-BE49-F238E27FC236}">
                <a16:creationId xmlns:a16="http://schemas.microsoft.com/office/drawing/2014/main" id="{4E04EFAD-CBE9-4547-8549-301DCB8EDF1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444" y="2935288"/>
            <a:ext cx="3656599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C949EC7D-4E5A-4489-839C-20ADC00035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Undersøger HELE himlen i perioder på 27 dage</a:t>
            </a:r>
          </a:p>
          <a:p>
            <a:endParaRPr lang="da-DK" dirty="0"/>
          </a:p>
          <a:p>
            <a:r>
              <a:rPr lang="da-DK" dirty="0"/>
              <a:t>Nogle områder observeres i ca. et år</a:t>
            </a:r>
          </a:p>
          <a:p>
            <a:endParaRPr lang="da-DK" dirty="0"/>
          </a:p>
          <a:p>
            <a:r>
              <a:rPr lang="da-DK" dirty="0"/>
              <a:t>JWST</a:t>
            </a:r>
          </a:p>
          <a:p>
            <a:pPr lvl="1"/>
            <a:r>
              <a:rPr lang="da-DK" dirty="0"/>
              <a:t>James Webb Space </a:t>
            </a:r>
            <a:r>
              <a:rPr lang="da-DK" dirty="0" err="1"/>
              <a:t>Telescope</a:t>
            </a:r>
            <a:endParaRPr lang="da-DK" dirty="0"/>
          </a:p>
          <a:p>
            <a:pPr lvl="1"/>
            <a:r>
              <a:rPr lang="da-DK" dirty="0"/>
              <a:t>Opsendt i 2021</a:t>
            </a:r>
          </a:p>
          <a:p>
            <a:pPr lvl="1"/>
            <a:r>
              <a:rPr lang="da-DK" dirty="0"/>
              <a:t>Planetatmosfærer (!)</a:t>
            </a:r>
          </a:p>
        </p:txBody>
      </p:sp>
    </p:spTree>
    <p:extLst>
      <p:ext uri="{BB962C8B-B14F-4D97-AF65-F5344CB8AC3E}">
        <p14:creationId xmlns:p14="http://schemas.microsoft.com/office/powerpoint/2010/main" val="1271195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C8088E-4836-424A-BDC1-524BEBF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Stop dig selv Christina!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68750C-FBD5-45AD-BE64-178CCB31B2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 skal undersøge en af følgende missioner</a:t>
            </a:r>
          </a:p>
          <a:p>
            <a:endParaRPr lang="da-DK" dirty="0"/>
          </a:p>
          <a:p>
            <a:pPr lvl="1"/>
            <a:r>
              <a:rPr lang="da-DK" dirty="0"/>
              <a:t>Kepler</a:t>
            </a:r>
          </a:p>
          <a:p>
            <a:pPr lvl="1"/>
            <a:r>
              <a:rPr lang="da-DK" dirty="0"/>
              <a:t>TESS</a:t>
            </a:r>
          </a:p>
          <a:p>
            <a:pPr lvl="1"/>
            <a:r>
              <a:rPr lang="da-DK" dirty="0"/>
              <a:t>James Webb</a:t>
            </a:r>
          </a:p>
          <a:p>
            <a:endParaRPr lang="da-DK" dirty="0"/>
          </a:p>
          <a:p>
            <a:r>
              <a:rPr lang="da-DK" dirty="0"/>
              <a:t>Mål?</a:t>
            </a:r>
          </a:p>
          <a:p>
            <a:r>
              <a:rPr lang="da-DK" dirty="0"/>
              <a:t>Teknik?</a:t>
            </a:r>
          </a:p>
          <a:p>
            <a:r>
              <a:rPr lang="da-DK" dirty="0"/>
              <a:t>Resultater?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E80A182-23FB-475B-B01F-9E62E86E96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4D5DC8-42B5-4A8D-A593-A16C47545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329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Detektion</a:t>
            </a:r>
            <a:r>
              <a:rPr lang="da-DK" dirty="0"/>
              <a:t> af </a:t>
            </a:r>
            <a:r>
              <a:rPr lang="da-DK" dirty="0" err="1"/>
              <a:t>exoplaneter</a:t>
            </a:r>
            <a:endParaRPr lang="da-DK" dirty="0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29</a:t>
            </a:fld>
            <a:endParaRPr lang="da-DK"/>
          </a:p>
        </p:txBody>
      </p:sp>
      <p:pic>
        <p:nvPicPr>
          <p:cNvPr id="11" name="Picture 2" descr="NASA resurrected the Kepler space telescope. Now, it's found a new  exoplanet - Vox">
            <a:extLst>
              <a:ext uri="{FF2B5EF4-FFF2-40B4-BE49-F238E27FC236}">
                <a16:creationId xmlns:a16="http://schemas.microsoft.com/office/drawing/2014/main" id="{063C7779-1AC6-4E0B-8C6D-849C7E9402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6634" y="2276475"/>
            <a:ext cx="5845969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88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Detektion</a:t>
            </a:r>
            <a:r>
              <a:rPr lang="da-DK" dirty="0"/>
              <a:t> af </a:t>
            </a:r>
            <a:r>
              <a:rPr lang="da-DK" dirty="0" err="1"/>
              <a:t>exoplaneter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da-DK" sz="2000" dirty="0"/>
          </a:p>
          <a:p>
            <a:pPr>
              <a:defRPr/>
            </a:pPr>
            <a:r>
              <a:rPr lang="da-DK" sz="2400" dirty="0"/>
              <a:t>Det er svært at observere </a:t>
            </a:r>
            <a:r>
              <a:rPr lang="da-DK" sz="2400" dirty="0" err="1"/>
              <a:t>exoplaneter</a:t>
            </a:r>
            <a:r>
              <a:rPr lang="da-DK" sz="2400" dirty="0"/>
              <a:t>!</a:t>
            </a:r>
          </a:p>
          <a:p>
            <a:pPr>
              <a:defRPr/>
            </a:pPr>
            <a:endParaRPr lang="da-DK" sz="2400" dirty="0"/>
          </a:p>
          <a:p>
            <a:pPr>
              <a:defRPr/>
            </a:pPr>
            <a:r>
              <a:rPr lang="da-DK" sz="2400" dirty="0"/>
              <a:t>Afstanden til den nærmeste stjerne, </a:t>
            </a:r>
            <a:r>
              <a:rPr lang="da-DK" sz="2400" dirty="0" err="1"/>
              <a:t>Proxima</a:t>
            </a:r>
            <a:r>
              <a:rPr lang="da-DK" sz="2400" dirty="0"/>
              <a:t> </a:t>
            </a:r>
            <a:r>
              <a:rPr lang="da-DK" sz="2400" dirty="0" err="1"/>
              <a:t>Centauri</a:t>
            </a:r>
            <a:r>
              <a:rPr lang="da-DK" sz="2400" dirty="0"/>
              <a:t>, er 270.000 AU.</a:t>
            </a:r>
          </a:p>
          <a:p>
            <a:pPr>
              <a:defRPr/>
            </a:pPr>
            <a:endParaRPr lang="da-DK" sz="2400" dirty="0"/>
          </a:p>
          <a:p>
            <a:pPr>
              <a:defRPr/>
            </a:pPr>
            <a:r>
              <a:rPr lang="da-DK" sz="2400" dirty="0"/>
              <a:t>Mest succesfulde metoder</a:t>
            </a:r>
          </a:p>
          <a:p>
            <a:pPr lvl="1">
              <a:defRPr/>
            </a:pPr>
            <a:r>
              <a:rPr lang="da-DK" sz="2000" dirty="0"/>
              <a:t>Radial hastighed</a:t>
            </a:r>
          </a:p>
          <a:p>
            <a:pPr lvl="1">
              <a:defRPr/>
            </a:pPr>
            <a:r>
              <a:rPr lang="da-DK" sz="2000" dirty="0"/>
              <a:t>Transit metoden</a:t>
            </a:r>
            <a:br>
              <a:rPr lang="da-DK" sz="1600" dirty="0"/>
            </a:br>
            <a:br>
              <a:rPr lang="da-DK" dirty="0"/>
            </a:br>
            <a:endParaRPr lang="da-DK" dirty="0">
              <a:solidFill>
                <a:prstClr val="black"/>
              </a:solidFill>
            </a:endParaRPr>
          </a:p>
          <a:p>
            <a:pPr>
              <a:defRPr/>
            </a:pPr>
            <a:endParaRPr lang="da-DK" dirty="0">
              <a:solidFill>
                <a:prstClr val="black"/>
              </a:solidFill>
            </a:endParaRPr>
          </a:p>
          <a:p>
            <a:pPr>
              <a:defRPr/>
            </a:pPr>
            <a:endParaRPr lang="da-DK" dirty="0">
              <a:solidFill>
                <a:prstClr val="black"/>
              </a:solidFill>
            </a:endParaRPr>
          </a:p>
          <a:p>
            <a:pPr>
              <a:defRPr/>
            </a:pPr>
            <a:endParaRPr lang="da-DK" dirty="0">
              <a:solidFill>
                <a:prstClr val="black"/>
              </a:solidFill>
            </a:endParaRPr>
          </a:p>
          <a:p>
            <a:pPr>
              <a:defRPr/>
            </a:pPr>
            <a:endParaRPr lang="da-DK" dirty="0">
              <a:solidFill>
                <a:prstClr val="black"/>
              </a:solidFill>
            </a:endParaRPr>
          </a:p>
          <a:p>
            <a:endParaRPr lang="da-DK" dirty="0"/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002656"/>
            <a:ext cx="4135438" cy="310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ladsholder til sli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65AAE-08C0-4F95-97BF-6A07BB6E6354}" type="slidenum">
              <a:rPr lang="da-DK" smtClean="0"/>
              <a:pPr>
                <a:defRPr/>
              </a:pPr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134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Transitmetoden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31</a:t>
            </a:fld>
            <a:endParaRPr lang="da-DK"/>
          </a:p>
        </p:txBody>
      </p:sp>
      <p:pic>
        <p:nvPicPr>
          <p:cNvPr id="9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733" t="25400" r="24662" b="11203"/>
          <a:stretch/>
        </p:blipFill>
        <p:spPr>
          <a:xfrm>
            <a:off x="1912341" y="2276475"/>
            <a:ext cx="5314556" cy="38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28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001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Transitmetoden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3038222"/>
            <a:ext cx="4133850" cy="2693174"/>
          </a:xfrm>
        </p:spPr>
        <p:txBody>
          <a:bodyPr/>
          <a:lstStyle/>
          <a:p>
            <a:r>
              <a:rPr lang="da-DK" sz="2400" dirty="0" err="1"/>
              <a:t>Exoplaneten</a:t>
            </a:r>
            <a:r>
              <a:rPr lang="da-DK" sz="2400" dirty="0"/>
              <a:t> er i kredsløb om stjernen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Til forskellige tider ser vi forskellige bidrag</a:t>
            </a:r>
          </a:p>
          <a:p>
            <a:endParaRPr lang="da-DK" sz="2400" dirty="0"/>
          </a:p>
          <a:p>
            <a:r>
              <a:rPr lang="da-DK" sz="2400" dirty="0"/>
              <a:t>Vi er interesserede i transits</a:t>
            </a:r>
          </a:p>
          <a:p>
            <a:endParaRPr lang="da-DK" sz="2400" dirty="0"/>
          </a:p>
          <a:p>
            <a:r>
              <a:rPr lang="da-DK" sz="2400" dirty="0"/>
              <a:t>Metoden bag </a:t>
            </a:r>
            <a:r>
              <a:rPr lang="da-DK" sz="2400" dirty="0" err="1"/>
              <a:t>Kepler</a:t>
            </a:r>
            <a:r>
              <a:rPr lang="da-DK" sz="2400" dirty="0"/>
              <a:t> missionen!</a:t>
            </a:r>
          </a:p>
          <a:p>
            <a:endParaRPr lang="da-DK" sz="200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33</a:t>
            </a:fld>
            <a:endParaRPr lang="da-DK"/>
          </a:p>
        </p:txBody>
      </p:sp>
      <p:pic>
        <p:nvPicPr>
          <p:cNvPr id="6" name="Pladsholder til indhold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6733" t="25400" r="24662" b="11203"/>
          <a:stretch/>
        </p:blipFill>
        <p:spPr>
          <a:xfrm>
            <a:off x="4645025" y="3038222"/>
            <a:ext cx="4135438" cy="303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9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5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5" y="2780928"/>
                <a:ext cx="4133850" cy="3022476"/>
              </a:xfrm>
            </p:spPr>
            <p:txBody>
              <a:bodyPr/>
              <a:lstStyle/>
              <a:p>
                <a:r>
                  <a:rPr lang="da-DK" sz="2400" dirty="0"/>
                  <a:t>Det modtagende lys under et transit må være:</a:t>
                </a:r>
                <a:br>
                  <a:rPr lang="da-DK" sz="2400" dirty="0"/>
                </a:br>
                <a:br>
                  <a:rPr lang="da-DK" sz="2400" dirty="0"/>
                </a:br>
                <a:br>
                  <a:rPr lang="da-DK" sz="2400" i="1" dirty="0">
                    <a:latin typeface="Cambria Math" panose="02040503050406030204" pitchFamily="18" charset="0"/>
                  </a:rPr>
                </a:br>
                <a:br>
                  <a:rPr lang="da-DK" sz="24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a-D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da-DK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den>
                        </m:f>
                      </m:e>
                    </m:ra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</m:oMath>
                </a14:m>
                <a:endParaRPr lang="da-DK" sz="2400" dirty="0"/>
              </a:p>
              <a:p>
                <a:endParaRPr lang="da-DK" sz="2400" dirty="0"/>
              </a:p>
              <a:p>
                <a:endParaRPr lang="da-DK" sz="2400" dirty="0"/>
              </a:p>
              <a:p>
                <a:r>
                  <a:rPr lang="da-DK" sz="2400" dirty="0"/>
                  <a:t>Vi kan bestemme radius af planeten ud fra lyskurven</a:t>
                </a:r>
              </a:p>
              <a:p>
                <a:pPr lvl="1"/>
                <a:r>
                  <a:rPr lang="da-DK" sz="2000" dirty="0"/>
                  <a:t>Hvis vi kender radius af stjernen</a:t>
                </a:r>
              </a:p>
            </p:txBody>
          </p:sp>
        </mc:Choice>
        <mc:Fallback xmlns="">
          <p:sp>
            <p:nvSpPr>
              <p:cNvPr id="6" name="Pladsholder til ind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5" y="2780928"/>
                <a:ext cx="4133850" cy="3022476"/>
              </a:xfrm>
              <a:blipFill rotWithShape="0">
                <a:blip r:embed="rId2"/>
                <a:stretch>
                  <a:fillRect l="-4277" t="-6250" r="-5900" b="-302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6733" t="25400" r="24662" b="11203"/>
          <a:stretch/>
        </p:blipFill>
        <p:spPr>
          <a:xfrm>
            <a:off x="4589581" y="2780928"/>
            <a:ext cx="4320480" cy="3168352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702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Eksempel: Kepler36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35</a:t>
            </a:fld>
            <a:endParaRPr lang="da-DK"/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988" t="11097" r="16724" b="7607"/>
          <a:stretch/>
        </p:blipFill>
        <p:spPr>
          <a:xfrm>
            <a:off x="1905323" y="2271360"/>
            <a:ext cx="5328592" cy="397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74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Bestemmelse af radius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924944"/>
            <a:ext cx="4133850" cy="2806452"/>
          </a:xfrm>
        </p:spPr>
        <p:txBody>
          <a:bodyPr/>
          <a:lstStyle/>
          <a:p>
            <a:r>
              <a:rPr lang="da-DK" sz="2400" dirty="0"/>
              <a:t>Strategien</a:t>
            </a:r>
          </a:p>
          <a:p>
            <a:pPr lvl="1"/>
            <a:r>
              <a:rPr lang="da-DK" sz="2000" dirty="0"/>
              <a:t>Vi observerer lyskurven fra stjernen</a:t>
            </a:r>
          </a:p>
          <a:p>
            <a:pPr lvl="1"/>
            <a:r>
              <a:rPr lang="da-DK" sz="2000" dirty="0"/>
              <a:t>Bestemmer dykket i lysstyrke</a:t>
            </a:r>
          </a:p>
          <a:p>
            <a:pPr lvl="1"/>
            <a:r>
              <a:rPr lang="da-DK" sz="2000" dirty="0"/>
              <a:t>Udregner </a:t>
            </a:r>
            <a:r>
              <a:rPr lang="da-DK" sz="2000" dirty="0" err="1"/>
              <a:t>exoplanetens</a:t>
            </a:r>
            <a:r>
              <a:rPr lang="da-DK" sz="2000" dirty="0"/>
              <a:t> radius</a:t>
            </a:r>
          </a:p>
          <a:p>
            <a:endParaRPr lang="da-DK" sz="2400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36</a:t>
            </a:fld>
            <a:endParaRPr lang="da-DK"/>
          </a:p>
        </p:txBody>
      </p:sp>
      <p:pic>
        <p:nvPicPr>
          <p:cNvPr id="8" name="Pladsholder til indhold 10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1988" t="11097" r="16724" b="7607"/>
          <a:stretch/>
        </p:blipFill>
        <p:spPr>
          <a:xfrm>
            <a:off x="4645025" y="2570106"/>
            <a:ext cx="4135438" cy="308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21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Portfolio </a:t>
            </a:r>
            <a:r>
              <a:rPr lang="da-DK"/>
              <a:t>om transitmetoden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9298568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13054</TotalTime>
  <Words>485</Words>
  <Application>Microsoft Office PowerPoint</Application>
  <PresentationFormat>Skærmshow (4:3)</PresentationFormat>
  <Paragraphs>168</Paragraphs>
  <Slides>37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37</vt:i4>
      </vt:variant>
    </vt:vector>
  </HeadingPairs>
  <TitlesOfParts>
    <vt:vector size="43" baseType="lpstr">
      <vt:lpstr>Wingdings</vt:lpstr>
      <vt:lpstr>AU Peto</vt:lpstr>
      <vt:lpstr>AU Passata</vt:lpstr>
      <vt:lpstr>Cambria Math</vt:lpstr>
      <vt:lpstr>Arial</vt:lpstr>
      <vt:lpstr>AU</vt:lpstr>
      <vt:lpstr>Exoplaneter </vt:lpstr>
      <vt:lpstr>Dannelse af planeter</vt:lpstr>
      <vt:lpstr>Planetdannelse</vt:lpstr>
      <vt:lpstr>PowerPoint-præsentation</vt:lpstr>
      <vt:lpstr>Exoplanet dannelse</vt:lpstr>
      <vt:lpstr>Planetdannelse</vt:lpstr>
      <vt:lpstr>Planeter vi kender</vt:lpstr>
      <vt:lpstr>Hvad er en planet?</vt:lpstr>
      <vt:lpstr>Hvad er en planet?</vt:lpstr>
      <vt:lpstr>Hvad er en exoplanet?</vt:lpstr>
      <vt:lpstr>Hvad er en exoplanet?</vt:lpstr>
      <vt:lpstr>5 min</vt:lpstr>
      <vt:lpstr>Kepler missionen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Kepler missionen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TESS missionen</vt:lpstr>
      <vt:lpstr>Stop dig selv Christina!</vt:lpstr>
      <vt:lpstr>Detektion af exoplaneter</vt:lpstr>
      <vt:lpstr>Detektion af exoplaneter</vt:lpstr>
      <vt:lpstr>Transitmetoden</vt:lpstr>
      <vt:lpstr>Video!</vt:lpstr>
      <vt:lpstr>Transitmetoden</vt:lpstr>
      <vt:lpstr>Transit</vt:lpstr>
      <vt:lpstr>Eksempel: Kepler36</vt:lpstr>
      <vt:lpstr>Bestemmelse af radius</vt:lpstr>
      <vt:lpstr>Portfolio om transitmetoden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Nørgaard CVC</cp:lastModifiedBy>
  <cp:revision>444</cp:revision>
  <cp:lastPrinted>2012-08-23T08:02:43Z</cp:lastPrinted>
  <dcterms:created xsi:type="dcterms:W3CDTF">2010-08-27T06:45:27Z</dcterms:created>
  <dcterms:modified xsi:type="dcterms:W3CDTF">2025-01-10T12:53:20Z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