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4"/>
    <p:restoredTop sz="94421"/>
  </p:normalViewPr>
  <p:slideViewPr>
    <p:cSldViewPr snapToGrid="0">
      <p:cViewPr varScale="1">
        <p:scale>
          <a:sx n="77" d="100"/>
          <a:sy n="77" d="100"/>
        </p:scale>
        <p:origin x="8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6D4769-ECD4-028C-E81E-193FC2565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BB47F99-6C87-952B-941E-52822761A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5E699D-34C3-53F6-AD1A-FA3E65DE4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594012C-423C-60B9-DDEC-68BD99B36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F3D632-2EA0-7E46-69CA-374855E6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409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B51157-C945-08F4-13C4-5CEAB047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8D016B-C005-BE12-77F4-3FB491680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B072F7-2DDB-A946-ECF1-218BF12E1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FD29E7-8BFC-14A3-5993-7640671A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3E45BA2-F3E0-1FD0-D446-F9A60A23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451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258820-E62E-2C28-371C-0F5FA9793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1BD75A2-58D6-DBD7-8758-15AD73E20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1850C1-BF75-DEFC-7CA8-0563260AC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074493-EC90-A776-1F92-4263F4A83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8C0427B-80DB-5B81-5A4F-E709A0E05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7154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34E58-4B39-2660-F79F-0DFB5B05F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B05CFA-974D-26C7-828E-1391550B82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0B668A3-5606-C8C3-FF8F-4B704BE5A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0557C0C-08DD-EEAC-F5E5-15E04B09B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320A9C7-46FD-FF89-D14F-C301B805F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F77BA72-0975-7805-8288-70545F8BF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543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C93260-2312-1C65-9021-FD17CF9B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134FF1-CAED-C613-E496-39266EBFB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2515FC6-F086-3FAE-2B45-8CCD90284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F0F7055-6ADB-2E21-31D7-FA3679DD4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BBD558E-5D22-4859-3D78-245B8BCFA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51EC6B9-0BB1-567B-2FBF-5D6BE1F56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E87BCD1-964C-3FC8-9562-A87DCBCF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B880BB7-CDCE-5392-1519-D88488008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2420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60AE2B-F43A-69DC-52DA-69B6427A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CCDEB53-46FF-0AA0-537B-87EDDE405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9FE84D3-8EF1-82BF-E9ED-39E4A51E5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1060D2E-923E-87C3-6B06-5068F7A1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7430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B2CD74A-3606-AF50-290F-8E3543F7C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5C61237-21C2-CDA2-2151-E75DB490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E21B365-0311-6C34-A6AF-4DC24766C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5662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817E95-3B24-334C-880D-165605D12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DA6CD3-3CE3-D7E7-554F-4821507CF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C96801B-0300-E3F0-9A24-0DFA36DEE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C3FEF8-D593-1301-25AA-F71F9EEF0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E92CF4-6312-988D-A974-D0738CE80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75B423C-72D7-878A-16D9-61A85C710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751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B503F-853E-8FE4-6BD9-BF5340F9D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F3E001A-0693-7245-ABB2-925D789A11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FD824B0-56C6-1DF3-ECAD-4FD2DB62C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9A81A5-38E6-33B5-5436-426EAD132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AB2B38F-0782-5AD0-6EF0-253B8D43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5924E65-7689-0B8D-4AF0-34526DE8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3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FE805-99F9-DFD9-4F03-2953F713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36A3F01-9803-5569-085C-9D98AAE7A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6E1E5E-A62C-A818-0E6D-44F2B9FF9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84AC88C-57EC-E07B-B7B1-A4E15F7F6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85EE1F-0EF6-8F26-4C31-326AE5FF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2089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FA39039-EAF8-C49A-88D8-E44C1F06C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433A504-ECF1-4537-7C76-0B137B62B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E748C8-A0C3-4658-75DF-1A642A6AA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F05817-F6AE-8714-F4E1-D4C52ACAC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EE4A42-BD13-3071-94D5-B33461CC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36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1CA9F47-D1A5-8C8D-519E-E6350448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FAC7D0-31A4-6695-0AC6-41C0F6775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0D8DA4-5900-69F6-ED05-2C05C2A404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52AD02-81C6-E54D-97AB-1C40BB170914}" type="datetimeFigureOut">
              <a:rPr lang="da-DK" smtClean="0"/>
              <a:t>12.01.2025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9A89F6-967F-19B6-E57F-AB22ACC6C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B5AF7F-54AA-A382-9E5F-C7C2395D8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DED8EA-7B57-0945-9213-D1E881AA74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779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en Kolde Krig Kort">
            <a:extLst>
              <a:ext uri="{FF2B5EF4-FFF2-40B4-BE49-F238E27FC236}">
                <a16:creationId xmlns:a16="http://schemas.microsoft.com/office/drawing/2014/main" id="{69B34C57-09B8-134B-EFFF-4B71A2DED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 t="9091" r="3462" b="-2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DDEDF3-06F1-BF5D-4A92-7804053B7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>
                <a:solidFill>
                  <a:schemeClr val="bg1"/>
                </a:solidFill>
              </a:rPr>
              <a:t>Danmark og den kolde krig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3C6DB3-43A4-31E1-FD24-D691DBE0B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da-DK" sz="2000">
              <a:solidFill>
                <a:schemeClr val="bg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93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6050866-E323-8A48-7F55-547E28751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1409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/>
              <a:t>Dagens </a:t>
            </a:r>
            <a:r>
              <a:rPr lang="en-US" sz="6600" dirty="0" err="1"/>
              <a:t>lektie</a:t>
            </a:r>
            <a:endParaRPr lang="en-US" sz="6600" dirty="0"/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5519CA06-A3A9-E3D0-DFEF-36E9F4B42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362" y="2121470"/>
            <a:ext cx="4287772" cy="439771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BDC8F5D-1F6C-8EB0-4EFE-00221AF87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3034886"/>
            <a:ext cx="5614416" cy="282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521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6A0406-92B0-ACFA-E965-AE2649A3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a-DK" sz="4800"/>
              <a:t>Opfattelsen af NATO og USSR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BF9947-0FAB-8D40-6CEB-91D8544D7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25" y="251734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600" dirty="0"/>
              <a:t>Plakat 1 og 2 er begge fra 1950’erne. Billedet til venstre er en valgplakat fra Danmarks Kommunistiske Parti, der var tæt knyttet til USSR og modstander af NATO. Det rød-blå-hvide bånd er det såkaldte ”Frihedskæmperarmbind”, som frihedskæmperne bar under Besættelsen. De danske kommunister var nemlig meget aktive i modstandsbevægelsen. Billedet til højre er en valgplakat for Det konservative folkeparti, der var meget positive over for NATO. De fire mænd er fire kommunistiske politikere.</a:t>
            </a:r>
          </a:p>
          <a:p>
            <a:pPr marL="0" indent="0">
              <a:buNone/>
            </a:pPr>
            <a:r>
              <a:rPr lang="da-DK" sz="1600" dirty="0"/>
              <a:t>Billede 3 er fra Danmarks Kommunistiske Partis pjece om et alternativ til NATO fra 1973.</a:t>
            </a:r>
          </a:p>
          <a:p>
            <a:pPr marL="0" indent="0">
              <a:buNone/>
            </a:pPr>
            <a:r>
              <a:rPr lang="da-DK" sz="1600" dirty="0"/>
              <a:t>Opgave: Analysér de forskellige opfattelser af NATO og USSR, man ser på billederne.</a:t>
            </a:r>
          </a:p>
        </p:txBody>
      </p:sp>
      <p:pic>
        <p:nvPicPr>
          <p:cNvPr id="5" name="Billede 4" descr="Et billede, der indeholder tekst, grafisk design, plakat, tegneserie&#10;&#10;Automatisk genereret beskrivelse">
            <a:extLst>
              <a:ext uri="{FF2B5EF4-FFF2-40B4-BE49-F238E27FC236}">
                <a16:creationId xmlns:a16="http://schemas.microsoft.com/office/drawing/2014/main" id="{615D4EAF-72E9-AD39-0B7E-25A89C42E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629" y="2517349"/>
            <a:ext cx="6528163" cy="3639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76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Rectangle 3101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13" name="Rectangle 3103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F363D2-0F82-DC38-2717-89BF1A023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57" y="637523"/>
            <a:ext cx="3608896" cy="1690993"/>
          </a:xfrm>
        </p:spPr>
        <p:txBody>
          <a:bodyPr anchor="b">
            <a:normAutofit/>
          </a:bodyPr>
          <a:lstStyle/>
          <a:p>
            <a:r>
              <a:rPr lang="da-DK" sz="2300">
                <a:solidFill>
                  <a:srgbClr val="FFFFFF"/>
                </a:solidFill>
              </a:rPr>
              <a:t>I hvor høj grad vil I vurdere, at medlemsskabet af NATO var et brud med den danske udenrigspolitiske tradition?</a:t>
            </a:r>
          </a:p>
        </p:txBody>
      </p:sp>
      <p:pic>
        <p:nvPicPr>
          <p:cNvPr id="3074" name="Picture 2" descr="NATO - Wikipedia, den frie encyklopædi">
            <a:extLst>
              <a:ext uri="{FF2B5EF4-FFF2-40B4-BE49-F238E27FC236}">
                <a16:creationId xmlns:a16="http://schemas.microsoft.com/office/drawing/2014/main" id="{B13FEFD1-4CED-7ADF-113E-B1CBE9F2F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" r="-3" b="3857"/>
          <a:stretch/>
        </p:blipFill>
        <p:spPr bwMode="auto">
          <a:xfrm>
            <a:off x="5155080" y="527484"/>
            <a:ext cx="2062593" cy="145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B91BFB-3010-7364-BD5A-A50E1B1DF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256" y="2474260"/>
            <a:ext cx="3607930" cy="3677158"/>
          </a:xfrm>
        </p:spPr>
        <p:txBody>
          <a:bodyPr anchor="t">
            <a:normAutofit/>
          </a:bodyPr>
          <a:lstStyle/>
          <a:p>
            <a:endParaRPr lang="da-DK" sz="2000">
              <a:solidFill>
                <a:srgbClr val="FFFFFF"/>
              </a:solidFill>
            </a:endParaRPr>
          </a:p>
        </p:txBody>
      </p:sp>
      <p:pic>
        <p:nvPicPr>
          <p:cNvPr id="3080" name="Picture 8" descr="Atlantpagten - Danmark og NATO - Forsvarshistorien">
            <a:extLst>
              <a:ext uri="{FF2B5EF4-FFF2-40B4-BE49-F238E27FC236}">
                <a16:creationId xmlns:a16="http://schemas.microsoft.com/office/drawing/2014/main" id="{98A812E1-203A-313A-535B-BBE0ECF78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5081" y="2694202"/>
            <a:ext cx="2062593" cy="146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denrigspolitik fra kold krig til ny europæisk og global (u)orden">
            <a:extLst>
              <a:ext uri="{FF2B5EF4-FFF2-40B4-BE49-F238E27FC236}">
                <a16:creationId xmlns:a16="http://schemas.microsoft.com/office/drawing/2014/main" id="{5E2ABF6C-2131-D83D-75CE-B501AF249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3"/>
          <a:stretch/>
        </p:blipFill>
        <p:spPr bwMode="auto">
          <a:xfrm>
            <a:off x="7616936" y="474271"/>
            <a:ext cx="4248944" cy="264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esættelsen - Wikipedia, den frie encyklopædi">
            <a:extLst>
              <a:ext uri="{FF2B5EF4-FFF2-40B4-BE49-F238E27FC236}">
                <a16:creationId xmlns:a16="http://schemas.microsoft.com/office/drawing/2014/main" id="{6E17E17A-7E2B-C602-54F3-3F0682635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3776" y="4644984"/>
            <a:ext cx="1402013" cy="186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hule-strib">
            <a:extLst>
              <a:ext uri="{FF2B5EF4-FFF2-40B4-BE49-F238E27FC236}">
                <a16:creationId xmlns:a16="http://schemas.microsoft.com/office/drawing/2014/main" id="{37AFF2F6-A4EF-1EE9-4CF7-2020E8290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2" r="6660" b="-5"/>
          <a:stretch/>
        </p:blipFill>
        <p:spPr bwMode="auto">
          <a:xfrm>
            <a:off x="7652578" y="3589866"/>
            <a:ext cx="4177660" cy="293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099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0C4779-E806-10CC-7770-073A605DE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3800"/>
              <a:t>Diskussion: Var fodnotepolitikken en god eller dårlig idé?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47BB4C-1F87-0EB8-2AE9-7B2D495C5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da-DK" sz="1700"/>
              <a:t>Nu skal I i tremandsgrupper finde argumenter for og imod fodnotepolitikken i både kilde 5 og 6 og i hele kapitlet, og skriv dem ned. Herefter skal I med udgangspunkt i det I lige har skrevet diskutere, om fodnotepolitikken var en god eller dårlig idé?</a:t>
            </a:r>
          </a:p>
          <a:p>
            <a:r>
              <a:rPr lang="da-DK" sz="1700"/>
              <a:t>Hvorfor tror I, at diverse fagpersoner stadigvæk den dag i dag gør brug af fodnotepolitikken, når de skal argumentere for nutidens udenrigspolitiske kurs?</a:t>
            </a:r>
          </a:p>
        </p:txBody>
      </p:sp>
      <p:pic>
        <p:nvPicPr>
          <p:cNvPr id="4098" name="Picture 2" descr="Artiklens øverste billede">
            <a:extLst>
              <a:ext uri="{FF2B5EF4-FFF2-40B4-BE49-F238E27FC236}">
                <a16:creationId xmlns:a16="http://schemas.microsoft.com/office/drawing/2014/main" id="{A6FD5D34-D9FB-F11A-3645-621BE15A5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5" r="13132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805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B4F751-B426-630C-CFC4-F4FCDB97F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da-DK" sz="3600"/>
              <a:t>Sidste opgave i dette forløb. </a:t>
            </a:r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43E22F-8A08-E461-24DC-898CEEFC9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800"/>
              <a:t>Nu får I til opgave at skrive 5 stikord til hver af de 12 lektioner, som forløbet ca. har forløbet over.</a:t>
            </a:r>
          </a:p>
          <a:p>
            <a:pPr marL="0" indent="0">
              <a:buNone/>
            </a:pPr>
            <a:r>
              <a:rPr lang="da-DK" sz="1800"/>
              <a:t>Krav: De skal have direkte forbindelse til den kolde krig og dens udvikling efter 1991…</a:t>
            </a:r>
          </a:p>
          <a:p>
            <a:pPr marL="0" indent="0">
              <a:buNone/>
            </a:pPr>
            <a:r>
              <a:rPr lang="da-DK" sz="1800"/>
              <a:t>Stikordene skal op på tavlen og det skal gå stærkt. Ned i noterne og fem min. til at finde ordene (eller korte sætninger)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5" name="Rectangle 513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Den Kolde Krig Kort">
            <a:extLst>
              <a:ext uri="{FF2B5EF4-FFF2-40B4-BE49-F238E27FC236}">
                <a16:creationId xmlns:a16="http://schemas.microsoft.com/office/drawing/2014/main" id="{52B90A4F-020B-1BA2-8E6F-C218D7059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7738" y="1321654"/>
            <a:ext cx="5628018" cy="398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999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307</Words>
  <Application>Microsoft Macintosh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Office-tema</vt:lpstr>
      <vt:lpstr>Danmark og den kolde krig</vt:lpstr>
      <vt:lpstr>Dagens lektie</vt:lpstr>
      <vt:lpstr>Opfattelsen af NATO og USSR</vt:lpstr>
      <vt:lpstr>I hvor høj grad vil I vurdere, at medlemsskabet af NATO var et brud med den danske udenrigspolitiske tradition?</vt:lpstr>
      <vt:lpstr>Diskussion: Var fodnotepolitikken en god eller dårlig idé?</vt:lpstr>
      <vt:lpstr>Sidste opgave i dette forløb.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Lindgren Krogsgaard EK</dc:creator>
  <cp:lastModifiedBy>Esben Lindgren Krogsgaard EK</cp:lastModifiedBy>
  <cp:revision>5</cp:revision>
  <dcterms:created xsi:type="dcterms:W3CDTF">2025-01-12T20:03:30Z</dcterms:created>
  <dcterms:modified xsi:type="dcterms:W3CDTF">2025-01-12T20:36:55Z</dcterms:modified>
</cp:coreProperties>
</file>