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3" r:id="rId2"/>
    <p:sldId id="264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9"/>
    <p:restoredTop sz="94681"/>
  </p:normalViewPr>
  <p:slideViewPr>
    <p:cSldViewPr snapToGrid="0">
      <p:cViewPr varScale="1">
        <p:scale>
          <a:sx n="81" d="100"/>
          <a:sy n="81" d="100"/>
        </p:scale>
        <p:origin x="208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74748-4662-9148-9805-3A1EFBE0376F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912E9-D949-854D-A02D-9937A9FEE43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3824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912E9-D949-854D-A02D-9937A9FEE43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833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044E6-1B78-6F70-87B8-09E741471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6D35D5-A8E5-6431-1E01-9893CFA8B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1489F3-402B-151D-C5F9-CA262D32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946042-FEFE-F4CD-539A-A4174DA9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7F7C70-6832-4B5F-3A84-BD4F157C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223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5AA8F-D03E-B886-5ABA-DAD8B1CB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79E3C9-3E1F-6EAD-A8DF-7680F23C0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DFCE6B-D3E5-7BDB-6453-1E785DC5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9F0512-A099-16F4-9C32-A6987856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16C6E4-9C3A-56BC-B20D-F31CAC53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602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CBD17E-7D75-DE5E-C8F5-C0C66F6A5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BFA1186-C359-1143-70C2-2325E7D4F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C4BEDD8-6D6D-6BF2-84A0-3F28CDFF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A4741C-4E1D-118C-BCF6-12F1F860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AFBD50-1981-10CE-8B1E-AA4F7802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38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B34665-CF8B-0D87-BB0C-F835F2BF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34B140-CFCA-97F5-DD93-E46AD6577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5077329-6279-3C1F-E6F7-EB8011A55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5703F4-B67F-13E0-F78D-A3EA7348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933EFF4-F9E7-9BF0-7D52-2CE5E05D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09C766-9469-65E3-0675-9CDB4EA6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459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D858D-CEC0-27FF-A104-47424978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110B92-B36B-F855-AF2A-6788061DD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46B2B2-3F86-42D4-8483-8003F9DE5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2B77EC3-6414-942F-0F1A-221ADC213F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DCE7FA8-7548-5365-5A9B-4B145726C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2802907-30F0-6A22-5339-364E4EBE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DFC27F3-6D40-C91A-7C45-904F03BE7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C216D57-8F29-EFDC-71E5-6FBAF368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38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20AD8-62B8-6710-FD14-DD443C9D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07A2F49-D00F-E1E8-F777-841231C3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F234236-C1DD-A2C9-104F-10600475A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77C1160-EDD3-D352-50BC-632F4DF3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737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244EF79-8724-745F-A77E-91489C730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43802A8-B9B0-FD4D-122D-71C1A1F1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19A74EF-3920-41B8-E051-33ECFA7F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125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22B18-0524-CFC9-6D66-4AA3F5C27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B5713C-29D5-E2F2-254A-5FE3F088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9C53673-E46A-B66B-698C-B762A8E1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203578C-C978-2F0D-A510-B31A0AF0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33465D3-B0A9-8D18-63D9-085ED1E1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F0A2F8-C053-8CED-057F-C3E1B397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01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156523-2D58-6BED-C619-2134A3831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323F995-C132-2489-8482-E9F6D80A7F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AE9E36F-020C-6911-3DBF-A5C9A8966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446AE67-3833-2FB3-7B48-4E3FA2A88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4C80A3-0B52-E4EB-D89D-AC1896EB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E261CE-E9BA-2EA1-10B5-18D5C24C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562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97F34-910C-F0BD-84C5-2A97D26D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FEFBE5F-7A1D-134D-BC93-55BBB790B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8B8D86-9879-EBA2-560B-EE309B44E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4AEA4F-723C-6612-40EE-3AD9E8BE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4B53BE-4A26-FB90-6009-DDC5B89D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125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E3151A3-EEA7-620F-C151-FFB9B4A29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E2B9F9D-1FA6-0EC2-48E6-AB1D47968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C082E10-39D6-C701-708E-86D091BCE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439655-7A2F-D908-B0D5-1BE43A80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49E517-832E-3C54-C43D-7DECF75D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6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38602C1-BA99-CE5F-2830-F798357E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825819-C95B-46E8-6B19-6CC7DE125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06C3DB-D883-AB3A-1306-FB0DEDC82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718E5B-36FD-C248-A945-23E3378F7DF2}" type="datetimeFigureOut">
              <a:rPr lang="da-DK" smtClean="0"/>
              <a:t>19.08.2025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F2419D-73DC-A724-1E56-C67F16E1D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ED460D1-3ADC-BB32-3499-E140F537C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49242A-3079-6444-A59B-D71F3C41AF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061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4B2391-095C-11D5-812C-232BFBBC9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AP-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latin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lektion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3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0E8E5CF-264C-6845-B19B-5675D4CC8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Romerriget</a:t>
            </a:r>
            <a:r>
              <a:rPr lang="en-US" sz="2200" dirty="0"/>
              <a:t>, </a:t>
            </a:r>
            <a:r>
              <a:rPr lang="en-US" sz="2200" dirty="0" err="1"/>
              <a:t>senatet</a:t>
            </a:r>
            <a:r>
              <a:rPr lang="en-US" sz="2200" dirty="0"/>
              <a:t>, </a:t>
            </a:r>
            <a:r>
              <a:rPr lang="en-US" sz="2200" dirty="0" err="1"/>
              <a:t>legionerne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legaterne</a:t>
            </a:r>
            <a:r>
              <a:rPr lang="en-US" sz="22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Latinsk</a:t>
            </a:r>
            <a:r>
              <a:rPr lang="en-US" sz="2200" dirty="0"/>
              <a:t> </a:t>
            </a:r>
            <a:r>
              <a:rPr lang="en-US" sz="2200" dirty="0" err="1"/>
              <a:t>grammatik</a:t>
            </a:r>
            <a:r>
              <a:rPr lang="en-US" sz="2200" dirty="0"/>
              <a:t>: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Substantiver</a:t>
            </a:r>
            <a:endParaRPr lang="en-US" sz="2200" dirty="0"/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Adjektiver</a:t>
            </a:r>
            <a:endParaRPr lang="en-US" sz="2200" dirty="0"/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Verber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Sætningsanalyse</a:t>
            </a:r>
            <a:endParaRPr lang="en-US" sz="22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Lidt</a:t>
            </a:r>
            <a:r>
              <a:rPr lang="en-US" sz="2200" dirty="0"/>
              <a:t> </a:t>
            </a:r>
            <a:r>
              <a:rPr lang="en-US" sz="2200" dirty="0" err="1"/>
              <a:t>filosofi</a:t>
            </a:r>
            <a:r>
              <a:rPr lang="en-US" sz="2200" dirty="0"/>
              <a:t> </a:t>
            </a:r>
            <a:r>
              <a:rPr lang="en-US" sz="2200" dirty="0">
                <a:sym typeface="Wingdings" pitchFamily="2" charset="2"/>
              </a:rPr>
              <a:t></a:t>
            </a:r>
            <a:endParaRPr lang="en-US" sz="2200" dirty="0"/>
          </a:p>
        </p:txBody>
      </p:sp>
      <p:pic>
        <p:nvPicPr>
          <p:cNvPr id="1026" name="Picture 2" descr="Latin language | Ecce Romani Wiki | Fandom">
            <a:extLst>
              <a:ext uri="{FF2B5EF4-FFF2-40B4-BE49-F238E27FC236}">
                <a16:creationId xmlns:a16="http://schemas.microsoft.com/office/drawing/2014/main" id="{D778B81E-F7AC-B113-B22B-9FF45AACC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711924"/>
            <a:ext cx="5458968" cy="543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80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F7EDEA10-087E-4352-A848-7D9888DC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7A5348-70DC-ADE2-5C2D-8F3B21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2090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Romerriget – senatet, legionerne og legaterne</a:t>
            </a:r>
          </a:p>
        </p:txBody>
      </p:sp>
      <p:pic>
        <p:nvPicPr>
          <p:cNvPr id="6" name="Picture 4" descr="Pre Christian BC Ancient Roman commander, leader and Germanic Standard  bearer Stock Photo - Alamy">
            <a:extLst>
              <a:ext uri="{FF2B5EF4-FFF2-40B4-BE49-F238E27FC236}">
                <a16:creationId xmlns:a16="http://schemas.microsoft.com/office/drawing/2014/main" id="{466CB882-E9D4-865D-2F2E-51106E4C5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397"/>
          <a:stretch>
            <a:fillRect/>
          </a:stretch>
        </p:blipFill>
        <p:spPr bwMode="auto">
          <a:xfrm>
            <a:off x="8219318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2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0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gionary - Wikipedia">
            <a:extLst>
              <a:ext uri="{FF2B5EF4-FFF2-40B4-BE49-F238E27FC236}">
                <a16:creationId xmlns:a16="http://schemas.microsoft.com/office/drawing/2014/main" id="{9A4EAF9B-155B-7F89-BDA4-14FBED369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397"/>
          <a:stretch>
            <a:fillRect/>
          </a:stretch>
        </p:blipFill>
        <p:spPr bwMode="auto">
          <a:xfrm>
            <a:off x="4333556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5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oman Republic: The rise and fall of ancient Rome's government | Live  Science">
            <a:extLst>
              <a:ext uri="{FF2B5EF4-FFF2-40B4-BE49-F238E27FC236}">
                <a16:creationId xmlns:a16="http://schemas.microsoft.com/office/drawing/2014/main" id="{BCB33EC4-DEC8-E9CE-8BE9-06E7A13AC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7" r="28390" b="-2"/>
          <a:stretch>
            <a:fillRect/>
          </a:stretch>
        </p:blipFill>
        <p:spPr bwMode="auto">
          <a:xfrm>
            <a:off x="447794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sketch line">
            <a:extLst>
              <a:ext uri="{FF2B5EF4-FFF2-40B4-BE49-F238E27FC236}">
                <a16:creationId xmlns:a16="http://schemas.microsoft.com/office/drawing/2014/main" id="{605D77EC-B84E-48F8-9EC4-93E851C0F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5512322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5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75115-7B03-7E3D-3752-67E5FC7FD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928" y="256380"/>
            <a:ext cx="10749460" cy="823913"/>
          </a:xfrm>
        </p:spPr>
        <p:txBody>
          <a:bodyPr/>
          <a:lstStyle/>
          <a:p>
            <a:r>
              <a:rPr lang="da-DK" dirty="0"/>
              <a:t>Substantiver (navneord) og proprier (</a:t>
            </a:r>
            <a:r>
              <a:rPr lang="da-DK" dirty="0" err="1"/>
              <a:t>egenavne</a:t>
            </a:r>
            <a:r>
              <a:rPr lang="da-DK" dirty="0"/>
              <a:t>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DE843D2-A85A-BD8F-0BFE-2B3EC5CC8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På dansk: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AA09167-FBAD-BA8B-E046-DE199406B3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Betegner genstande og navne på personer mv.</a:t>
            </a:r>
          </a:p>
          <a:p>
            <a:r>
              <a:rPr lang="da-DK" dirty="0"/>
              <a:t>Substantiver bøjes i ental og flertal samt bestemt og ubestemt:</a:t>
            </a:r>
          </a:p>
          <a:p>
            <a:pPr lvl="1"/>
            <a:r>
              <a:rPr lang="da-DK" i="1" dirty="0"/>
              <a:t>en</a:t>
            </a:r>
            <a:r>
              <a:rPr lang="da-DK" dirty="0"/>
              <a:t> skole, skol</a:t>
            </a:r>
            <a:r>
              <a:rPr lang="da-DK" i="1" dirty="0"/>
              <a:t>en</a:t>
            </a:r>
            <a:r>
              <a:rPr lang="da-DK" dirty="0"/>
              <a:t>, flere skol</a:t>
            </a:r>
            <a:r>
              <a:rPr lang="da-DK" i="1" dirty="0"/>
              <a:t>er</a:t>
            </a:r>
            <a:r>
              <a:rPr lang="da-DK" dirty="0"/>
              <a:t>, alle skol</a:t>
            </a:r>
            <a:r>
              <a:rPr lang="da-DK" i="1" dirty="0"/>
              <a:t>erne.</a:t>
            </a:r>
          </a:p>
          <a:p>
            <a:r>
              <a:rPr lang="da-DK" dirty="0"/>
              <a:t>Proprier bøjes som regel ikke:</a:t>
            </a:r>
          </a:p>
          <a:p>
            <a:pPr lvl="1"/>
            <a:r>
              <a:rPr lang="da-DK" dirty="0"/>
              <a:t>en Esben, flere </a:t>
            </a:r>
            <a:r>
              <a:rPr lang="da-DK" dirty="0" err="1"/>
              <a:t>Esb’n</a:t>
            </a:r>
            <a:r>
              <a:rPr lang="da-DK" i="1" dirty="0" err="1"/>
              <a:t>er</a:t>
            </a:r>
            <a:r>
              <a:rPr lang="da-DK" i="1" dirty="0"/>
              <a:t> </a:t>
            </a:r>
            <a:r>
              <a:rPr lang="da-DK" dirty="0">
                <a:sym typeface="Wingdings" pitchFamily="2" charset="2"/>
              </a:rPr>
              <a:t></a:t>
            </a:r>
            <a:endParaRPr lang="da-DK" dirty="0"/>
          </a:p>
          <a:p>
            <a:pPr lvl="1"/>
            <a:endParaRPr lang="da-DK" i="1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A80D809-1126-E90D-8BC0-47D44A9F5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756356"/>
            <a:ext cx="5183188" cy="1748719"/>
          </a:xfrm>
        </p:spPr>
        <p:txBody>
          <a:bodyPr>
            <a:normAutofit fontScale="85000" lnSpcReduction="20000"/>
          </a:bodyPr>
          <a:lstStyle/>
          <a:p>
            <a:endParaRPr lang="da-DK" dirty="0"/>
          </a:p>
          <a:p>
            <a:endParaRPr lang="da-DK" dirty="0"/>
          </a:p>
          <a:p>
            <a:r>
              <a:rPr lang="da-DK" dirty="0"/>
              <a:t>NOTÉR (i kladdehæftet)</a:t>
            </a:r>
          </a:p>
          <a:p>
            <a:endParaRPr lang="da-DK" dirty="0"/>
          </a:p>
          <a:p>
            <a:r>
              <a:rPr lang="da-DK" dirty="0"/>
              <a:t>På latin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9F77DCF-2249-3CE5-475F-1A06E24E8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2111" cy="3987800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Alle substantiver bøjes i kasus samt i ental og flertal (singularis og pluralis), men </a:t>
            </a:r>
            <a:r>
              <a:rPr lang="da-DK" u="sng" dirty="0"/>
              <a:t>ikke</a:t>
            </a:r>
            <a:r>
              <a:rPr lang="da-DK" dirty="0"/>
              <a:t> i bestemt og ubestemt.</a:t>
            </a:r>
          </a:p>
          <a:p>
            <a:r>
              <a:rPr lang="da-DK" dirty="0"/>
              <a:t>Kasus og tal kan ses på ordenes </a:t>
            </a:r>
            <a:r>
              <a:rPr lang="da-DK" b="1" dirty="0"/>
              <a:t>endelse</a:t>
            </a:r>
            <a:r>
              <a:rPr lang="da-DK" dirty="0"/>
              <a:t>, og fortæller hvilket sætningsled ordet er:</a:t>
            </a:r>
          </a:p>
          <a:p>
            <a:pPr lvl="1"/>
            <a:r>
              <a:rPr lang="da-DK" dirty="0"/>
              <a:t>Nominativ = Subjekt/subjektsprædikat (S/SP)</a:t>
            </a:r>
          </a:p>
          <a:p>
            <a:pPr lvl="1"/>
            <a:r>
              <a:rPr lang="da-DK" dirty="0"/>
              <a:t>Akkusativ = Direkte Objekt (DO)</a:t>
            </a:r>
          </a:p>
          <a:p>
            <a:r>
              <a:rPr lang="da-DK" dirty="0" err="1"/>
              <a:t>Popul</a:t>
            </a:r>
            <a:r>
              <a:rPr lang="da-DK" b="1" dirty="0" err="1"/>
              <a:t>us</a:t>
            </a:r>
            <a:r>
              <a:rPr lang="da-DK" dirty="0"/>
              <a:t> = nominativ singularis (</a:t>
            </a:r>
            <a:r>
              <a:rPr lang="da-DK" i="1" dirty="0"/>
              <a:t>folk, et folk, folket</a:t>
            </a:r>
            <a:r>
              <a:rPr lang="da-DK" dirty="0"/>
              <a:t>)</a:t>
            </a:r>
          </a:p>
          <a:p>
            <a:r>
              <a:rPr lang="da-DK" dirty="0" err="1"/>
              <a:t>Popul</a:t>
            </a:r>
            <a:r>
              <a:rPr lang="da-DK" b="1" dirty="0" err="1"/>
              <a:t>um</a:t>
            </a:r>
            <a:r>
              <a:rPr lang="da-DK" dirty="0"/>
              <a:t> = akkusativ singularis (</a:t>
            </a:r>
            <a:r>
              <a:rPr lang="da-DK" i="1" dirty="0"/>
              <a:t>folk, et folk, folket</a:t>
            </a:r>
            <a:r>
              <a:rPr lang="da-DK" dirty="0"/>
              <a:t>)</a:t>
            </a:r>
          </a:p>
          <a:p>
            <a:r>
              <a:rPr lang="da-DK" dirty="0"/>
              <a:t>Popul</a:t>
            </a:r>
            <a:r>
              <a:rPr lang="da-DK" b="1" dirty="0"/>
              <a:t>i</a:t>
            </a:r>
            <a:r>
              <a:rPr lang="da-DK" dirty="0"/>
              <a:t> = nominativ pluralis (</a:t>
            </a:r>
            <a:r>
              <a:rPr lang="da-DK" i="1" dirty="0"/>
              <a:t>folk, folkene</a:t>
            </a:r>
            <a:r>
              <a:rPr lang="da-DK" dirty="0"/>
              <a:t>)</a:t>
            </a:r>
          </a:p>
          <a:p>
            <a:r>
              <a:rPr lang="da-DK" dirty="0" err="1"/>
              <a:t>Popul</a:t>
            </a:r>
            <a:r>
              <a:rPr lang="da-DK" b="1" dirty="0" err="1"/>
              <a:t>os</a:t>
            </a:r>
            <a:r>
              <a:rPr lang="da-DK" dirty="0"/>
              <a:t> = akkusativ pluralis (</a:t>
            </a:r>
            <a:r>
              <a:rPr lang="da-DK" i="1" dirty="0"/>
              <a:t>folk, folkene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684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959C9-321F-106E-E0C4-FA7CAEBE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70" y="365125"/>
            <a:ext cx="10872730" cy="1325563"/>
          </a:xfrm>
        </p:spPr>
        <p:txBody>
          <a:bodyPr/>
          <a:lstStyle/>
          <a:p>
            <a:r>
              <a:rPr lang="da-DK" dirty="0"/>
              <a:t>Substantiver og proprier (fortsat)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0ECE06-9AAB-8234-1CCC-239C9F6FB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1070" y="1377108"/>
            <a:ext cx="5334000" cy="479985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a-DK" b="1" dirty="0"/>
              <a:t>NOTÉR (i AP-hæftet)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For at finde ud af, hvilken kasus og tal et substantiv/</a:t>
            </a:r>
            <a:r>
              <a:rPr lang="da-DK" dirty="0" err="1"/>
              <a:t>proprie</a:t>
            </a:r>
            <a:r>
              <a:rPr lang="da-DK" dirty="0"/>
              <a:t> er skal du først kigge i gloselisten, f.eks.:</a:t>
            </a:r>
          </a:p>
          <a:p>
            <a:pPr marL="0" indent="0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dirty="0" err="1"/>
              <a:t>populus</a:t>
            </a:r>
            <a:r>
              <a:rPr lang="da-DK" dirty="0"/>
              <a:t> m. </a:t>
            </a:r>
            <a:r>
              <a:rPr lang="da-DK" i="1" dirty="0"/>
              <a:t>folk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‘</a:t>
            </a:r>
            <a:r>
              <a:rPr lang="da-DK" dirty="0" err="1"/>
              <a:t>populus</a:t>
            </a:r>
            <a:r>
              <a:rPr lang="da-DK" dirty="0"/>
              <a:t>’ er substantivet bøjet i nominativ singularis – sådan er substantiver </a:t>
            </a:r>
            <a:r>
              <a:rPr lang="da-DK" u="sng" dirty="0"/>
              <a:t>altid</a:t>
            </a:r>
            <a:r>
              <a:rPr lang="da-DK" dirty="0"/>
              <a:t> angivet i gloserne. Det kaldes </a:t>
            </a:r>
            <a:r>
              <a:rPr lang="da-DK" i="1" dirty="0"/>
              <a:t>opslagsformen.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‘m’ fortæller dig, hvilket køn ordet er; </a:t>
            </a:r>
            <a:r>
              <a:rPr lang="da-DK" u="sng" dirty="0"/>
              <a:t>m</a:t>
            </a:r>
            <a:r>
              <a:rPr lang="da-DK" dirty="0"/>
              <a:t>askulinum, </a:t>
            </a:r>
            <a:r>
              <a:rPr lang="da-DK" u="sng" dirty="0"/>
              <a:t>f</a:t>
            </a:r>
            <a:r>
              <a:rPr lang="da-DK" dirty="0"/>
              <a:t>emininum eller </a:t>
            </a:r>
            <a:r>
              <a:rPr lang="da-DK" u="sng" dirty="0"/>
              <a:t>n</a:t>
            </a:r>
            <a:r>
              <a:rPr lang="da-DK" dirty="0"/>
              <a:t>eutrum. Kønnet afgør også, hvilke endelser, substantivet/propriet kan have (se s. 6)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i="1" dirty="0"/>
              <a:t>‘folk’</a:t>
            </a:r>
            <a:r>
              <a:rPr lang="da-DK" dirty="0"/>
              <a:t> er den danske oversættelse. Den kan du også bruge til at afgøre, hvilken ordklasse ordet er.</a:t>
            </a:r>
            <a:endParaRPr lang="da-DK" i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03AE21F-DE58-6372-06DE-5855E9B1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5070" y="1377108"/>
            <a:ext cx="6376930" cy="479985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Brug den </a:t>
            </a:r>
            <a:r>
              <a:rPr lang="da-DK" b="1" dirty="0"/>
              <a:t>udleverede</a:t>
            </a:r>
            <a:r>
              <a:rPr lang="da-DK" dirty="0"/>
              <a:t> </a:t>
            </a:r>
            <a:r>
              <a:rPr lang="da-DK" b="1" dirty="0"/>
              <a:t>gloseliste</a:t>
            </a:r>
            <a:r>
              <a:rPr lang="da-DK" dirty="0"/>
              <a:t> og </a:t>
            </a:r>
            <a:r>
              <a:rPr lang="da-DK" b="1" dirty="0"/>
              <a:t>skemaet på s. 8 </a:t>
            </a:r>
            <a:r>
              <a:rPr lang="da-DK" dirty="0"/>
              <a:t>til at finde ud af hvilken kasus substantiverne i Tekst 1 på s. 4 er: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en-GB" dirty="0"/>
              <a:t>Roma </a:t>
            </a:r>
            <a:r>
              <a:rPr lang="en-GB" dirty="0" err="1"/>
              <a:t>respublica</a:t>
            </a:r>
            <a:r>
              <a:rPr lang="en-GB" dirty="0"/>
              <a:t> est. Populus Romanus </a:t>
            </a:r>
            <a:r>
              <a:rPr lang="en-GB" dirty="0" err="1"/>
              <a:t>potentiam</a:t>
            </a:r>
            <a:r>
              <a:rPr lang="en-GB" dirty="0"/>
              <a:t> </a:t>
            </a:r>
            <a:r>
              <a:rPr lang="en-GB" dirty="0" err="1"/>
              <a:t>habet</a:t>
            </a:r>
            <a:r>
              <a:rPr lang="en-GB" dirty="0"/>
              <a:t>. Populus Romanus </a:t>
            </a:r>
            <a:r>
              <a:rPr lang="en-GB" dirty="0" err="1"/>
              <a:t>senatum</a:t>
            </a:r>
            <a:r>
              <a:rPr lang="en-GB" dirty="0"/>
              <a:t> </a:t>
            </a:r>
            <a:r>
              <a:rPr lang="en-GB" dirty="0" err="1"/>
              <a:t>creat</a:t>
            </a:r>
            <a:r>
              <a:rPr lang="en-GB" dirty="0"/>
              <a:t>. Senatus Romanus </a:t>
            </a:r>
            <a:r>
              <a:rPr lang="en-GB" dirty="0" err="1"/>
              <a:t>respublicam</a:t>
            </a:r>
            <a:r>
              <a:rPr lang="en-GB" dirty="0"/>
              <a:t> </a:t>
            </a:r>
            <a:r>
              <a:rPr lang="en-GB" dirty="0" err="1"/>
              <a:t>regit</a:t>
            </a:r>
            <a:r>
              <a:rPr lang="en-GB" dirty="0"/>
              <a:t>.  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Når du har fundet ud af, hvilken kasus ordene er kan du bestemme hvilket sætningsled de er: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Nominativ = Subjekt/Subjektsprædikat (S/SP)</a:t>
            </a:r>
          </a:p>
          <a:p>
            <a:pPr marL="0" indent="0">
              <a:buNone/>
            </a:pPr>
            <a:r>
              <a:rPr lang="da-DK" dirty="0"/>
              <a:t>Akkusativ = Direkte objekt (DO)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Hvis I bliver færdige før de andre</a:t>
            </a:r>
            <a:r>
              <a:rPr lang="da-DK" dirty="0"/>
              <a:t>, så find ud af, hvilken kasus substantiverne i Tekst 2 er</a:t>
            </a:r>
          </a:p>
        </p:txBody>
      </p:sp>
    </p:spTree>
    <p:extLst>
      <p:ext uri="{BB962C8B-B14F-4D97-AF65-F5344CB8AC3E}">
        <p14:creationId xmlns:p14="http://schemas.microsoft.com/office/powerpoint/2010/main" val="272160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959C9-321F-106E-E0C4-FA7CAEBE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70" y="365125"/>
            <a:ext cx="10872730" cy="670461"/>
          </a:xfrm>
        </p:spPr>
        <p:txBody>
          <a:bodyPr>
            <a:normAutofit fontScale="90000"/>
          </a:bodyPr>
          <a:lstStyle/>
          <a:p>
            <a:r>
              <a:rPr lang="da-DK" dirty="0"/>
              <a:t>Adjektiver (tillægsord)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0ECE06-9AAB-8234-1CCC-239C9F6FB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1070" y="1377108"/>
            <a:ext cx="5334000" cy="47998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a-DK" b="1" dirty="0"/>
              <a:t>NOTÉR (i AP-hæftet):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Adjektiver betegner egenskaber ved genstande, dyr og mennesker.</a:t>
            </a:r>
          </a:p>
          <a:p>
            <a:pPr marL="0" indent="0">
              <a:buNone/>
            </a:pPr>
            <a:r>
              <a:rPr lang="da-DK" dirty="0"/>
              <a:t>På latin bøjes adjektiver i </a:t>
            </a:r>
            <a:r>
              <a:rPr lang="da-DK" i="1" dirty="0"/>
              <a:t>køn</a:t>
            </a:r>
            <a:r>
              <a:rPr lang="da-DK" dirty="0"/>
              <a:t> og </a:t>
            </a:r>
            <a:r>
              <a:rPr lang="da-DK" i="1" dirty="0"/>
              <a:t>kasus</a:t>
            </a:r>
            <a:r>
              <a:rPr lang="da-DK" dirty="0"/>
              <a:t> samt i </a:t>
            </a:r>
            <a:r>
              <a:rPr lang="da-DK" i="1" dirty="0"/>
              <a:t>singularis</a:t>
            </a:r>
            <a:r>
              <a:rPr lang="da-DK" dirty="0"/>
              <a:t> og </a:t>
            </a:r>
            <a:r>
              <a:rPr lang="da-DK" i="1" dirty="0"/>
              <a:t>pluralis </a:t>
            </a:r>
            <a:r>
              <a:rPr lang="da-DK" dirty="0"/>
              <a:t>så det svarer til det ord, det skal fortælle om (se øvelsen fra sidste gang).</a:t>
            </a:r>
          </a:p>
          <a:p>
            <a:pPr marL="0" indent="0">
              <a:buNone/>
            </a:pPr>
            <a:r>
              <a:rPr lang="da-DK" dirty="0"/>
              <a:t>I gloselisten ser adjektiver sådan ud: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Romana/-</a:t>
            </a:r>
            <a:r>
              <a:rPr lang="da-DK" dirty="0" err="1"/>
              <a:t>us</a:t>
            </a:r>
            <a:r>
              <a:rPr lang="da-DK" dirty="0"/>
              <a:t>/-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adj</a:t>
            </a:r>
            <a:r>
              <a:rPr lang="da-DK" dirty="0"/>
              <a:t>. </a:t>
            </a:r>
            <a:r>
              <a:rPr lang="da-DK" i="1" dirty="0"/>
              <a:t>Romersk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‘Romana’ er adjektivet bøjet i femininum singularis nominativ. ‘-</a:t>
            </a:r>
            <a:r>
              <a:rPr lang="da-DK" dirty="0" err="1"/>
              <a:t>us’</a:t>
            </a:r>
            <a:r>
              <a:rPr lang="da-DK" dirty="0"/>
              <a:t> og ‘-</a:t>
            </a:r>
            <a:r>
              <a:rPr lang="da-DK" dirty="0" err="1"/>
              <a:t>um</a:t>
            </a:r>
            <a:r>
              <a:rPr lang="da-DK" dirty="0"/>
              <a:t>’ er endelserne i hhv. singularis maskulinum og neutrum. Sådan er adjektiverne </a:t>
            </a:r>
            <a:r>
              <a:rPr lang="da-DK" u="sng" dirty="0"/>
              <a:t>altid </a:t>
            </a:r>
            <a:r>
              <a:rPr lang="da-DK" dirty="0"/>
              <a:t>angivet i gloserne (</a:t>
            </a:r>
            <a:r>
              <a:rPr lang="da-DK" i="1" dirty="0"/>
              <a:t>opslagsformen</a:t>
            </a:r>
            <a:r>
              <a:rPr lang="da-DK" dirty="0"/>
              <a:t>)</a:t>
            </a:r>
          </a:p>
          <a:p>
            <a:pPr marL="0" indent="0">
              <a:buNone/>
            </a:pPr>
            <a:r>
              <a:rPr lang="da-DK" dirty="0"/>
              <a:t>‘</a:t>
            </a:r>
            <a:r>
              <a:rPr lang="da-DK" dirty="0" err="1"/>
              <a:t>adj</a:t>
            </a:r>
            <a:r>
              <a:rPr lang="da-DK" dirty="0"/>
              <a:t>.’ fortæller dig, at der er tale om et adjektiv. Det er jo godt at vide </a:t>
            </a:r>
            <a:r>
              <a:rPr lang="da-DK" dirty="0">
                <a:sym typeface="Wingdings" pitchFamily="2" charset="2"/>
              </a:rPr>
              <a:t>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03AE21F-DE58-6372-06DE-5855E9B1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5070" y="1377108"/>
            <a:ext cx="6376930" cy="47998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Brug den </a:t>
            </a:r>
            <a:r>
              <a:rPr lang="da-DK" b="1" dirty="0"/>
              <a:t>udleverede</a:t>
            </a:r>
            <a:r>
              <a:rPr lang="da-DK" dirty="0"/>
              <a:t> </a:t>
            </a:r>
            <a:r>
              <a:rPr lang="da-DK" b="1" dirty="0"/>
              <a:t>gloseliste</a:t>
            </a:r>
            <a:r>
              <a:rPr lang="da-DK" dirty="0"/>
              <a:t> og </a:t>
            </a:r>
            <a:r>
              <a:rPr lang="da-DK" b="1" dirty="0"/>
              <a:t>skemaet på s. 6 </a:t>
            </a:r>
            <a:r>
              <a:rPr lang="da-DK" dirty="0"/>
              <a:t>til at finde ud af hvilken </a:t>
            </a:r>
            <a:r>
              <a:rPr lang="da-DK" b="1" dirty="0"/>
              <a:t>kasus</a:t>
            </a:r>
            <a:r>
              <a:rPr lang="da-DK" dirty="0"/>
              <a:t> og hvilket </a:t>
            </a:r>
            <a:r>
              <a:rPr lang="da-DK" b="1" dirty="0"/>
              <a:t>køn</a:t>
            </a:r>
            <a:r>
              <a:rPr lang="da-DK" dirty="0"/>
              <a:t> adjektiverne i Tekst 1 og 2 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Når du har fundet ud af, hvilken kasus og køn ordene er kan du bestemme hvilket substantiv/</a:t>
            </a:r>
            <a:r>
              <a:rPr lang="da-DK" dirty="0" err="1"/>
              <a:t>proprie</a:t>
            </a:r>
            <a:r>
              <a:rPr lang="da-DK" dirty="0"/>
              <a:t> de fortæller noget om. Ordet skal være samme køn, tal og kasus som adjektiverne – læg mærke til, at endelserne er de samme.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Hvis I bliver færdige før de andre</a:t>
            </a:r>
            <a:r>
              <a:rPr lang="da-DK" dirty="0"/>
              <a:t>, så kig lidt på verberne i Tekst 1 og 2 – Hvordan er de bøjede (se s. 6)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612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959C9-321F-106E-E0C4-FA7CAEBE3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70" y="365125"/>
            <a:ext cx="10872730" cy="670461"/>
          </a:xfrm>
        </p:spPr>
        <p:txBody>
          <a:bodyPr>
            <a:normAutofit fontScale="90000"/>
          </a:bodyPr>
          <a:lstStyle/>
          <a:p>
            <a:r>
              <a:rPr lang="da-DK" dirty="0"/>
              <a:t>Verber (udsagnsord)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0ECE06-9AAB-8234-1CCC-239C9F6FB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1070" y="1377108"/>
            <a:ext cx="5334000" cy="47998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NOTÉR (i kladdehæftet):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Verber betegner handlinger, som f.eks. </a:t>
            </a:r>
            <a:r>
              <a:rPr lang="da-DK" i="1" dirty="0"/>
              <a:t>løber, svømmer, er, har </a:t>
            </a:r>
            <a:r>
              <a:rPr lang="da-DK" dirty="0"/>
              <a:t>osv.</a:t>
            </a:r>
          </a:p>
          <a:p>
            <a:pPr marL="0" indent="0">
              <a:buNone/>
            </a:pPr>
            <a:r>
              <a:rPr lang="da-DK" dirty="0"/>
              <a:t>På latin bøjes verber i person og tal. Se oversigt over verbernes endelser på s. 6.</a:t>
            </a:r>
          </a:p>
          <a:p>
            <a:pPr marL="0" indent="0">
              <a:buNone/>
            </a:pPr>
            <a:r>
              <a:rPr lang="da-DK" dirty="0"/>
              <a:t>I gloselisten ser verber altid sådan ud: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</a:t>
            </a:r>
            <a:r>
              <a:rPr lang="da-DK" dirty="0" err="1"/>
              <a:t>habeo</a:t>
            </a:r>
            <a:r>
              <a:rPr lang="da-DK" dirty="0"/>
              <a:t> </a:t>
            </a:r>
            <a:r>
              <a:rPr lang="da-DK" dirty="0" err="1"/>
              <a:t>vb</a:t>
            </a:r>
            <a:r>
              <a:rPr lang="da-DK" dirty="0"/>
              <a:t>. </a:t>
            </a:r>
            <a:r>
              <a:rPr lang="da-DK" i="1" dirty="0"/>
              <a:t>har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‘</a:t>
            </a:r>
            <a:r>
              <a:rPr lang="da-DK" dirty="0" err="1"/>
              <a:t>habeo</a:t>
            </a:r>
            <a:r>
              <a:rPr lang="da-DK" dirty="0"/>
              <a:t>’ er verbet bøjet i 1. person singularis Sådan er adjektiverne </a:t>
            </a:r>
            <a:r>
              <a:rPr lang="da-DK" u="sng" dirty="0"/>
              <a:t>altid </a:t>
            </a:r>
            <a:r>
              <a:rPr lang="da-DK" dirty="0"/>
              <a:t>angivet i gloserne (</a:t>
            </a:r>
            <a:r>
              <a:rPr lang="da-DK" i="1" dirty="0"/>
              <a:t>opslagsformen</a:t>
            </a:r>
            <a:r>
              <a:rPr lang="da-DK" dirty="0"/>
              <a:t>).</a:t>
            </a:r>
          </a:p>
          <a:p>
            <a:pPr marL="0" indent="0">
              <a:buNone/>
            </a:pPr>
            <a:r>
              <a:rPr lang="da-DK" dirty="0"/>
              <a:t>Alle verber med en personendelse er verballed (V)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03AE21F-DE58-6372-06DE-5855E9B14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5070" y="1377108"/>
            <a:ext cx="6376930" cy="47998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Opgave: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Brug den </a:t>
            </a:r>
            <a:r>
              <a:rPr lang="da-DK" b="1" dirty="0"/>
              <a:t>udleverede</a:t>
            </a:r>
            <a:r>
              <a:rPr lang="da-DK" dirty="0"/>
              <a:t> </a:t>
            </a:r>
            <a:r>
              <a:rPr lang="da-DK" b="1" dirty="0"/>
              <a:t>gloseliste</a:t>
            </a:r>
            <a:r>
              <a:rPr lang="da-DK" dirty="0"/>
              <a:t> og </a:t>
            </a:r>
            <a:r>
              <a:rPr lang="da-DK" b="1" dirty="0"/>
              <a:t>skemaet på s. 6 </a:t>
            </a:r>
            <a:r>
              <a:rPr lang="da-DK" dirty="0"/>
              <a:t>til at finde ud af hvilken </a:t>
            </a:r>
            <a:r>
              <a:rPr lang="da-DK" b="1" dirty="0"/>
              <a:t>person og tal</a:t>
            </a:r>
            <a:r>
              <a:rPr lang="da-DK" dirty="0"/>
              <a:t> verberne i Tekst 1 og 2 er.</a:t>
            </a:r>
          </a:p>
          <a:p>
            <a:pPr marL="0" indent="0">
              <a:buNone/>
            </a:pPr>
            <a:r>
              <a:rPr lang="da-DK" dirty="0"/>
              <a:t>Når du har fundet ud af, hvilken person ordene er bøjet i, kan du sætte (V) under verbet – for alle verber, der har en personendelse er verballed!</a:t>
            </a:r>
          </a:p>
          <a:p>
            <a:pPr marL="0" indent="0">
              <a:buNone/>
            </a:pPr>
            <a:r>
              <a:rPr lang="da-DK" b="1" dirty="0"/>
              <a:t>Hvis I bliver færdig før de andre</a:t>
            </a:r>
            <a:r>
              <a:rPr lang="da-DK" dirty="0"/>
              <a:t> – så er I seje. I må gerne prøve at oversætte Tekst 2 – husk at skrive jeres oversættelse ned, enten i AP-hæftet eller i kladdehæftet.</a:t>
            </a:r>
            <a:endParaRPr lang="da-DK" b="1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293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832</Words>
  <Application>Microsoft Macintosh PowerPoint</Application>
  <PresentationFormat>Widescreen</PresentationFormat>
  <Paragraphs>86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Office-tema</vt:lpstr>
      <vt:lpstr>AP-latin, lektion 3</vt:lpstr>
      <vt:lpstr>Romerriget – senatet, legionerne og legaterne</vt:lpstr>
      <vt:lpstr>Substantiver (navneord) og proprier (egenavne)</vt:lpstr>
      <vt:lpstr>Substantiver og proprier (fortsat)</vt:lpstr>
      <vt:lpstr>Adjektiver (tillægsord)</vt:lpstr>
      <vt:lpstr>Verber (udsagnsord)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Esben Harboe Odgaard EHO</dc:creator>
  <cp:lastModifiedBy>Esben Harboe Odgaard EHO</cp:lastModifiedBy>
  <cp:revision>7</cp:revision>
  <dcterms:created xsi:type="dcterms:W3CDTF">2024-08-26T12:11:49Z</dcterms:created>
  <dcterms:modified xsi:type="dcterms:W3CDTF">2025-08-19T08:56:08Z</dcterms:modified>
</cp:coreProperties>
</file>