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63" r:id="rId2"/>
    <p:sldId id="264" r:id="rId3"/>
    <p:sldId id="268" r:id="rId4"/>
    <p:sldId id="269" r:id="rId5"/>
    <p:sldId id="265" r:id="rId6"/>
    <p:sldId id="266" r:id="rId7"/>
    <p:sldId id="258" r:id="rId8"/>
    <p:sldId id="270" r:id="rId9"/>
    <p:sldId id="271" r:id="rId10"/>
    <p:sldId id="272" r:id="rId11"/>
    <p:sldId id="276" r:id="rId12"/>
    <p:sldId id="275" r:id="rId13"/>
    <p:sldId id="273" r:id="rId14"/>
    <p:sldId id="256" r:id="rId15"/>
    <p:sldId id="277" r:id="rId16"/>
    <p:sldId id="278" r:id="rId17"/>
    <p:sldId id="279" r:id="rId18"/>
    <p:sldId id="280" r:id="rId19"/>
    <p:sldId id="281" r:id="rId20"/>
    <p:sldId id="284" r:id="rId21"/>
    <p:sldId id="283" r:id="rId22"/>
    <p:sldId id="282" r:id="rId23"/>
    <p:sldId id="286" r:id="rId24"/>
    <p:sldId id="285" r:id="rId25"/>
    <p:sldId id="288" r:id="rId26"/>
    <p:sldId id="287" r:id="rId27"/>
    <p:sldId id="289" r:id="rId28"/>
    <p:sldId id="290" r:id="rId29"/>
    <p:sldId id="291" r:id="rId30"/>
    <p:sldId id="293" r:id="rId31"/>
    <p:sldId id="292" r:id="rId32"/>
    <p:sldId id="295" r:id="rId33"/>
    <p:sldId id="296" r:id="rId3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576"/>
    <p:restoredTop sz="94752"/>
  </p:normalViewPr>
  <p:slideViewPr>
    <p:cSldViewPr snapToGrid="0">
      <p:cViewPr varScale="1">
        <p:scale>
          <a:sx n="54" d="100"/>
          <a:sy n="54" d="100"/>
        </p:scale>
        <p:origin x="240" y="1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1EE600-1479-4F72-A6C0-816DC97800EC}" type="doc">
      <dgm:prSet loTypeId="urn:microsoft.com/office/officeart/2018/2/layout/IconVerticalSolidList" loCatId="icon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B7386DC1-DF57-41DF-8FA5-F128C5F81C61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dirty="0"/>
            <a:t>Kan du lide at fordybe dig?</a:t>
          </a:r>
          <a:endParaRPr lang="en-US" dirty="0"/>
        </a:p>
      </dgm:t>
    </dgm:pt>
    <dgm:pt modelId="{8A63A1E2-C701-4E60-93EF-C8DAC31D9FEC}" type="parTrans" cxnId="{AB54B8BE-58C9-4237-B349-CCC446B418DE}">
      <dgm:prSet/>
      <dgm:spPr/>
      <dgm:t>
        <a:bodyPr/>
        <a:lstStyle/>
        <a:p>
          <a:endParaRPr lang="en-US"/>
        </a:p>
      </dgm:t>
    </dgm:pt>
    <dgm:pt modelId="{930E3763-9F1C-44C6-9701-2C436CBEAC8A}" type="sibTrans" cxnId="{AB54B8BE-58C9-4237-B349-CCC446B418DE}">
      <dgm:prSet/>
      <dgm:spPr/>
      <dgm:t>
        <a:bodyPr/>
        <a:lstStyle/>
        <a:p>
          <a:endParaRPr lang="en-US"/>
        </a:p>
      </dgm:t>
    </dgm:pt>
    <dgm:pt modelId="{DB41EC0B-85E0-4227-B34F-1D3B5A594FAB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dirty="0"/>
            <a:t>Trives du bedst på små hold?</a:t>
          </a:r>
          <a:endParaRPr lang="en-US" dirty="0"/>
        </a:p>
      </dgm:t>
    </dgm:pt>
    <dgm:pt modelId="{4DF6B325-4438-49CE-8ACF-091AEF8BD3B7}" type="parTrans" cxnId="{0AF91C3A-EEEB-4B63-88CF-03B7B1AE2B53}">
      <dgm:prSet/>
      <dgm:spPr/>
      <dgm:t>
        <a:bodyPr/>
        <a:lstStyle/>
        <a:p>
          <a:endParaRPr lang="en-US"/>
        </a:p>
      </dgm:t>
    </dgm:pt>
    <dgm:pt modelId="{CA9F839D-AF5E-43B4-BED3-E6B1493655AC}" type="sibTrans" cxnId="{0AF91C3A-EEEB-4B63-88CF-03B7B1AE2B53}">
      <dgm:prSet/>
      <dgm:spPr/>
      <dgm:t>
        <a:bodyPr/>
        <a:lstStyle/>
        <a:p>
          <a:endParaRPr lang="en-US"/>
        </a:p>
      </dgm:t>
    </dgm:pt>
    <dgm:pt modelId="{A58DB280-7961-4601-B82A-E6768533EDEA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dirty="0"/>
            <a:t>Interesseret du dig for sprog, litteratur, kunst, historie eller kultur?</a:t>
          </a:r>
          <a:endParaRPr lang="en-US" dirty="0"/>
        </a:p>
      </dgm:t>
    </dgm:pt>
    <dgm:pt modelId="{A6AD94F2-AC02-4F61-AE91-D0BDACB57EE6}" type="parTrans" cxnId="{5130B2AE-5626-4293-AA7C-444C901F0EB1}">
      <dgm:prSet/>
      <dgm:spPr/>
      <dgm:t>
        <a:bodyPr/>
        <a:lstStyle/>
        <a:p>
          <a:endParaRPr lang="en-US"/>
        </a:p>
      </dgm:t>
    </dgm:pt>
    <dgm:pt modelId="{C7336BD4-0937-4240-9534-88E781A3177B}" type="sibTrans" cxnId="{5130B2AE-5626-4293-AA7C-444C901F0EB1}">
      <dgm:prSet/>
      <dgm:spPr/>
      <dgm:t>
        <a:bodyPr/>
        <a:lstStyle/>
        <a:p>
          <a:endParaRPr lang="en-US"/>
        </a:p>
      </dgm:t>
    </dgm:pt>
    <dgm:pt modelId="{8C49EFD6-3272-4ED0-B5BA-BD971B894EE8}">
      <dgm:prSet/>
      <dgm:spPr/>
      <dgm:t>
        <a:bodyPr/>
        <a:lstStyle/>
        <a:p>
          <a:pPr>
            <a:lnSpc>
              <a:spcPct val="100000"/>
            </a:lnSpc>
          </a:pPr>
          <a:r>
            <a:rPr lang="da-DK"/>
            <a:t>Søger du et unikt fagligt og socialt fællesskab?</a:t>
          </a:r>
          <a:endParaRPr lang="en-US"/>
        </a:p>
      </dgm:t>
    </dgm:pt>
    <dgm:pt modelId="{15D2BAA7-3958-482F-AC9E-1E8D5EF889B6}" type="parTrans" cxnId="{87EA7F02-10F1-46EF-AFCD-1778A582B677}">
      <dgm:prSet/>
      <dgm:spPr/>
      <dgm:t>
        <a:bodyPr/>
        <a:lstStyle/>
        <a:p>
          <a:endParaRPr lang="en-US"/>
        </a:p>
      </dgm:t>
    </dgm:pt>
    <dgm:pt modelId="{F206FD6C-D06E-4193-84F5-7BC80A4DCAF8}" type="sibTrans" cxnId="{87EA7F02-10F1-46EF-AFCD-1778A582B677}">
      <dgm:prSet/>
      <dgm:spPr/>
      <dgm:t>
        <a:bodyPr/>
        <a:lstStyle/>
        <a:p>
          <a:endParaRPr lang="en-US"/>
        </a:p>
      </dgm:t>
    </dgm:pt>
    <dgm:pt modelId="{B108AA5D-5ECD-453B-8711-5091BFB7EE31}">
      <dgm:prSet/>
      <dgm:spPr/>
      <dgm:t>
        <a:bodyPr/>
        <a:lstStyle/>
        <a:p>
          <a:pPr>
            <a:lnSpc>
              <a:spcPct val="100000"/>
            </a:lnSpc>
          </a:pPr>
          <a:r>
            <a:rPr lang="da-DK"/>
            <a:t>Så skal du overveje den klassisk sproglige studieretning med Latin A og Græsk A</a:t>
          </a:r>
          <a:endParaRPr lang="en-US"/>
        </a:p>
      </dgm:t>
    </dgm:pt>
    <dgm:pt modelId="{CC67EF31-FEA4-48E0-B151-751E4516E3CE}" type="parTrans" cxnId="{9E38073E-5E43-49B9-BBB7-12065A061A84}">
      <dgm:prSet/>
      <dgm:spPr/>
      <dgm:t>
        <a:bodyPr/>
        <a:lstStyle/>
        <a:p>
          <a:endParaRPr lang="en-US"/>
        </a:p>
      </dgm:t>
    </dgm:pt>
    <dgm:pt modelId="{137C6E35-1453-412F-A6A8-AD4D2C5DAB68}" type="sibTrans" cxnId="{9E38073E-5E43-49B9-BBB7-12065A061A84}">
      <dgm:prSet/>
      <dgm:spPr/>
      <dgm:t>
        <a:bodyPr/>
        <a:lstStyle/>
        <a:p>
          <a:endParaRPr lang="en-US"/>
        </a:p>
      </dgm:t>
    </dgm:pt>
    <dgm:pt modelId="{E2CDFC5E-8ED2-4683-8174-A4858B1FBABF}" type="pres">
      <dgm:prSet presAssocID="{FF1EE600-1479-4F72-A6C0-816DC97800EC}" presName="root" presStyleCnt="0">
        <dgm:presLayoutVars>
          <dgm:dir/>
          <dgm:resizeHandles val="exact"/>
        </dgm:presLayoutVars>
      </dgm:prSet>
      <dgm:spPr/>
    </dgm:pt>
    <dgm:pt modelId="{978AB998-0CA7-45A5-B9C6-FD3AC8A6ECDF}" type="pres">
      <dgm:prSet presAssocID="{B7386DC1-DF57-41DF-8FA5-F128C5F81C61}" presName="compNode" presStyleCnt="0"/>
      <dgm:spPr/>
    </dgm:pt>
    <dgm:pt modelId="{4B683B5F-6EF6-48F1-8B01-B4C708CC8456}" type="pres">
      <dgm:prSet presAssocID="{B7386DC1-DF57-41DF-8FA5-F128C5F81C61}" presName="bgRect" presStyleLbl="bgShp" presStyleIdx="0" presStyleCnt="5"/>
      <dgm:spPr/>
    </dgm:pt>
    <dgm:pt modelId="{36F2845F-07BA-427D-999C-BBA466311169}" type="pres">
      <dgm:prSet presAssocID="{B7386DC1-DF57-41DF-8FA5-F128C5F81C61}" presName="iconRect" presStyleLbl="node1" presStyleIdx="0" presStyleCnt="5"/>
      <dgm:spPr/>
    </dgm:pt>
    <dgm:pt modelId="{4496599C-1ADD-4D1B-B49B-00AB2217D772}" type="pres">
      <dgm:prSet presAssocID="{B7386DC1-DF57-41DF-8FA5-F128C5F81C61}" presName="spaceRect" presStyleCnt="0"/>
      <dgm:spPr/>
    </dgm:pt>
    <dgm:pt modelId="{3FB6B742-EEB7-4A0A-AFE9-99EB2CBC1E3A}" type="pres">
      <dgm:prSet presAssocID="{B7386DC1-DF57-41DF-8FA5-F128C5F81C61}" presName="parTx" presStyleLbl="revTx" presStyleIdx="0" presStyleCnt="5">
        <dgm:presLayoutVars>
          <dgm:chMax val="0"/>
          <dgm:chPref val="0"/>
        </dgm:presLayoutVars>
      </dgm:prSet>
      <dgm:spPr/>
    </dgm:pt>
    <dgm:pt modelId="{79ADFD93-47B5-4522-8DB1-503601D20DEF}" type="pres">
      <dgm:prSet presAssocID="{930E3763-9F1C-44C6-9701-2C436CBEAC8A}" presName="sibTrans" presStyleCnt="0"/>
      <dgm:spPr/>
    </dgm:pt>
    <dgm:pt modelId="{0DC3C721-41E0-4966-A58A-CB6690D5A2AB}" type="pres">
      <dgm:prSet presAssocID="{DB41EC0B-85E0-4227-B34F-1D3B5A594FAB}" presName="compNode" presStyleCnt="0"/>
      <dgm:spPr/>
    </dgm:pt>
    <dgm:pt modelId="{207B2877-1E3B-4BE9-8722-485910FB605B}" type="pres">
      <dgm:prSet presAssocID="{DB41EC0B-85E0-4227-B34F-1D3B5A594FAB}" presName="bgRect" presStyleLbl="bgShp" presStyleIdx="1" presStyleCnt="5"/>
      <dgm:spPr/>
    </dgm:pt>
    <dgm:pt modelId="{BFB1AFDB-0751-468C-8653-8F5837B717EF}" type="pres">
      <dgm:prSet presAssocID="{DB41EC0B-85E0-4227-B34F-1D3B5A594FAB}" presName="iconRect" presStyleLbl="node1" presStyleIdx="1" presStyleCnt="5"/>
      <dgm:spPr/>
    </dgm:pt>
    <dgm:pt modelId="{BC87BDFD-B00B-4C1C-AAB9-8C5DD963538B}" type="pres">
      <dgm:prSet presAssocID="{DB41EC0B-85E0-4227-B34F-1D3B5A594FAB}" presName="spaceRect" presStyleCnt="0"/>
      <dgm:spPr/>
    </dgm:pt>
    <dgm:pt modelId="{38652543-7D65-4694-A55D-FC8AE500E6EB}" type="pres">
      <dgm:prSet presAssocID="{DB41EC0B-85E0-4227-B34F-1D3B5A594FAB}" presName="parTx" presStyleLbl="revTx" presStyleIdx="1" presStyleCnt="5">
        <dgm:presLayoutVars>
          <dgm:chMax val="0"/>
          <dgm:chPref val="0"/>
        </dgm:presLayoutVars>
      </dgm:prSet>
      <dgm:spPr/>
    </dgm:pt>
    <dgm:pt modelId="{A842F48C-5239-4C5A-86C1-18B8A63E7BD0}" type="pres">
      <dgm:prSet presAssocID="{CA9F839D-AF5E-43B4-BED3-E6B1493655AC}" presName="sibTrans" presStyleCnt="0"/>
      <dgm:spPr/>
    </dgm:pt>
    <dgm:pt modelId="{FBE5431E-541A-4E81-B63E-6748FA5021FC}" type="pres">
      <dgm:prSet presAssocID="{A58DB280-7961-4601-B82A-E6768533EDEA}" presName="compNode" presStyleCnt="0"/>
      <dgm:spPr/>
    </dgm:pt>
    <dgm:pt modelId="{0CB1BB32-5619-42BD-8924-7B328FE87225}" type="pres">
      <dgm:prSet presAssocID="{A58DB280-7961-4601-B82A-E6768533EDEA}" presName="bgRect" presStyleLbl="bgShp" presStyleIdx="2" presStyleCnt="5"/>
      <dgm:spPr/>
    </dgm:pt>
    <dgm:pt modelId="{980AFDAF-6910-448C-983E-7362573F1F4C}" type="pres">
      <dgm:prSet presAssocID="{A58DB280-7961-4601-B82A-E6768533EDEA}" presName="iconRect" presStyleLbl="node1" presStyleIdx="2" presStyleCnt="5"/>
      <dgm:spPr/>
    </dgm:pt>
    <dgm:pt modelId="{AA84CFD8-F89E-4565-A5E3-F43BF5241338}" type="pres">
      <dgm:prSet presAssocID="{A58DB280-7961-4601-B82A-E6768533EDEA}" presName="spaceRect" presStyleCnt="0"/>
      <dgm:spPr/>
    </dgm:pt>
    <dgm:pt modelId="{8ECC0961-ED45-43D7-856D-C479457120EA}" type="pres">
      <dgm:prSet presAssocID="{A58DB280-7961-4601-B82A-E6768533EDEA}" presName="parTx" presStyleLbl="revTx" presStyleIdx="2" presStyleCnt="5">
        <dgm:presLayoutVars>
          <dgm:chMax val="0"/>
          <dgm:chPref val="0"/>
        </dgm:presLayoutVars>
      </dgm:prSet>
      <dgm:spPr/>
    </dgm:pt>
    <dgm:pt modelId="{0EEC09C2-F866-42C1-A58E-6CC5FC7FADB9}" type="pres">
      <dgm:prSet presAssocID="{C7336BD4-0937-4240-9534-88E781A3177B}" presName="sibTrans" presStyleCnt="0"/>
      <dgm:spPr/>
    </dgm:pt>
    <dgm:pt modelId="{6D7D3315-07A8-48B6-B1BB-DB9C11A6456F}" type="pres">
      <dgm:prSet presAssocID="{8C49EFD6-3272-4ED0-B5BA-BD971B894EE8}" presName="compNode" presStyleCnt="0"/>
      <dgm:spPr/>
    </dgm:pt>
    <dgm:pt modelId="{D90E7040-3CFC-417A-9D38-B8D162488E12}" type="pres">
      <dgm:prSet presAssocID="{8C49EFD6-3272-4ED0-B5BA-BD971B894EE8}" presName="bgRect" presStyleLbl="bgShp" presStyleIdx="3" presStyleCnt="5"/>
      <dgm:spPr/>
    </dgm:pt>
    <dgm:pt modelId="{F7FF3676-4393-48E4-B2E2-9AC9CFB1163B}" type="pres">
      <dgm:prSet presAssocID="{8C49EFD6-3272-4ED0-B5BA-BD971B894EE8}" presName="iconRect" presStyleLbl="node1" presStyleIdx="3" presStyleCnt="5"/>
      <dgm:spPr/>
    </dgm:pt>
    <dgm:pt modelId="{50E0EF91-B751-4F8C-81E3-83A441050CD9}" type="pres">
      <dgm:prSet presAssocID="{8C49EFD6-3272-4ED0-B5BA-BD971B894EE8}" presName="spaceRect" presStyleCnt="0"/>
      <dgm:spPr/>
    </dgm:pt>
    <dgm:pt modelId="{5264CDF6-0D3D-4D2C-A14A-ECCC7C072607}" type="pres">
      <dgm:prSet presAssocID="{8C49EFD6-3272-4ED0-B5BA-BD971B894EE8}" presName="parTx" presStyleLbl="revTx" presStyleIdx="3" presStyleCnt="5">
        <dgm:presLayoutVars>
          <dgm:chMax val="0"/>
          <dgm:chPref val="0"/>
        </dgm:presLayoutVars>
      </dgm:prSet>
      <dgm:spPr/>
    </dgm:pt>
    <dgm:pt modelId="{9EC47CF1-F6DD-42EC-836D-6D5240BB7623}" type="pres">
      <dgm:prSet presAssocID="{F206FD6C-D06E-4193-84F5-7BC80A4DCAF8}" presName="sibTrans" presStyleCnt="0"/>
      <dgm:spPr/>
    </dgm:pt>
    <dgm:pt modelId="{261487FD-E515-443A-AD34-6E7E0409715D}" type="pres">
      <dgm:prSet presAssocID="{B108AA5D-5ECD-453B-8711-5091BFB7EE31}" presName="compNode" presStyleCnt="0"/>
      <dgm:spPr/>
    </dgm:pt>
    <dgm:pt modelId="{1BB9A1DE-3D5C-4AD2-BA41-F84DB043FA22}" type="pres">
      <dgm:prSet presAssocID="{B108AA5D-5ECD-453B-8711-5091BFB7EE31}" presName="bgRect" presStyleLbl="bgShp" presStyleIdx="4" presStyleCnt="5"/>
      <dgm:spPr/>
    </dgm:pt>
    <dgm:pt modelId="{5BEC4885-BF28-4673-8B40-639568E30109}" type="pres">
      <dgm:prSet presAssocID="{B108AA5D-5ECD-453B-8711-5091BFB7EE31}" presName="iconRect" presStyleLbl="node1" presStyleIdx="4" presStyleCnt="5"/>
      <dgm:spPr/>
    </dgm:pt>
    <dgm:pt modelId="{45E08A22-A093-4638-857B-046458B34D51}" type="pres">
      <dgm:prSet presAssocID="{B108AA5D-5ECD-453B-8711-5091BFB7EE31}" presName="spaceRect" presStyleCnt="0"/>
      <dgm:spPr/>
    </dgm:pt>
    <dgm:pt modelId="{6BD74175-9FC8-4853-8FB3-8F075EE27894}" type="pres">
      <dgm:prSet presAssocID="{B108AA5D-5ECD-453B-8711-5091BFB7EE31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87EA7F02-10F1-46EF-AFCD-1778A582B677}" srcId="{FF1EE600-1479-4F72-A6C0-816DC97800EC}" destId="{8C49EFD6-3272-4ED0-B5BA-BD971B894EE8}" srcOrd="3" destOrd="0" parTransId="{15D2BAA7-3958-482F-AC9E-1E8D5EF889B6}" sibTransId="{F206FD6C-D06E-4193-84F5-7BC80A4DCAF8}"/>
    <dgm:cxn modelId="{4C08A809-5ED5-43D7-AC94-C0E29EDD7750}" type="presOf" srcId="{A58DB280-7961-4601-B82A-E6768533EDEA}" destId="{8ECC0961-ED45-43D7-856D-C479457120EA}" srcOrd="0" destOrd="0" presId="urn:microsoft.com/office/officeart/2018/2/layout/IconVerticalSolidList"/>
    <dgm:cxn modelId="{52ADB319-2684-46CF-B31E-56A605989008}" type="presOf" srcId="{DB41EC0B-85E0-4227-B34F-1D3B5A594FAB}" destId="{38652543-7D65-4694-A55D-FC8AE500E6EB}" srcOrd="0" destOrd="0" presId="urn:microsoft.com/office/officeart/2018/2/layout/IconVerticalSolidList"/>
    <dgm:cxn modelId="{0AF91C3A-EEEB-4B63-88CF-03B7B1AE2B53}" srcId="{FF1EE600-1479-4F72-A6C0-816DC97800EC}" destId="{DB41EC0B-85E0-4227-B34F-1D3B5A594FAB}" srcOrd="1" destOrd="0" parTransId="{4DF6B325-4438-49CE-8ACF-091AEF8BD3B7}" sibTransId="{CA9F839D-AF5E-43B4-BED3-E6B1493655AC}"/>
    <dgm:cxn modelId="{9E38073E-5E43-49B9-BBB7-12065A061A84}" srcId="{FF1EE600-1479-4F72-A6C0-816DC97800EC}" destId="{B108AA5D-5ECD-453B-8711-5091BFB7EE31}" srcOrd="4" destOrd="0" parTransId="{CC67EF31-FEA4-48E0-B151-751E4516E3CE}" sibTransId="{137C6E35-1453-412F-A6A8-AD4D2C5DAB68}"/>
    <dgm:cxn modelId="{46CF4169-F014-4FA8-BB5D-A0802E9E5265}" type="presOf" srcId="{B108AA5D-5ECD-453B-8711-5091BFB7EE31}" destId="{6BD74175-9FC8-4853-8FB3-8F075EE27894}" srcOrd="0" destOrd="0" presId="urn:microsoft.com/office/officeart/2018/2/layout/IconVerticalSolidList"/>
    <dgm:cxn modelId="{5130B2AE-5626-4293-AA7C-444C901F0EB1}" srcId="{FF1EE600-1479-4F72-A6C0-816DC97800EC}" destId="{A58DB280-7961-4601-B82A-E6768533EDEA}" srcOrd="2" destOrd="0" parTransId="{A6AD94F2-AC02-4F61-AE91-D0BDACB57EE6}" sibTransId="{C7336BD4-0937-4240-9534-88E781A3177B}"/>
    <dgm:cxn modelId="{9CC0B3BB-3C30-4328-9D95-28509F5AE5F3}" type="presOf" srcId="{8C49EFD6-3272-4ED0-B5BA-BD971B894EE8}" destId="{5264CDF6-0D3D-4D2C-A14A-ECCC7C072607}" srcOrd="0" destOrd="0" presId="urn:microsoft.com/office/officeart/2018/2/layout/IconVerticalSolidList"/>
    <dgm:cxn modelId="{AB54B8BE-58C9-4237-B349-CCC446B418DE}" srcId="{FF1EE600-1479-4F72-A6C0-816DC97800EC}" destId="{B7386DC1-DF57-41DF-8FA5-F128C5F81C61}" srcOrd="0" destOrd="0" parTransId="{8A63A1E2-C701-4E60-93EF-C8DAC31D9FEC}" sibTransId="{930E3763-9F1C-44C6-9701-2C436CBEAC8A}"/>
    <dgm:cxn modelId="{4EFDB5E1-B01D-43BB-AB60-D9C66424F04B}" type="presOf" srcId="{B7386DC1-DF57-41DF-8FA5-F128C5F81C61}" destId="{3FB6B742-EEB7-4A0A-AFE9-99EB2CBC1E3A}" srcOrd="0" destOrd="0" presId="urn:microsoft.com/office/officeart/2018/2/layout/IconVerticalSolidList"/>
    <dgm:cxn modelId="{039D6DF4-BC25-416B-8A5C-14FEC0DDFCAC}" type="presOf" srcId="{FF1EE600-1479-4F72-A6C0-816DC97800EC}" destId="{E2CDFC5E-8ED2-4683-8174-A4858B1FBABF}" srcOrd="0" destOrd="0" presId="urn:microsoft.com/office/officeart/2018/2/layout/IconVerticalSolidList"/>
    <dgm:cxn modelId="{B6970C59-6A85-4C33-B598-9FA6AF876D2D}" type="presParOf" srcId="{E2CDFC5E-8ED2-4683-8174-A4858B1FBABF}" destId="{978AB998-0CA7-45A5-B9C6-FD3AC8A6ECDF}" srcOrd="0" destOrd="0" presId="urn:microsoft.com/office/officeart/2018/2/layout/IconVerticalSolidList"/>
    <dgm:cxn modelId="{D24E9328-CD31-4471-A6C2-A9BB8789D772}" type="presParOf" srcId="{978AB998-0CA7-45A5-B9C6-FD3AC8A6ECDF}" destId="{4B683B5F-6EF6-48F1-8B01-B4C708CC8456}" srcOrd="0" destOrd="0" presId="urn:microsoft.com/office/officeart/2018/2/layout/IconVerticalSolidList"/>
    <dgm:cxn modelId="{26C2C09A-B6B2-4619-BC40-D97A16085AA3}" type="presParOf" srcId="{978AB998-0CA7-45A5-B9C6-FD3AC8A6ECDF}" destId="{36F2845F-07BA-427D-999C-BBA466311169}" srcOrd="1" destOrd="0" presId="urn:microsoft.com/office/officeart/2018/2/layout/IconVerticalSolidList"/>
    <dgm:cxn modelId="{F4C9E2EF-FAC1-4384-ACAF-6E5705191EA6}" type="presParOf" srcId="{978AB998-0CA7-45A5-B9C6-FD3AC8A6ECDF}" destId="{4496599C-1ADD-4D1B-B49B-00AB2217D772}" srcOrd="2" destOrd="0" presId="urn:microsoft.com/office/officeart/2018/2/layout/IconVerticalSolidList"/>
    <dgm:cxn modelId="{9049A85B-285B-4667-B37B-FDEEEBF2C6A5}" type="presParOf" srcId="{978AB998-0CA7-45A5-B9C6-FD3AC8A6ECDF}" destId="{3FB6B742-EEB7-4A0A-AFE9-99EB2CBC1E3A}" srcOrd="3" destOrd="0" presId="urn:microsoft.com/office/officeart/2018/2/layout/IconVerticalSolidList"/>
    <dgm:cxn modelId="{CDE235AC-6023-42C8-907C-03C3BB1AB61B}" type="presParOf" srcId="{E2CDFC5E-8ED2-4683-8174-A4858B1FBABF}" destId="{79ADFD93-47B5-4522-8DB1-503601D20DEF}" srcOrd="1" destOrd="0" presId="urn:microsoft.com/office/officeart/2018/2/layout/IconVerticalSolidList"/>
    <dgm:cxn modelId="{EA5BE4F2-FD89-4A9E-A9B4-EABA4146087A}" type="presParOf" srcId="{E2CDFC5E-8ED2-4683-8174-A4858B1FBABF}" destId="{0DC3C721-41E0-4966-A58A-CB6690D5A2AB}" srcOrd="2" destOrd="0" presId="urn:microsoft.com/office/officeart/2018/2/layout/IconVerticalSolidList"/>
    <dgm:cxn modelId="{9387F138-5073-4052-BEE2-2BC8E9760C9D}" type="presParOf" srcId="{0DC3C721-41E0-4966-A58A-CB6690D5A2AB}" destId="{207B2877-1E3B-4BE9-8722-485910FB605B}" srcOrd="0" destOrd="0" presId="urn:microsoft.com/office/officeart/2018/2/layout/IconVerticalSolidList"/>
    <dgm:cxn modelId="{9E1976A0-5596-42E7-A24C-94B38AD08259}" type="presParOf" srcId="{0DC3C721-41E0-4966-A58A-CB6690D5A2AB}" destId="{BFB1AFDB-0751-468C-8653-8F5837B717EF}" srcOrd="1" destOrd="0" presId="urn:microsoft.com/office/officeart/2018/2/layout/IconVerticalSolidList"/>
    <dgm:cxn modelId="{C2184043-6445-4584-A6C3-253DEB28E48D}" type="presParOf" srcId="{0DC3C721-41E0-4966-A58A-CB6690D5A2AB}" destId="{BC87BDFD-B00B-4C1C-AAB9-8C5DD963538B}" srcOrd="2" destOrd="0" presId="urn:microsoft.com/office/officeart/2018/2/layout/IconVerticalSolidList"/>
    <dgm:cxn modelId="{567F67F1-985D-4156-8AE1-1F822986BCFE}" type="presParOf" srcId="{0DC3C721-41E0-4966-A58A-CB6690D5A2AB}" destId="{38652543-7D65-4694-A55D-FC8AE500E6EB}" srcOrd="3" destOrd="0" presId="urn:microsoft.com/office/officeart/2018/2/layout/IconVerticalSolidList"/>
    <dgm:cxn modelId="{9993E831-B690-4AFD-9912-31805111509E}" type="presParOf" srcId="{E2CDFC5E-8ED2-4683-8174-A4858B1FBABF}" destId="{A842F48C-5239-4C5A-86C1-18B8A63E7BD0}" srcOrd="3" destOrd="0" presId="urn:microsoft.com/office/officeart/2018/2/layout/IconVerticalSolidList"/>
    <dgm:cxn modelId="{09854407-4E4D-4DC5-A5E9-AA2E2C6B184D}" type="presParOf" srcId="{E2CDFC5E-8ED2-4683-8174-A4858B1FBABF}" destId="{FBE5431E-541A-4E81-B63E-6748FA5021FC}" srcOrd="4" destOrd="0" presId="urn:microsoft.com/office/officeart/2018/2/layout/IconVerticalSolidList"/>
    <dgm:cxn modelId="{06465F40-85CF-483A-B216-E1FC6917F31F}" type="presParOf" srcId="{FBE5431E-541A-4E81-B63E-6748FA5021FC}" destId="{0CB1BB32-5619-42BD-8924-7B328FE87225}" srcOrd="0" destOrd="0" presId="urn:microsoft.com/office/officeart/2018/2/layout/IconVerticalSolidList"/>
    <dgm:cxn modelId="{3A6BCFC3-8F67-4527-95A7-BCD90EF1D2C5}" type="presParOf" srcId="{FBE5431E-541A-4E81-B63E-6748FA5021FC}" destId="{980AFDAF-6910-448C-983E-7362573F1F4C}" srcOrd="1" destOrd="0" presId="urn:microsoft.com/office/officeart/2018/2/layout/IconVerticalSolidList"/>
    <dgm:cxn modelId="{12FC5BF2-6812-4131-A1D8-8D2ECCF6554A}" type="presParOf" srcId="{FBE5431E-541A-4E81-B63E-6748FA5021FC}" destId="{AA84CFD8-F89E-4565-A5E3-F43BF5241338}" srcOrd="2" destOrd="0" presId="urn:microsoft.com/office/officeart/2018/2/layout/IconVerticalSolidList"/>
    <dgm:cxn modelId="{FA023793-019B-49E6-8D2B-989088A93C5D}" type="presParOf" srcId="{FBE5431E-541A-4E81-B63E-6748FA5021FC}" destId="{8ECC0961-ED45-43D7-856D-C479457120EA}" srcOrd="3" destOrd="0" presId="urn:microsoft.com/office/officeart/2018/2/layout/IconVerticalSolidList"/>
    <dgm:cxn modelId="{4F4F20C3-6E1A-4CE3-928A-E0A49759F7AF}" type="presParOf" srcId="{E2CDFC5E-8ED2-4683-8174-A4858B1FBABF}" destId="{0EEC09C2-F866-42C1-A58E-6CC5FC7FADB9}" srcOrd="5" destOrd="0" presId="urn:microsoft.com/office/officeart/2018/2/layout/IconVerticalSolidList"/>
    <dgm:cxn modelId="{D25554D8-B001-4D82-8F56-066824477555}" type="presParOf" srcId="{E2CDFC5E-8ED2-4683-8174-A4858B1FBABF}" destId="{6D7D3315-07A8-48B6-B1BB-DB9C11A6456F}" srcOrd="6" destOrd="0" presId="urn:microsoft.com/office/officeart/2018/2/layout/IconVerticalSolidList"/>
    <dgm:cxn modelId="{2C34AC29-DD04-4966-BC6B-66EA9F1F4CFF}" type="presParOf" srcId="{6D7D3315-07A8-48B6-B1BB-DB9C11A6456F}" destId="{D90E7040-3CFC-417A-9D38-B8D162488E12}" srcOrd="0" destOrd="0" presId="urn:microsoft.com/office/officeart/2018/2/layout/IconVerticalSolidList"/>
    <dgm:cxn modelId="{E888CE51-F350-406E-AB8E-AEE3EBD11C75}" type="presParOf" srcId="{6D7D3315-07A8-48B6-B1BB-DB9C11A6456F}" destId="{F7FF3676-4393-48E4-B2E2-9AC9CFB1163B}" srcOrd="1" destOrd="0" presId="urn:microsoft.com/office/officeart/2018/2/layout/IconVerticalSolidList"/>
    <dgm:cxn modelId="{08027E0D-DF51-49A1-9492-8FE03F5C6D98}" type="presParOf" srcId="{6D7D3315-07A8-48B6-B1BB-DB9C11A6456F}" destId="{50E0EF91-B751-4F8C-81E3-83A441050CD9}" srcOrd="2" destOrd="0" presId="urn:microsoft.com/office/officeart/2018/2/layout/IconVerticalSolidList"/>
    <dgm:cxn modelId="{5926E625-CB80-4E3A-8C74-1332A80E3DF0}" type="presParOf" srcId="{6D7D3315-07A8-48B6-B1BB-DB9C11A6456F}" destId="{5264CDF6-0D3D-4D2C-A14A-ECCC7C072607}" srcOrd="3" destOrd="0" presId="urn:microsoft.com/office/officeart/2018/2/layout/IconVerticalSolidList"/>
    <dgm:cxn modelId="{0FAB9D29-E5D8-41E1-B3EB-EAD26DBC9EFF}" type="presParOf" srcId="{E2CDFC5E-8ED2-4683-8174-A4858B1FBABF}" destId="{9EC47CF1-F6DD-42EC-836D-6D5240BB7623}" srcOrd="7" destOrd="0" presId="urn:microsoft.com/office/officeart/2018/2/layout/IconVerticalSolidList"/>
    <dgm:cxn modelId="{A7D84603-6D9B-4F47-B9C7-28E426EAB097}" type="presParOf" srcId="{E2CDFC5E-8ED2-4683-8174-A4858B1FBABF}" destId="{261487FD-E515-443A-AD34-6E7E0409715D}" srcOrd="8" destOrd="0" presId="urn:microsoft.com/office/officeart/2018/2/layout/IconVerticalSolidList"/>
    <dgm:cxn modelId="{46FF99A6-AB3F-4A22-A437-F853CAE1090D}" type="presParOf" srcId="{261487FD-E515-443A-AD34-6E7E0409715D}" destId="{1BB9A1DE-3D5C-4AD2-BA41-F84DB043FA22}" srcOrd="0" destOrd="0" presId="urn:microsoft.com/office/officeart/2018/2/layout/IconVerticalSolidList"/>
    <dgm:cxn modelId="{A6F777A5-9EFF-4B60-849B-8869BF957DB6}" type="presParOf" srcId="{261487FD-E515-443A-AD34-6E7E0409715D}" destId="{5BEC4885-BF28-4673-8B40-639568E30109}" srcOrd="1" destOrd="0" presId="urn:microsoft.com/office/officeart/2018/2/layout/IconVerticalSolidList"/>
    <dgm:cxn modelId="{826872F2-3B9B-41F9-AC93-9DC60CDE0D7F}" type="presParOf" srcId="{261487FD-E515-443A-AD34-6E7E0409715D}" destId="{45E08A22-A093-4638-857B-046458B34D51}" srcOrd="2" destOrd="0" presId="urn:microsoft.com/office/officeart/2018/2/layout/IconVerticalSolidList"/>
    <dgm:cxn modelId="{6028785D-6F4A-482B-9B77-B7C93AD73165}" type="presParOf" srcId="{261487FD-E515-443A-AD34-6E7E0409715D}" destId="{6BD74175-9FC8-4853-8FB3-8F075EE2789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683B5F-6EF6-48F1-8B01-B4C708CC8456}">
      <dsp:nvSpPr>
        <dsp:cNvPr id="0" name=""/>
        <dsp:cNvSpPr/>
      </dsp:nvSpPr>
      <dsp:spPr>
        <a:xfrm>
          <a:off x="0" y="3301"/>
          <a:ext cx="4586416" cy="703235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6F2845F-07BA-427D-999C-BBA466311169}">
      <dsp:nvSpPr>
        <dsp:cNvPr id="0" name=""/>
        <dsp:cNvSpPr/>
      </dsp:nvSpPr>
      <dsp:spPr>
        <a:xfrm>
          <a:off x="212728" y="161529"/>
          <a:ext cx="386779" cy="38677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B6B742-EEB7-4A0A-AFE9-99EB2CBC1E3A}">
      <dsp:nvSpPr>
        <dsp:cNvPr id="0" name=""/>
        <dsp:cNvSpPr/>
      </dsp:nvSpPr>
      <dsp:spPr>
        <a:xfrm>
          <a:off x="812237" y="3301"/>
          <a:ext cx="3774178" cy="7032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26" tIns="74426" rIns="74426" bIns="7442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Kan du lide at fordybe dig?</a:t>
          </a:r>
          <a:endParaRPr lang="en-US" sz="1600" kern="1200" dirty="0"/>
        </a:p>
      </dsp:txBody>
      <dsp:txXfrm>
        <a:off x="812237" y="3301"/>
        <a:ext cx="3774178" cy="703235"/>
      </dsp:txXfrm>
    </dsp:sp>
    <dsp:sp modelId="{207B2877-1E3B-4BE9-8722-485910FB605B}">
      <dsp:nvSpPr>
        <dsp:cNvPr id="0" name=""/>
        <dsp:cNvSpPr/>
      </dsp:nvSpPr>
      <dsp:spPr>
        <a:xfrm>
          <a:off x="0" y="882346"/>
          <a:ext cx="4586416" cy="703235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FB1AFDB-0751-468C-8653-8F5837B717EF}">
      <dsp:nvSpPr>
        <dsp:cNvPr id="0" name=""/>
        <dsp:cNvSpPr/>
      </dsp:nvSpPr>
      <dsp:spPr>
        <a:xfrm>
          <a:off x="212728" y="1040574"/>
          <a:ext cx="386779" cy="38677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652543-7D65-4694-A55D-FC8AE500E6EB}">
      <dsp:nvSpPr>
        <dsp:cNvPr id="0" name=""/>
        <dsp:cNvSpPr/>
      </dsp:nvSpPr>
      <dsp:spPr>
        <a:xfrm>
          <a:off x="812237" y="882346"/>
          <a:ext cx="3774178" cy="7032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26" tIns="74426" rIns="74426" bIns="7442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Trives du bedst på små hold?</a:t>
          </a:r>
          <a:endParaRPr lang="en-US" sz="1600" kern="1200" dirty="0"/>
        </a:p>
      </dsp:txBody>
      <dsp:txXfrm>
        <a:off x="812237" y="882346"/>
        <a:ext cx="3774178" cy="703235"/>
      </dsp:txXfrm>
    </dsp:sp>
    <dsp:sp modelId="{0CB1BB32-5619-42BD-8924-7B328FE87225}">
      <dsp:nvSpPr>
        <dsp:cNvPr id="0" name=""/>
        <dsp:cNvSpPr/>
      </dsp:nvSpPr>
      <dsp:spPr>
        <a:xfrm>
          <a:off x="0" y="1761390"/>
          <a:ext cx="4586416" cy="703235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80AFDAF-6910-448C-983E-7362573F1F4C}">
      <dsp:nvSpPr>
        <dsp:cNvPr id="0" name=""/>
        <dsp:cNvSpPr/>
      </dsp:nvSpPr>
      <dsp:spPr>
        <a:xfrm>
          <a:off x="212728" y="1919618"/>
          <a:ext cx="386779" cy="38677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CC0961-ED45-43D7-856D-C479457120EA}">
      <dsp:nvSpPr>
        <dsp:cNvPr id="0" name=""/>
        <dsp:cNvSpPr/>
      </dsp:nvSpPr>
      <dsp:spPr>
        <a:xfrm>
          <a:off x="812237" y="1761390"/>
          <a:ext cx="3774178" cy="7032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26" tIns="74426" rIns="74426" bIns="7442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Interesseret du dig for sprog, litteratur, kunst, historie eller kultur?</a:t>
          </a:r>
          <a:endParaRPr lang="en-US" sz="1600" kern="1200" dirty="0"/>
        </a:p>
      </dsp:txBody>
      <dsp:txXfrm>
        <a:off x="812237" y="1761390"/>
        <a:ext cx="3774178" cy="703235"/>
      </dsp:txXfrm>
    </dsp:sp>
    <dsp:sp modelId="{D90E7040-3CFC-417A-9D38-B8D162488E12}">
      <dsp:nvSpPr>
        <dsp:cNvPr id="0" name=""/>
        <dsp:cNvSpPr/>
      </dsp:nvSpPr>
      <dsp:spPr>
        <a:xfrm>
          <a:off x="0" y="2640435"/>
          <a:ext cx="4586416" cy="703235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7FF3676-4393-48E4-B2E2-9AC9CFB1163B}">
      <dsp:nvSpPr>
        <dsp:cNvPr id="0" name=""/>
        <dsp:cNvSpPr/>
      </dsp:nvSpPr>
      <dsp:spPr>
        <a:xfrm>
          <a:off x="212728" y="2798663"/>
          <a:ext cx="386779" cy="38677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64CDF6-0D3D-4D2C-A14A-ECCC7C072607}">
      <dsp:nvSpPr>
        <dsp:cNvPr id="0" name=""/>
        <dsp:cNvSpPr/>
      </dsp:nvSpPr>
      <dsp:spPr>
        <a:xfrm>
          <a:off x="812237" y="2640435"/>
          <a:ext cx="3774178" cy="7032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26" tIns="74426" rIns="74426" bIns="7442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/>
            <a:t>Søger du et unikt fagligt og socialt fællesskab?</a:t>
          </a:r>
          <a:endParaRPr lang="en-US" sz="1600" kern="1200"/>
        </a:p>
      </dsp:txBody>
      <dsp:txXfrm>
        <a:off x="812237" y="2640435"/>
        <a:ext cx="3774178" cy="703235"/>
      </dsp:txXfrm>
    </dsp:sp>
    <dsp:sp modelId="{1BB9A1DE-3D5C-4AD2-BA41-F84DB043FA22}">
      <dsp:nvSpPr>
        <dsp:cNvPr id="0" name=""/>
        <dsp:cNvSpPr/>
      </dsp:nvSpPr>
      <dsp:spPr>
        <a:xfrm>
          <a:off x="0" y="3519479"/>
          <a:ext cx="4586416" cy="703235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BEC4885-BF28-4673-8B40-639568E30109}">
      <dsp:nvSpPr>
        <dsp:cNvPr id="0" name=""/>
        <dsp:cNvSpPr/>
      </dsp:nvSpPr>
      <dsp:spPr>
        <a:xfrm>
          <a:off x="212728" y="3677707"/>
          <a:ext cx="386779" cy="38677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D74175-9FC8-4853-8FB3-8F075EE27894}">
      <dsp:nvSpPr>
        <dsp:cNvPr id="0" name=""/>
        <dsp:cNvSpPr/>
      </dsp:nvSpPr>
      <dsp:spPr>
        <a:xfrm>
          <a:off x="812237" y="3519479"/>
          <a:ext cx="3774178" cy="7032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26" tIns="74426" rIns="74426" bIns="7442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/>
            <a:t>Så skal du overveje den klassisk sproglige studieretning med Latin A og Græsk A</a:t>
          </a:r>
          <a:endParaRPr lang="en-US" sz="1600" kern="1200"/>
        </a:p>
      </dsp:txBody>
      <dsp:txXfrm>
        <a:off x="812237" y="3519479"/>
        <a:ext cx="3774178" cy="7032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74748-4662-9148-9805-3A1EFBE0376F}" type="datetimeFigureOut">
              <a:rPr lang="da-DK" smtClean="0"/>
              <a:t>22.09.2025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912E9-D949-854D-A02D-9937A9FEE43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3824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811D4-713C-E508-0935-F95577CCB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3BCD77A-2CF9-F761-03F5-B3AFB1AAD5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32501A9F-495A-5F45-E15B-EA9F886BA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4430B7E-7630-4CC1-7D35-40A077242D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912E9-D949-854D-A02D-9937A9FEE43E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4268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DF516-2999-2EB8-24DB-D619E00A1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A6D4AA83-B0E7-5A2C-F4D6-B3BD1FC3DA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A4B7E8FF-2860-C348-E2BF-C9B5106090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3456310-F0CA-5AB6-4B93-4D4472C50B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912E9-D949-854D-A02D-9937A9FEE43E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1934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912E9-D949-854D-A02D-9937A9FEE43E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7333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06806-8C3B-031D-2FF2-33ED9CC34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B619ED8A-42A5-5EB4-EC6B-EF47C1FA7C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3E766C12-1FCB-A13C-423E-61DAB3460A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130E8E8-1EB4-494B-0380-D4F1C216EA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912E9-D949-854D-A02D-9937A9FEE43E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5436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912E9-D949-854D-A02D-9937A9FEE43E}" type="slidenum">
              <a:rPr lang="da-DK" smtClean="0"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0846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938D5-E91A-7BE8-8D41-30071A26B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AA0CD2DA-3F60-E81B-41AE-9235623B9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9BCF8C8F-A78A-334D-DCBD-A67BE88D4B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9A4D3C0-9375-9714-3C6D-F50600C2B2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912E9-D949-854D-A02D-9937A9FEE43E}" type="slidenum">
              <a:rPr lang="da-DK" smtClean="0"/>
              <a:t>32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5688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C953F-4C40-C83E-2649-A73628028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9A9FB109-F321-3C94-186C-F1B6980B6A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4A496E9C-E502-CA4C-62CE-4296B3FF69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9E5B061-366A-708C-4F8D-549F2ADC11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912E9-D949-854D-A02D-9937A9FEE43E}" type="slidenum">
              <a:rPr lang="da-DK" smtClean="0"/>
              <a:t>33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5056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4044E6-1B78-6F70-87B8-09E741471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86D35D5-A8E5-6431-1E01-9893CFA8B1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71489F3-402B-151D-C5F9-CA262D32A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8E5B-36FD-C248-A945-23E3378F7DF2}" type="datetimeFigureOut">
              <a:rPr lang="da-DK" smtClean="0"/>
              <a:t>22.09.2025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6946042-FEFE-F4CD-539A-A4174DA9C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7F7C70-6832-4B5F-3A84-BD4F157C0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2233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55AA8F-D03E-B886-5ABA-DAD8B1CB0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C79E3C9-3E1F-6EAD-A8DF-7680F23C0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5DFCE6B-D3E5-7BDB-6453-1E785DC53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8E5B-36FD-C248-A945-23E3378F7DF2}" type="datetimeFigureOut">
              <a:rPr lang="da-DK" smtClean="0"/>
              <a:t>22.09.2025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E9F0512-A099-16F4-9C32-A69878567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316C6E4-9C3A-56BC-B20D-F31CAC53F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9602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CBD17E-7D75-DE5E-C8F5-C0C66F6A5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BFA1186-C359-1143-70C2-2325E7D4F4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C4BEDD8-6D6D-6BF2-84A0-3F28CDFF5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8E5B-36FD-C248-A945-23E3378F7DF2}" type="datetimeFigureOut">
              <a:rPr lang="da-DK" smtClean="0"/>
              <a:t>22.09.2025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FA4741C-4E1D-118C-BCF6-12F1F8608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AFBD50-1981-10CE-8B1E-AA4F78021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4380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B34665-CF8B-0D87-BB0C-F835F2BFB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A34B140-CFCA-97F5-DD93-E46AD6577A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5077329-6279-3C1F-E6F7-EB8011A55D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85703F4-B67F-13E0-F78D-A3EA73483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8E5B-36FD-C248-A945-23E3378F7DF2}" type="datetimeFigureOut">
              <a:rPr lang="da-DK" smtClean="0"/>
              <a:t>22.09.2025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933EFF4-F9E7-9BF0-7D52-2CE5E05DF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609C766-9469-65E3-0675-9CDB4EA61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4593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CD858D-CEC0-27FF-A104-47424978F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D110B92-B36B-F855-AF2A-6788061DD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146B2B2-3F86-42D4-8483-8003F9DE54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2B77EC3-6414-942F-0F1A-221ADC213F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DCE7FA8-7548-5365-5A9B-4B145726C8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2802907-30F0-6A22-5339-364E4EBEA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8E5B-36FD-C248-A945-23E3378F7DF2}" type="datetimeFigureOut">
              <a:rPr lang="da-DK" smtClean="0"/>
              <a:t>22.09.2025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DFC27F3-6D40-C91A-7C45-904F03BE7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C216D57-8F29-EFDC-71E5-6FBAF3680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3386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220AD8-62B8-6710-FD14-DD443C9DC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07A2F49-D00F-E1E8-F777-841231C38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8E5B-36FD-C248-A945-23E3378F7DF2}" type="datetimeFigureOut">
              <a:rPr lang="da-DK" smtClean="0"/>
              <a:t>22.09.2025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F234236-C1DD-A2C9-104F-10600475A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77C1160-EDD3-D352-50BC-632F4DF3D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7375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244EF79-8724-745F-A77E-91489C730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8E5B-36FD-C248-A945-23E3378F7DF2}" type="datetimeFigureOut">
              <a:rPr lang="da-DK" smtClean="0"/>
              <a:t>22.09.2025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43802A8-B9B0-FD4D-122D-71C1A1F13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19A74EF-3920-41B8-E051-33ECFA7F8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1252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522B18-0524-CFC9-6D66-4AA3F5C27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B5713C-29D5-E2F2-254A-5FE3F088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9C53673-E46A-B66B-698C-B762A8E183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203578C-C978-2F0D-A510-B31A0AF09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8E5B-36FD-C248-A945-23E3378F7DF2}" type="datetimeFigureOut">
              <a:rPr lang="da-DK" smtClean="0"/>
              <a:t>22.09.2025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33465D3-B0A9-8D18-63D9-085ED1E16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CF0A2F8-C053-8CED-057F-C3E1B3979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7018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156523-2D58-6BED-C619-2134A3831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323F995-C132-2489-8482-E9F6D80A7F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AE9E36F-020C-6911-3DBF-A5C9A8966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446AE67-3833-2FB3-7B48-4E3FA2A88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8E5B-36FD-C248-A945-23E3378F7DF2}" type="datetimeFigureOut">
              <a:rPr lang="da-DK" smtClean="0"/>
              <a:t>22.09.2025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F4C80A3-0B52-E4EB-D89D-AC1896EB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AE261CE-E9BA-2EA1-10B5-18D5C24C6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5622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F97F34-910C-F0BD-84C5-2A97D26D9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FEFBE5F-7A1D-134D-BC93-55BBB790B7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D8B8D86-9879-EBA2-560B-EE309B44E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8E5B-36FD-C248-A945-23E3378F7DF2}" type="datetimeFigureOut">
              <a:rPr lang="da-DK" smtClean="0"/>
              <a:t>22.09.2025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44AEA4F-723C-6612-40EE-3AD9E8BE8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A4B53BE-4A26-FB90-6009-DDC5B89DE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1256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DE3151A3-EEA7-620F-C151-FFB9B4A295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E2B9F9D-1FA6-0EC2-48E6-AB1D479684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C082E10-39D6-C701-708E-86D091BCE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8E5B-36FD-C248-A945-23E3378F7DF2}" type="datetimeFigureOut">
              <a:rPr lang="da-DK" smtClean="0"/>
              <a:t>22.09.2025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3439655-7A2F-D908-B0D5-1BE43A80B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249E517-832E-3C54-C43D-7DECF75D9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5679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B38602C1-BA99-CE5F-2830-F798357E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4825819-C95B-46E8-6B19-6CC7DE125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306C3DB-D883-AB3A-1306-FB0DEDC825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718E5B-36FD-C248-A945-23E3378F7DF2}" type="datetimeFigureOut">
              <a:rPr lang="da-DK" smtClean="0"/>
              <a:t>22.09.2025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DF2419D-73DC-A724-1E56-C67F16E1D0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ED460D1-3ADC-BB32-3499-E140F537C7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0614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14B2391-095C-11D5-812C-232BFBBC9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AP-</a:t>
            </a:r>
            <a:r>
              <a:rPr lang="en-US" sz="5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latin</a:t>
            </a:r>
            <a:r>
              <a:rPr lang="en-US" sz="5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5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lektion</a:t>
            </a:r>
            <a:r>
              <a:rPr lang="en-US" sz="5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3</a:t>
            </a:r>
          </a:p>
        </p:txBody>
      </p:sp>
      <p:sp>
        <p:nvSpPr>
          <p:cNvPr id="1033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0E8E5CF-264C-6845-B19B-5675D4CC8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Romerriget</a:t>
            </a:r>
            <a:r>
              <a:rPr lang="en-US" sz="2200" dirty="0"/>
              <a:t>, </a:t>
            </a:r>
            <a:r>
              <a:rPr lang="en-US" sz="2200" dirty="0" err="1"/>
              <a:t>senatet</a:t>
            </a:r>
            <a:r>
              <a:rPr lang="en-US" sz="2200" dirty="0"/>
              <a:t>, </a:t>
            </a:r>
            <a:r>
              <a:rPr lang="en-US" sz="2200" dirty="0" err="1"/>
              <a:t>legionerne</a:t>
            </a:r>
            <a:r>
              <a:rPr lang="en-US" sz="2200" dirty="0"/>
              <a:t> </a:t>
            </a:r>
            <a:r>
              <a:rPr lang="en-US" sz="2200" dirty="0" err="1"/>
              <a:t>og</a:t>
            </a:r>
            <a:r>
              <a:rPr lang="en-US" sz="2200" dirty="0"/>
              <a:t> </a:t>
            </a:r>
            <a:r>
              <a:rPr lang="en-US" sz="2200" dirty="0" err="1"/>
              <a:t>legaterne</a:t>
            </a:r>
            <a:r>
              <a:rPr lang="en-US" sz="2200" dirty="0"/>
              <a:t>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Latinsk</a:t>
            </a:r>
            <a:r>
              <a:rPr lang="en-US" sz="2200" dirty="0"/>
              <a:t> </a:t>
            </a:r>
            <a:r>
              <a:rPr lang="en-US" sz="2200" dirty="0" err="1"/>
              <a:t>grammatik</a:t>
            </a:r>
            <a:r>
              <a:rPr lang="en-US" sz="2200" dirty="0"/>
              <a:t>: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200" dirty="0"/>
              <a:t>Verber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Substantiver</a:t>
            </a:r>
            <a:endParaRPr lang="en-US" sz="2200" dirty="0"/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Adjektiver</a:t>
            </a:r>
            <a:endParaRPr lang="en-US" sz="2200" dirty="0"/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Sætningsanalyse</a:t>
            </a:r>
            <a:endParaRPr lang="en-US" sz="22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Romertal</a:t>
            </a:r>
            <a:r>
              <a:rPr lang="en-US" sz="2400" dirty="0"/>
              <a:t> </a:t>
            </a:r>
            <a:r>
              <a:rPr lang="en-US" sz="2400" dirty="0">
                <a:sym typeface="Wingdings" pitchFamily="2" charset="2"/>
              </a:rPr>
              <a:t></a:t>
            </a:r>
            <a:endParaRPr lang="en-US" sz="2400" dirty="0"/>
          </a:p>
        </p:txBody>
      </p:sp>
      <p:pic>
        <p:nvPicPr>
          <p:cNvPr id="1026" name="Picture 2" descr="Latin language | Ecce Romani Wiki | Fandom">
            <a:extLst>
              <a:ext uri="{FF2B5EF4-FFF2-40B4-BE49-F238E27FC236}">
                <a16:creationId xmlns:a16="http://schemas.microsoft.com/office/drawing/2014/main" id="{D778B81E-F7AC-B113-B22B-9FF45AACC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9048" y="711924"/>
            <a:ext cx="5458968" cy="543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808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2" name="Rectangle 1041">
            <a:extLst>
              <a:ext uri="{FF2B5EF4-FFF2-40B4-BE49-F238E27FC236}">
                <a16:creationId xmlns:a16="http://schemas.microsoft.com/office/drawing/2014/main" id="{F7EDEA10-087E-4352-A848-7D9888DC6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B7A5348-70DC-ADE2-5C2D-8F3B2131F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42090"/>
            <a:ext cx="10515600" cy="12702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Romerriget – senatet, legionerne og legaterne</a:t>
            </a:r>
          </a:p>
        </p:txBody>
      </p:sp>
      <p:pic>
        <p:nvPicPr>
          <p:cNvPr id="6" name="Picture 4" descr="Pre Christian BC Ancient Roman commander, leader and Germanic Standard  bearer Stock Photo - Alamy">
            <a:extLst>
              <a:ext uri="{FF2B5EF4-FFF2-40B4-BE49-F238E27FC236}">
                <a16:creationId xmlns:a16="http://schemas.microsoft.com/office/drawing/2014/main" id="{466CB882-E9D4-865D-2F2E-51106E4C5C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22397"/>
          <a:stretch>
            <a:fillRect/>
          </a:stretch>
        </p:blipFill>
        <p:spPr bwMode="auto">
          <a:xfrm>
            <a:off x="8219318" y="400051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0" y="60"/>
                </a:moveTo>
                <a:cubicBezTo>
                  <a:pt x="945946" y="-443"/>
                  <a:pt x="1004682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9" y="18018"/>
                  <a:pt x="2192264" y="13196"/>
                </a:cubicBezTo>
                <a:cubicBezTo>
                  <a:pt x="2323253" y="7660"/>
                  <a:pt x="2454242" y="2928"/>
                  <a:pt x="2585114" y="13911"/>
                </a:cubicBezTo>
                <a:cubicBezTo>
                  <a:pt x="2699008" y="24482"/>
                  <a:pt x="2813668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5" y="161085"/>
                  <a:pt x="3501168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4" y="516245"/>
                  <a:pt x="3512114" y="559861"/>
                </a:cubicBezTo>
                <a:cubicBezTo>
                  <a:pt x="3491119" y="656469"/>
                  <a:pt x="3485618" y="754605"/>
                  <a:pt x="3495724" y="852186"/>
                </a:cubicBezTo>
                <a:cubicBezTo>
                  <a:pt x="3504578" y="948437"/>
                  <a:pt x="3505176" y="1044867"/>
                  <a:pt x="3502664" y="1141386"/>
                </a:cubicBezTo>
                <a:cubicBezTo>
                  <a:pt x="3500391" y="1228440"/>
                  <a:pt x="3500750" y="1315584"/>
                  <a:pt x="3507210" y="1402639"/>
                </a:cubicBezTo>
                <a:cubicBezTo>
                  <a:pt x="3514626" y="1500407"/>
                  <a:pt x="3520966" y="1598176"/>
                  <a:pt x="3506252" y="1695856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5" y="2178986"/>
                  <a:pt x="3505415" y="2292381"/>
                </a:cubicBezTo>
                <a:cubicBezTo>
                  <a:pt x="3514746" y="2447918"/>
                  <a:pt x="3522761" y="2603544"/>
                  <a:pt x="3508406" y="2759171"/>
                </a:cubicBezTo>
                <a:cubicBezTo>
                  <a:pt x="3497997" y="2866762"/>
                  <a:pt x="3488427" y="2974352"/>
                  <a:pt x="3496442" y="3082389"/>
                </a:cubicBezTo>
                <a:cubicBezTo>
                  <a:pt x="3502066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7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8" y="3642229"/>
                  <a:pt x="1771055" y="3636431"/>
                </a:cubicBezTo>
                <a:cubicBezTo>
                  <a:pt x="1659183" y="3633576"/>
                  <a:pt x="1547429" y="3634736"/>
                  <a:pt x="1435675" y="3638305"/>
                </a:cubicBezTo>
                <a:cubicBezTo>
                  <a:pt x="1179420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4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39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2" y="9535"/>
                </a:cubicBezTo>
                <a:cubicBezTo>
                  <a:pt x="769619" y="4223"/>
                  <a:pt x="828415" y="562"/>
                  <a:pt x="887180" y="6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egionary - Wikipedia">
            <a:extLst>
              <a:ext uri="{FF2B5EF4-FFF2-40B4-BE49-F238E27FC236}">
                <a16:creationId xmlns:a16="http://schemas.microsoft.com/office/drawing/2014/main" id="{9A4EAF9B-155B-7F89-BDA4-14FBED369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22397"/>
          <a:stretch>
            <a:fillRect/>
          </a:stretch>
        </p:blipFill>
        <p:spPr bwMode="auto">
          <a:xfrm>
            <a:off x="4333556" y="400051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1" y="60"/>
                </a:moveTo>
                <a:cubicBezTo>
                  <a:pt x="945947" y="-443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9" y="18018"/>
                  <a:pt x="2192264" y="13196"/>
                </a:cubicBezTo>
                <a:cubicBezTo>
                  <a:pt x="2323253" y="7660"/>
                  <a:pt x="2454242" y="2928"/>
                  <a:pt x="2585114" y="13911"/>
                </a:cubicBezTo>
                <a:cubicBezTo>
                  <a:pt x="2699008" y="24482"/>
                  <a:pt x="2813669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5" y="161085"/>
                  <a:pt x="3501169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4" y="516245"/>
                  <a:pt x="3512114" y="559861"/>
                </a:cubicBezTo>
                <a:cubicBezTo>
                  <a:pt x="3491119" y="656469"/>
                  <a:pt x="3485618" y="754605"/>
                  <a:pt x="3495724" y="852186"/>
                </a:cubicBezTo>
                <a:cubicBezTo>
                  <a:pt x="3504578" y="948437"/>
                  <a:pt x="3505176" y="1044867"/>
                  <a:pt x="3502664" y="1141385"/>
                </a:cubicBezTo>
                <a:cubicBezTo>
                  <a:pt x="3500391" y="1228440"/>
                  <a:pt x="3500750" y="1315584"/>
                  <a:pt x="3507210" y="1402639"/>
                </a:cubicBezTo>
                <a:cubicBezTo>
                  <a:pt x="3514626" y="1500407"/>
                  <a:pt x="3520966" y="1598176"/>
                  <a:pt x="3506252" y="1695857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6" y="2178986"/>
                  <a:pt x="3505415" y="2292381"/>
                </a:cubicBezTo>
                <a:cubicBezTo>
                  <a:pt x="3514746" y="2447918"/>
                  <a:pt x="3522761" y="2603544"/>
                  <a:pt x="3508406" y="2759171"/>
                </a:cubicBezTo>
                <a:cubicBezTo>
                  <a:pt x="3497997" y="2866762"/>
                  <a:pt x="3488428" y="2974352"/>
                  <a:pt x="3496442" y="3082389"/>
                </a:cubicBezTo>
                <a:cubicBezTo>
                  <a:pt x="3502066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8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8" y="3642229"/>
                  <a:pt x="1771055" y="3636431"/>
                </a:cubicBezTo>
                <a:cubicBezTo>
                  <a:pt x="1659183" y="3633576"/>
                  <a:pt x="1547429" y="3634736"/>
                  <a:pt x="1435676" y="3638305"/>
                </a:cubicBezTo>
                <a:cubicBezTo>
                  <a:pt x="1179420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4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39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2" y="9535"/>
                </a:cubicBezTo>
                <a:cubicBezTo>
                  <a:pt x="769619" y="4223"/>
                  <a:pt x="828415" y="562"/>
                  <a:pt x="887181" y="6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oman Republic: The rise and fall of ancient Rome's government | Live  Science">
            <a:extLst>
              <a:ext uri="{FF2B5EF4-FFF2-40B4-BE49-F238E27FC236}">
                <a16:creationId xmlns:a16="http://schemas.microsoft.com/office/drawing/2014/main" id="{BCB33EC4-DEC8-E9CE-8BE9-06E7A13AC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7" r="28390" b="-2"/>
          <a:stretch>
            <a:fillRect/>
          </a:stretch>
        </p:blipFill>
        <p:spPr bwMode="auto">
          <a:xfrm>
            <a:off x="447794" y="400051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0" y="60"/>
                </a:moveTo>
                <a:cubicBezTo>
                  <a:pt x="945946" y="-443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8" y="18018"/>
                  <a:pt x="2192263" y="13196"/>
                </a:cubicBezTo>
                <a:cubicBezTo>
                  <a:pt x="2323253" y="7660"/>
                  <a:pt x="2454242" y="2928"/>
                  <a:pt x="2585113" y="13911"/>
                </a:cubicBezTo>
                <a:cubicBezTo>
                  <a:pt x="2699008" y="24482"/>
                  <a:pt x="2813668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4" y="161085"/>
                  <a:pt x="3501168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3" y="516245"/>
                  <a:pt x="3512114" y="559861"/>
                </a:cubicBezTo>
                <a:cubicBezTo>
                  <a:pt x="3491119" y="656469"/>
                  <a:pt x="3485617" y="754605"/>
                  <a:pt x="3495724" y="852186"/>
                </a:cubicBezTo>
                <a:cubicBezTo>
                  <a:pt x="3504577" y="948437"/>
                  <a:pt x="3505176" y="1044867"/>
                  <a:pt x="3502664" y="1141386"/>
                </a:cubicBezTo>
                <a:cubicBezTo>
                  <a:pt x="3500391" y="1228440"/>
                  <a:pt x="3500749" y="1315584"/>
                  <a:pt x="3507210" y="1402639"/>
                </a:cubicBezTo>
                <a:cubicBezTo>
                  <a:pt x="3514626" y="1500407"/>
                  <a:pt x="3520966" y="1598176"/>
                  <a:pt x="3506251" y="1695856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5" y="2178986"/>
                  <a:pt x="3505414" y="2292381"/>
                </a:cubicBezTo>
                <a:cubicBezTo>
                  <a:pt x="3514746" y="2447918"/>
                  <a:pt x="3522760" y="2603544"/>
                  <a:pt x="3508405" y="2759171"/>
                </a:cubicBezTo>
                <a:cubicBezTo>
                  <a:pt x="3497997" y="2866762"/>
                  <a:pt x="3488427" y="2974352"/>
                  <a:pt x="3496442" y="3082389"/>
                </a:cubicBezTo>
                <a:cubicBezTo>
                  <a:pt x="3502065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7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7" y="3642229"/>
                  <a:pt x="1771055" y="3636431"/>
                </a:cubicBezTo>
                <a:cubicBezTo>
                  <a:pt x="1659183" y="3633576"/>
                  <a:pt x="1547429" y="3634736"/>
                  <a:pt x="1435675" y="3638305"/>
                </a:cubicBezTo>
                <a:cubicBezTo>
                  <a:pt x="1179419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3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39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1" y="9535"/>
                </a:cubicBezTo>
                <a:cubicBezTo>
                  <a:pt x="769618" y="4223"/>
                  <a:pt x="828414" y="562"/>
                  <a:pt x="887180" y="6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4" name="sketch line">
            <a:extLst>
              <a:ext uri="{FF2B5EF4-FFF2-40B4-BE49-F238E27FC236}">
                <a16:creationId xmlns:a16="http://schemas.microsoft.com/office/drawing/2014/main" id="{605D77EC-B84E-48F8-9EC4-93E851C0F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2682" y="5512322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159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A8DFD-C7A5-13F0-5431-78EF6D970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C038BAE-0CF3-D5E7-46A1-E33FFF185F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6266" y="229976"/>
            <a:ext cx="11819467" cy="3427623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b="1" dirty="0"/>
              <a:t>Opgave:</a:t>
            </a:r>
          </a:p>
          <a:p>
            <a:pPr marL="0" indent="0">
              <a:buNone/>
            </a:pPr>
            <a:r>
              <a:rPr lang="da-DK" i="1" dirty="0"/>
              <a:t>Oversæt Tekst 1 på s. 5:</a:t>
            </a:r>
            <a:endParaRPr lang="da-DK" dirty="0"/>
          </a:p>
          <a:p>
            <a:pPr marL="0" indent="0">
              <a:buNone/>
            </a:pPr>
            <a:r>
              <a:rPr lang="da-DK" b="1" dirty="0"/>
              <a:t>Roma </a:t>
            </a:r>
            <a:r>
              <a:rPr lang="da-DK" b="1" dirty="0" err="1"/>
              <a:t>respublica</a:t>
            </a:r>
            <a:r>
              <a:rPr lang="da-DK" b="1" dirty="0"/>
              <a:t> </a:t>
            </a:r>
            <a:r>
              <a:rPr lang="da-DK" b="1" dirty="0" err="1"/>
              <a:t>est</a:t>
            </a:r>
            <a:r>
              <a:rPr lang="da-DK" b="1" dirty="0"/>
              <a:t>. </a:t>
            </a:r>
            <a:r>
              <a:rPr lang="da-DK" b="1" dirty="0" err="1"/>
              <a:t>Populus</a:t>
            </a:r>
            <a:r>
              <a:rPr lang="da-DK" b="1" dirty="0"/>
              <a:t> Romanus </a:t>
            </a:r>
            <a:r>
              <a:rPr lang="da-DK" b="1" dirty="0" err="1"/>
              <a:t>potentiam</a:t>
            </a:r>
            <a:r>
              <a:rPr lang="da-DK" b="1" dirty="0"/>
              <a:t> </a:t>
            </a:r>
            <a:r>
              <a:rPr lang="da-DK" b="1" dirty="0" err="1"/>
              <a:t>habet</a:t>
            </a:r>
            <a:r>
              <a:rPr lang="da-DK" b="1" dirty="0"/>
              <a:t>. 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 err="1"/>
              <a:t>Populus</a:t>
            </a:r>
            <a:r>
              <a:rPr lang="da-DK" b="1" dirty="0"/>
              <a:t> Romanus </a:t>
            </a:r>
            <a:r>
              <a:rPr lang="da-DK" b="1" dirty="0" err="1"/>
              <a:t>senatum</a:t>
            </a:r>
            <a:r>
              <a:rPr lang="da-DK" b="1" dirty="0"/>
              <a:t> </a:t>
            </a:r>
            <a:r>
              <a:rPr lang="da-DK" b="1" dirty="0" err="1"/>
              <a:t>creat</a:t>
            </a:r>
            <a:r>
              <a:rPr lang="da-DK" b="1" dirty="0"/>
              <a:t>. </a:t>
            </a:r>
            <a:r>
              <a:rPr lang="da-DK" b="1" dirty="0" err="1"/>
              <a:t>Senatus</a:t>
            </a:r>
            <a:r>
              <a:rPr lang="da-DK" b="1" dirty="0"/>
              <a:t> Romanus </a:t>
            </a:r>
            <a:r>
              <a:rPr lang="da-DK" b="1"/>
              <a:t>respublicam </a:t>
            </a:r>
            <a:r>
              <a:rPr lang="da-DK" b="1" dirty="0" err="1"/>
              <a:t>regit</a:t>
            </a:r>
            <a:r>
              <a:rPr lang="da-DK" b="1" dirty="0"/>
              <a:t>. 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2050" name="Picture 2" descr="Ancient Rome - Facts, Location, &amp; Timeline | HISTORY">
            <a:extLst>
              <a:ext uri="{FF2B5EF4-FFF2-40B4-BE49-F238E27FC236}">
                <a16:creationId xmlns:a16="http://schemas.microsoft.com/office/drawing/2014/main" id="{FCC5E2E7-5FCF-94AF-7DF1-FB4A129F3E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3" b="27112"/>
          <a:stretch>
            <a:fillRect/>
          </a:stretch>
        </p:blipFill>
        <p:spPr bwMode="auto">
          <a:xfrm>
            <a:off x="0" y="3657600"/>
            <a:ext cx="12192000" cy="361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92222FB4-C9FE-023E-059C-F88167F9B279}"/>
              </a:ext>
            </a:extLst>
          </p:cNvPr>
          <p:cNvSpPr txBox="1"/>
          <p:nvPr/>
        </p:nvSpPr>
        <p:spPr>
          <a:xfrm>
            <a:off x="2138951" y="4985754"/>
            <a:ext cx="7914097" cy="9541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2800" dirty="0"/>
              <a:t>Analyser din oversættelse, men sæt V, SP, DO osv. under de latinske ord.</a:t>
            </a:r>
          </a:p>
        </p:txBody>
      </p:sp>
    </p:spTree>
    <p:extLst>
      <p:ext uri="{BB962C8B-B14F-4D97-AF65-F5344CB8AC3E}">
        <p14:creationId xmlns:p14="http://schemas.microsoft.com/office/powerpoint/2010/main" val="228425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91EAE-62F9-9B3D-D71A-CCD08426F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EF864B-2021-1C9C-14D1-5E23BC5D0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286" y="538603"/>
            <a:ext cx="11461428" cy="82391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da-DK" sz="2800" b="1" dirty="0"/>
              <a:t>Substantiver (navneord), proprier (</a:t>
            </a:r>
            <a:r>
              <a:rPr lang="da-DK" sz="2800" b="1" dirty="0" err="1"/>
              <a:t>egenavne</a:t>
            </a:r>
            <a:r>
              <a:rPr lang="da-DK" sz="2800" b="1" dirty="0"/>
              <a:t>) og adjektiver (tillægsord)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6BAAB4D-8754-4B3D-F8AD-7B7B5E7327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550" y="1885244"/>
            <a:ext cx="5157787" cy="4270552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a-DK" b="1" dirty="0"/>
              <a:t>På dansk</a:t>
            </a:r>
          </a:p>
          <a:p>
            <a:r>
              <a:rPr lang="da-DK" dirty="0"/>
              <a:t>Substantiver og proprier betegner genstande og navne på personer mv.</a:t>
            </a:r>
          </a:p>
          <a:p>
            <a:r>
              <a:rPr lang="da-DK" dirty="0"/>
              <a:t>Substantiver bøjes i ental og flertal samt bestemt og ubestemt:</a:t>
            </a:r>
          </a:p>
          <a:p>
            <a:pPr lvl="1"/>
            <a:r>
              <a:rPr lang="da-DK" i="1" dirty="0"/>
              <a:t>en</a:t>
            </a:r>
            <a:r>
              <a:rPr lang="da-DK" dirty="0"/>
              <a:t> skole, skol</a:t>
            </a:r>
            <a:r>
              <a:rPr lang="da-DK" i="1" dirty="0"/>
              <a:t>en</a:t>
            </a:r>
            <a:r>
              <a:rPr lang="da-DK" dirty="0"/>
              <a:t>, flere skol</a:t>
            </a:r>
            <a:r>
              <a:rPr lang="da-DK" i="1" dirty="0"/>
              <a:t>er</a:t>
            </a:r>
            <a:r>
              <a:rPr lang="da-DK" dirty="0"/>
              <a:t>, alle skol</a:t>
            </a:r>
            <a:r>
              <a:rPr lang="da-DK" i="1" dirty="0"/>
              <a:t>erne.</a:t>
            </a:r>
          </a:p>
          <a:p>
            <a:r>
              <a:rPr lang="da-DK" dirty="0"/>
              <a:t>Proprier bøjes som regel ikke:</a:t>
            </a:r>
          </a:p>
          <a:p>
            <a:pPr lvl="1"/>
            <a:r>
              <a:rPr lang="da-DK" dirty="0"/>
              <a:t>en Esben, flere </a:t>
            </a:r>
            <a:r>
              <a:rPr lang="da-DK" dirty="0" err="1"/>
              <a:t>Esb’n</a:t>
            </a:r>
            <a:r>
              <a:rPr lang="da-DK" i="1" dirty="0" err="1"/>
              <a:t>er</a:t>
            </a:r>
            <a:r>
              <a:rPr lang="da-DK" i="1" dirty="0"/>
              <a:t> </a:t>
            </a:r>
            <a:r>
              <a:rPr lang="da-DK" dirty="0">
                <a:sym typeface="Wingdings" pitchFamily="2" charset="2"/>
              </a:rPr>
              <a:t></a:t>
            </a:r>
          </a:p>
          <a:p>
            <a:r>
              <a:rPr lang="da-DK" dirty="0">
                <a:sym typeface="Wingdings" pitchFamily="2" charset="2"/>
              </a:rPr>
              <a:t>Adjektiver betegner egenskaber ved bl.a. substantiver og proprier. De bøjes i køn og tal afhængig af ordet, de lægger sig til:</a:t>
            </a:r>
          </a:p>
          <a:p>
            <a:pPr lvl="1"/>
            <a:r>
              <a:rPr lang="da-DK" dirty="0">
                <a:sym typeface="Wingdings" pitchFamily="2" charset="2"/>
              </a:rPr>
              <a:t>et </a:t>
            </a:r>
            <a:r>
              <a:rPr lang="da-DK" i="1" dirty="0">
                <a:sym typeface="Wingdings" pitchFamily="2" charset="2"/>
              </a:rPr>
              <a:t>hvidt</a:t>
            </a:r>
            <a:r>
              <a:rPr lang="da-DK" dirty="0">
                <a:sym typeface="Wingdings" pitchFamily="2" charset="2"/>
              </a:rPr>
              <a:t> bord, en </a:t>
            </a:r>
            <a:r>
              <a:rPr lang="da-DK" i="1" dirty="0">
                <a:sym typeface="Wingdings" pitchFamily="2" charset="2"/>
              </a:rPr>
              <a:t>hvid</a:t>
            </a:r>
            <a:r>
              <a:rPr lang="da-DK" dirty="0">
                <a:sym typeface="Wingdings" pitchFamily="2" charset="2"/>
              </a:rPr>
              <a:t> væg, de </a:t>
            </a:r>
            <a:r>
              <a:rPr lang="da-DK" i="1" dirty="0">
                <a:sym typeface="Wingdings" pitchFamily="2" charset="2"/>
              </a:rPr>
              <a:t>hvide</a:t>
            </a:r>
            <a:r>
              <a:rPr lang="da-DK" dirty="0">
                <a:sym typeface="Wingdings" pitchFamily="2" charset="2"/>
              </a:rPr>
              <a:t> huse</a:t>
            </a:r>
            <a:endParaRPr lang="da-DK" dirty="0"/>
          </a:p>
          <a:p>
            <a:pPr lvl="1"/>
            <a:endParaRPr lang="da-DK" i="1" dirty="0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0DE3EF5-228A-E100-33C5-7C6DCEB00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38339" y="1885244"/>
            <a:ext cx="5602111" cy="4270552"/>
          </a:xfr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a-DK" b="1" dirty="0"/>
              <a:t>På latin (notér i kladdehæftet):</a:t>
            </a:r>
          </a:p>
          <a:p>
            <a:r>
              <a:rPr lang="da-DK" dirty="0"/>
              <a:t>Alle substantiver, proprier og adjektiver bøjes i kasus samt i ental og flertal (singularis og pluralis), men </a:t>
            </a:r>
            <a:r>
              <a:rPr lang="da-DK" u="sng" dirty="0"/>
              <a:t>ikke</a:t>
            </a:r>
            <a:r>
              <a:rPr lang="da-DK" dirty="0"/>
              <a:t> i bestemt og ubestemt.</a:t>
            </a:r>
          </a:p>
          <a:p>
            <a:pPr lvl="1"/>
            <a:r>
              <a:rPr lang="da-DK" dirty="0" err="1"/>
              <a:t>populus</a:t>
            </a:r>
            <a:r>
              <a:rPr lang="da-DK" dirty="0"/>
              <a:t> = </a:t>
            </a:r>
            <a:r>
              <a:rPr lang="da-DK" i="1" dirty="0"/>
              <a:t>et folk, folket, folk</a:t>
            </a:r>
          </a:p>
          <a:p>
            <a:r>
              <a:rPr lang="da-DK" dirty="0"/>
              <a:t>Adjektiver bøjes desuden i køn, ligesom på dansk:</a:t>
            </a:r>
          </a:p>
          <a:p>
            <a:pPr lvl="1"/>
            <a:r>
              <a:rPr lang="da-DK" dirty="0" err="1"/>
              <a:t>populus</a:t>
            </a:r>
            <a:r>
              <a:rPr lang="da-DK" dirty="0"/>
              <a:t> Romanus = </a:t>
            </a:r>
            <a:r>
              <a:rPr lang="da-DK" i="1" dirty="0"/>
              <a:t>det romerske folk</a:t>
            </a:r>
            <a:endParaRPr lang="da-DK" dirty="0"/>
          </a:p>
          <a:p>
            <a:pPr lvl="1"/>
            <a:r>
              <a:rPr lang="da-DK" dirty="0" err="1"/>
              <a:t>respublica</a:t>
            </a:r>
            <a:r>
              <a:rPr lang="da-DK" dirty="0"/>
              <a:t> Romana = </a:t>
            </a:r>
            <a:r>
              <a:rPr lang="da-DK" i="1" dirty="0"/>
              <a:t>den romerske republik</a:t>
            </a:r>
            <a:endParaRPr lang="da-DK" dirty="0"/>
          </a:p>
          <a:p>
            <a:r>
              <a:rPr lang="da-DK" dirty="0"/>
              <a:t>Kasus og tal kan ses på ordenes </a:t>
            </a:r>
            <a:r>
              <a:rPr lang="da-DK" b="1" dirty="0"/>
              <a:t>endelse</a:t>
            </a:r>
            <a:r>
              <a:rPr lang="da-DK" dirty="0"/>
              <a:t>, og fortæller hvilket sætningsled ordet er:</a:t>
            </a:r>
          </a:p>
          <a:p>
            <a:pPr lvl="1"/>
            <a:r>
              <a:rPr lang="da-DK" dirty="0"/>
              <a:t>Nominativ = Subjekt/subjektsprædikat (S/SP)</a:t>
            </a:r>
          </a:p>
          <a:p>
            <a:pPr lvl="1"/>
            <a:r>
              <a:rPr lang="da-DK" dirty="0"/>
              <a:t>Akkusativ = Direkte Objekt (DO)</a:t>
            </a:r>
          </a:p>
        </p:txBody>
      </p:sp>
    </p:spTree>
    <p:extLst>
      <p:ext uri="{BB962C8B-B14F-4D97-AF65-F5344CB8AC3E}">
        <p14:creationId xmlns:p14="http://schemas.microsoft.com/office/powerpoint/2010/main" val="47005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9F0B1-27BD-D41C-1332-B65B6F9D9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DB50AF-2E2B-5C15-7402-951B962B3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286" y="482159"/>
            <a:ext cx="11461428" cy="82391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da-DK" sz="2800" b="1" dirty="0"/>
              <a:t>Verber (udsagnsord)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FEC0348-854C-997F-0A5D-6E99A2F5F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550" y="1885244"/>
            <a:ext cx="5157787" cy="4270552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b="1" dirty="0"/>
              <a:t>På dansk</a:t>
            </a:r>
          </a:p>
          <a:p>
            <a:r>
              <a:rPr lang="da-DK" dirty="0"/>
              <a:t>Betegner handlinger</a:t>
            </a:r>
          </a:p>
          <a:p>
            <a:pPr lvl="1"/>
            <a:r>
              <a:rPr lang="da-DK" dirty="0"/>
              <a:t>at løbe, at svømme, at være osv.</a:t>
            </a:r>
          </a:p>
          <a:p>
            <a:r>
              <a:rPr lang="da-DK" dirty="0"/>
              <a:t> Verber bøjes i tid</a:t>
            </a:r>
          </a:p>
          <a:p>
            <a:pPr lvl="1"/>
            <a:r>
              <a:rPr lang="da-DK" dirty="0"/>
              <a:t>løber (nutid), løb (datid), har løbet (førnutid) osv.</a:t>
            </a:r>
          </a:p>
          <a:p>
            <a:endParaRPr lang="da-DK" dirty="0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39C5327-3E92-6FD1-5448-EA0C527681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38339" y="1885244"/>
            <a:ext cx="5602111" cy="4270552"/>
          </a:xfr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b="1" dirty="0"/>
              <a:t>På latin (notér i kladdehæftet):</a:t>
            </a:r>
          </a:p>
          <a:p>
            <a:r>
              <a:rPr lang="da-DK" dirty="0"/>
              <a:t>Verber (</a:t>
            </a:r>
            <a:r>
              <a:rPr lang="da-DK" dirty="0" err="1"/>
              <a:t>vb</a:t>
            </a:r>
            <a:r>
              <a:rPr lang="da-DK" dirty="0"/>
              <a:t>.) bøjes i person og tal    (se s. 6):</a:t>
            </a:r>
          </a:p>
          <a:p>
            <a:pPr lvl="1"/>
            <a:r>
              <a:rPr lang="da-DK" dirty="0"/>
              <a:t>Singularis</a:t>
            </a:r>
          </a:p>
          <a:p>
            <a:pPr lvl="2"/>
            <a:r>
              <a:rPr lang="da-DK" dirty="0"/>
              <a:t>1. person –o</a:t>
            </a:r>
          </a:p>
          <a:p>
            <a:pPr lvl="2"/>
            <a:r>
              <a:rPr lang="da-DK" dirty="0"/>
              <a:t>2. person –s </a:t>
            </a:r>
          </a:p>
          <a:p>
            <a:pPr lvl="2"/>
            <a:r>
              <a:rPr lang="da-DK" dirty="0"/>
              <a:t>3. person –t</a:t>
            </a:r>
          </a:p>
          <a:p>
            <a:pPr lvl="1"/>
            <a:r>
              <a:rPr lang="da-DK" dirty="0"/>
              <a:t>Pluralis</a:t>
            </a:r>
          </a:p>
          <a:p>
            <a:pPr lvl="2"/>
            <a:r>
              <a:rPr lang="da-DK" dirty="0"/>
              <a:t>1. person –mus </a:t>
            </a:r>
          </a:p>
          <a:p>
            <a:pPr lvl="2"/>
            <a:r>
              <a:rPr lang="da-DK" dirty="0"/>
              <a:t>2. person –tis</a:t>
            </a:r>
          </a:p>
          <a:p>
            <a:pPr lvl="2"/>
            <a:r>
              <a:rPr lang="da-DK" dirty="0"/>
              <a:t>3. person –nt</a:t>
            </a:r>
          </a:p>
          <a:p>
            <a:r>
              <a:rPr lang="da-DK" dirty="0"/>
              <a:t>Alle verber med en personendelse er verballed (V)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9362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24E1D-7885-AF57-9174-7696F1F4C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BED228E-CED6-DAE1-4332-8457375DB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6266" y="229977"/>
            <a:ext cx="11819467" cy="3427623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b="1" dirty="0"/>
              <a:t>Opgave:</a:t>
            </a:r>
          </a:p>
          <a:p>
            <a:pPr marL="0" indent="0">
              <a:buNone/>
            </a:pPr>
            <a:r>
              <a:rPr lang="da-DK" i="1" dirty="0"/>
              <a:t>Oversæt de tre første sætninger i Tekst 2 (s. </a:t>
            </a:r>
            <a:r>
              <a:rPr lang="da-DK" i="1"/>
              <a:t>5) </a:t>
            </a:r>
            <a:r>
              <a:rPr lang="da-DK" i="1" dirty="0"/>
              <a:t>til dansk:</a:t>
            </a:r>
            <a:endParaRPr lang="da-DK" dirty="0"/>
          </a:p>
          <a:p>
            <a:pPr marL="0" indent="0">
              <a:buNone/>
            </a:pPr>
            <a:endParaRPr lang="da-DK" b="1" i="1" dirty="0"/>
          </a:p>
          <a:p>
            <a:pPr marL="0" indent="0">
              <a:buNone/>
            </a:pPr>
            <a:r>
              <a:rPr lang="da-DK" b="1" dirty="0" err="1"/>
              <a:t>Respublica</a:t>
            </a:r>
            <a:r>
              <a:rPr lang="da-DK" b="1" dirty="0"/>
              <a:t> Romana imperium </a:t>
            </a:r>
            <a:r>
              <a:rPr lang="da-DK" b="1" dirty="0" err="1"/>
              <a:t>habet</a:t>
            </a:r>
            <a:r>
              <a:rPr lang="da-DK" b="1" dirty="0"/>
              <a:t>. Imperium Romanum magnum </a:t>
            </a:r>
            <a:r>
              <a:rPr lang="da-DK" b="1" dirty="0" err="1"/>
              <a:t>est</a:t>
            </a:r>
            <a:r>
              <a:rPr lang="da-DK" b="1" dirty="0"/>
              <a:t>.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 err="1"/>
              <a:t>Respublica</a:t>
            </a:r>
            <a:r>
              <a:rPr lang="da-DK" b="1" dirty="0"/>
              <a:t> Romana </a:t>
            </a:r>
            <a:r>
              <a:rPr lang="da-DK" b="1" dirty="0" err="1"/>
              <a:t>bellum</a:t>
            </a:r>
            <a:r>
              <a:rPr lang="da-DK" b="1" dirty="0"/>
              <a:t> </a:t>
            </a:r>
            <a:r>
              <a:rPr lang="da-DK" b="1" dirty="0" err="1"/>
              <a:t>semper</a:t>
            </a:r>
            <a:r>
              <a:rPr lang="da-DK" b="1" dirty="0"/>
              <a:t> </a:t>
            </a:r>
            <a:r>
              <a:rPr lang="da-DK" b="1" dirty="0" err="1"/>
              <a:t>gerit</a:t>
            </a:r>
            <a:r>
              <a:rPr lang="da-DK" b="1" dirty="0"/>
              <a:t>.</a:t>
            </a:r>
            <a:endParaRPr lang="da-DK" dirty="0"/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2050" name="Picture 2" descr="Ancient Rome - Facts, Location, &amp; Timeline | HISTORY">
            <a:extLst>
              <a:ext uri="{FF2B5EF4-FFF2-40B4-BE49-F238E27FC236}">
                <a16:creationId xmlns:a16="http://schemas.microsoft.com/office/drawing/2014/main" id="{D21DDB40-B063-5ADD-F5C9-D4229A7535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3" b="27112"/>
          <a:stretch>
            <a:fillRect/>
          </a:stretch>
        </p:blipFill>
        <p:spPr bwMode="auto">
          <a:xfrm>
            <a:off x="0" y="3657600"/>
            <a:ext cx="12192000" cy="361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4C363921-E989-8E62-25A2-0ECFAB13EC7C}"/>
              </a:ext>
            </a:extLst>
          </p:cNvPr>
          <p:cNvSpPr txBox="1"/>
          <p:nvPr/>
        </p:nvSpPr>
        <p:spPr>
          <a:xfrm>
            <a:off x="1912623" y="4985698"/>
            <a:ext cx="8366752" cy="52322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2800" dirty="0"/>
              <a:t>Hvilken kasus kan </a:t>
            </a:r>
            <a:r>
              <a:rPr lang="da-DK" sz="2800" i="1" dirty="0"/>
              <a:t>imperium</a:t>
            </a:r>
            <a:r>
              <a:rPr lang="da-DK" sz="2800" dirty="0"/>
              <a:t> og </a:t>
            </a:r>
            <a:r>
              <a:rPr lang="da-DK" sz="2800" i="1" dirty="0" err="1"/>
              <a:t>bellum</a:t>
            </a:r>
            <a:r>
              <a:rPr lang="da-DK" sz="2800" dirty="0"/>
              <a:t> være bøjet i?</a:t>
            </a:r>
          </a:p>
        </p:txBody>
      </p:sp>
    </p:spTree>
    <p:extLst>
      <p:ext uri="{BB962C8B-B14F-4D97-AF65-F5344CB8AC3E}">
        <p14:creationId xmlns:p14="http://schemas.microsoft.com/office/powerpoint/2010/main" val="33705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03AE21F-DE58-6372-06DE-5855E9B145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6266" y="229977"/>
            <a:ext cx="11819467" cy="3199023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b="1" dirty="0"/>
              <a:t>Opgave:</a:t>
            </a:r>
          </a:p>
          <a:p>
            <a:pPr marL="0" indent="0">
              <a:buNone/>
            </a:pPr>
            <a:r>
              <a:rPr lang="da-DK" i="1" dirty="0"/>
              <a:t>Forsøg at oversætte den næste sætning til dansk. Der mangler noget, men hvad? </a:t>
            </a:r>
            <a:endParaRPr lang="da-DK" dirty="0"/>
          </a:p>
          <a:p>
            <a:pPr marL="0" indent="0" algn="ctr">
              <a:buNone/>
            </a:pPr>
            <a:r>
              <a:rPr lang="da-DK" b="1" dirty="0" err="1"/>
              <a:t>Exercitum</a:t>
            </a:r>
            <a:r>
              <a:rPr lang="da-DK" b="1" dirty="0"/>
              <a:t> magnum </a:t>
            </a:r>
            <a:r>
              <a:rPr lang="da-DK" b="1" dirty="0" err="1"/>
              <a:t>habet</a:t>
            </a:r>
            <a:r>
              <a:rPr lang="da-DK" b="1" dirty="0"/>
              <a:t>.</a:t>
            </a:r>
          </a:p>
        </p:txBody>
      </p:sp>
      <p:pic>
        <p:nvPicPr>
          <p:cNvPr id="7" name="Picture 2" descr="Ancient Rome - Facts, Location, &amp; Timeline | HISTORY">
            <a:extLst>
              <a:ext uri="{FF2B5EF4-FFF2-40B4-BE49-F238E27FC236}">
                <a16:creationId xmlns:a16="http://schemas.microsoft.com/office/drawing/2014/main" id="{73ABA4EF-C688-4E25-29CC-D105C56379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3" b="27112"/>
          <a:stretch>
            <a:fillRect/>
          </a:stretch>
        </p:blipFill>
        <p:spPr bwMode="auto">
          <a:xfrm>
            <a:off x="0" y="3657600"/>
            <a:ext cx="12192000" cy="361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608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BDE44-C496-61DC-A221-0F34F9A8F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6A502C-156E-4FC3-2A27-7A8D0C458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286" y="482159"/>
            <a:ext cx="11461428" cy="82391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da-DK" sz="2800" b="1" dirty="0"/>
              <a:t>Verber (udsagnsord)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003DAA7-9648-F138-44D7-BF201F6370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550" y="1885244"/>
            <a:ext cx="5157787" cy="4270552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da-DK" b="1" dirty="0"/>
              <a:t>På dansk</a:t>
            </a:r>
          </a:p>
          <a:p>
            <a:r>
              <a:rPr lang="da-DK" dirty="0"/>
              <a:t>Betegner handlinger</a:t>
            </a:r>
          </a:p>
          <a:p>
            <a:pPr lvl="1"/>
            <a:r>
              <a:rPr lang="da-DK" dirty="0"/>
              <a:t>at løbe, at svømme, at være osv.</a:t>
            </a:r>
          </a:p>
          <a:p>
            <a:r>
              <a:rPr lang="da-DK" dirty="0"/>
              <a:t> Verber bøjes i tid</a:t>
            </a:r>
          </a:p>
          <a:p>
            <a:pPr lvl="1"/>
            <a:r>
              <a:rPr lang="da-DK" dirty="0"/>
              <a:t>løber (nutid), løb (datid), har løbet (førnutid) osv.</a:t>
            </a:r>
          </a:p>
          <a:p>
            <a:endParaRPr lang="da-DK" dirty="0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09A4D01-3A3D-005C-4539-C8DA5BF45E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38339" y="1885244"/>
            <a:ext cx="5602111" cy="4270552"/>
          </a:xfr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da-DK" b="1" dirty="0"/>
              <a:t>På latin (notér i kladdehæftet):</a:t>
            </a:r>
          </a:p>
          <a:p>
            <a:r>
              <a:rPr lang="da-DK" dirty="0"/>
              <a:t>Verber (</a:t>
            </a:r>
            <a:r>
              <a:rPr lang="da-DK" dirty="0" err="1"/>
              <a:t>vb</a:t>
            </a:r>
            <a:r>
              <a:rPr lang="da-DK" dirty="0"/>
              <a:t>.) bøjes i person og tal    (se s. 6):</a:t>
            </a:r>
          </a:p>
          <a:p>
            <a:pPr lvl="1"/>
            <a:r>
              <a:rPr lang="da-DK" dirty="0"/>
              <a:t>Singularis</a:t>
            </a:r>
          </a:p>
          <a:p>
            <a:pPr lvl="2"/>
            <a:r>
              <a:rPr lang="da-DK" dirty="0"/>
              <a:t>1. person –o	(</a:t>
            </a:r>
            <a:r>
              <a:rPr lang="da-DK" i="1" dirty="0"/>
              <a:t>jeg</a:t>
            </a:r>
            <a:r>
              <a:rPr lang="da-DK" dirty="0"/>
              <a:t>)</a:t>
            </a:r>
          </a:p>
          <a:p>
            <a:pPr lvl="2"/>
            <a:r>
              <a:rPr lang="da-DK" dirty="0"/>
              <a:t>2. person –s 	(</a:t>
            </a:r>
            <a:r>
              <a:rPr lang="da-DK" i="1" dirty="0"/>
              <a:t>du</a:t>
            </a:r>
            <a:r>
              <a:rPr lang="da-DK" dirty="0"/>
              <a:t>)</a:t>
            </a:r>
          </a:p>
          <a:p>
            <a:pPr lvl="2"/>
            <a:r>
              <a:rPr lang="da-DK" dirty="0"/>
              <a:t>3. person –t	</a:t>
            </a:r>
            <a:r>
              <a:rPr lang="da-DK" i="1" dirty="0"/>
              <a:t>(han/hun/den/det)</a:t>
            </a:r>
          </a:p>
          <a:p>
            <a:pPr lvl="1"/>
            <a:r>
              <a:rPr lang="da-DK" dirty="0"/>
              <a:t>Pluralis</a:t>
            </a:r>
          </a:p>
          <a:p>
            <a:pPr lvl="2"/>
            <a:r>
              <a:rPr lang="da-DK" dirty="0"/>
              <a:t>1. person –mus	(</a:t>
            </a:r>
            <a:r>
              <a:rPr lang="da-DK" i="1" dirty="0"/>
              <a:t>vi)</a:t>
            </a:r>
            <a:r>
              <a:rPr lang="da-DK" dirty="0"/>
              <a:t>	</a:t>
            </a:r>
          </a:p>
          <a:p>
            <a:pPr lvl="2"/>
            <a:r>
              <a:rPr lang="da-DK" dirty="0"/>
              <a:t>2. person –tis	</a:t>
            </a:r>
            <a:r>
              <a:rPr lang="da-DK" i="1" dirty="0"/>
              <a:t>(I)</a:t>
            </a:r>
          </a:p>
          <a:p>
            <a:pPr lvl="2"/>
            <a:r>
              <a:rPr lang="da-DK" dirty="0"/>
              <a:t>3. person –nt	</a:t>
            </a:r>
            <a:r>
              <a:rPr lang="da-DK" i="1" dirty="0"/>
              <a:t>(de)</a:t>
            </a:r>
          </a:p>
          <a:p>
            <a:r>
              <a:rPr lang="da-DK" dirty="0"/>
              <a:t>Alle verber med en personendelse er verballed (V)</a:t>
            </a:r>
          </a:p>
          <a:p>
            <a:r>
              <a:rPr lang="da-DK" dirty="0"/>
              <a:t>På latin kan man udelade subjektet (S). Hvis det er tilfældet, skal man selv indsætte subjektet i parentesen ved at kigge på personendelsen. Dette kaldes </a:t>
            </a:r>
            <a:r>
              <a:rPr lang="da-DK" i="1" dirty="0"/>
              <a:t>implicit subjekt</a:t>
            </a:r>
            <a:r>
              <a:rPr lang="da-DK" dirty="0"/>
              <a:t> (VS).</a:t>
            </a:r>
          </a:p>
        </p:txBody>
      </p:sp>
    </p:spTree>
    <p:extLst>
      <p:ext uri="{BB962C8B-B14F-4D97-AF65-F5344CB8AC3E}">
        <p14:creationId xmlns:p14="http://schemas.microsoft.com/office/powerpoint/2010/main" val="3416870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AE536-D642-780E-1EB5-9BE98E6D7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C78ADF4-0A67-B600-9B6F-E4FF71EE9E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6266" y="229977"/>
            <a:ext cx="11819467" cy="3199023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b="1" dirty="0"/>
              <a:t>Opgave:</a:t>
            </a:r>
          </a:p>
          <a:p>
            <a:pPr marL="0" indent="0">
              <a:buNone/>
            </a:pPr>
            <a:r>
              <a:rPr lang="da-DK" i="1" dirty="0"/>
              <a:t>Forsøg at oversætte den næste sætning til dansk. Der mangler noget, men hvad? </a:t>
            </a:r>
            <a:endParaRPr lang="da-DK" dirty="0"/>
          </a:p>
          <a:p>
            <a:pPr marL="0" indent="0" algn="ctr">
              <a:buNone/>
            </a:pPr>
            <a:r>
              <a:rPr lang="da-DK" b="1" dirty="0" err="1"/>
              <a:t>Exercitum</a:t>
            </a:r>
            <a:r>
              <a:rPr lang="da-DK" b="1" dirty="0"/>
              <a:t> magnum </a:t>
            </a:r>
            <a:r>
              <a:rPr lang="da-DK" b="1" dirty="0" err="1"/>
              <a:t>habet</a:t>
            </a:r>
            <a:r>
              <a:rPr lang="da-DK" b="1" dirty="0"/>
              <a:t>.</a:t>
            </a:r>
          </a:p>
        </p:txBody>
      </p:sp>
      <p:pic>
        <p:nvPicPr>
          <p:cNvPr id="7" name="Picture 2" descr="Ancient Rome - Facts, Location, &amp; Timeline | HISTORY">
            <a:extLst>
              <a:ext uri="{FF2B5EF4-FFF2-40B4-BE49-F238E27FC236}">
                <a16:creationId xmlns:a16="http://schemas.microsoft.com/office/drawing/2014/main" id="{E0CACA63-30BE-F1D3-EF4C-9272E6DD03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3" b="27112"/>
          <a:stretch>
            <a:fillRect/>
          </a:stretch>
        </p:blipFill>
        <p:spPr bwMode="auto">
          <a:xfrm>
            <a:off x="0" y="3657600"/>
            <a:ext cx="12192000" cy="361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ladsholder til indhold 5">
            <a:extLst>
              <a:ext uri="{FF2B5EF4-FFF2-40B4-BE49-F238E27FC236}">
                <a16:creationId xmlns:a16="http://schemas.microsoft.com/office/drawing/2014/main" id="{03FBAC9A-4D80-8C2A-8505-2A6A6F053641}"/>
              </a:ext>
            </a:extLst>
          </p:cNvPr>
          <p:cNvSpPr txBox="1">
            <a:spLocks/>
          </p:cNvSpPr>
          <p:nvPr/>
        </p:nvSpPr>
        <p:spPr>
          <a:xfrm>
            <a:off x="3294943" y="2997352"/>
            <a:ext cx="5602111" cy="427055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b="1" dirty="0"/>
              <a:t>På latin (notér i kladdehæftet):</a:t>
            </a:r>
          </a:p>
          <a:p>
            <a:r>
              <a:rPr lang="da-DK" dirty="0"/>
              <a:t>Verber (</a:t>
            </a:r>
            <a:r>
              <a:rPr lang="da-DK" dirty="0" err="1"/>
              <a:t>vb</a:t>
            </a:r>
            <a:r>
              <a:rPr lang="da-DK" dirty="0"/>
              <a:t>.) bøjes i person og tal    (se s. 6):</a:t>
            </a:r>
          </a:p>
          <a:p>
            <a:pPr lvl="1"/>
            <a:r>
              <a:rPr lang="da-DK" dirty="0"/>
              <a:t>Singularis</a:t>
            </a:r>
          </a:p>
          <a:p>
            <a:pPr lvl="2"/>
            <a:r>
              <a:rPr lang="da-DK" dirty="0"/>
              <a:t>1. person –o	(</a:t>
            </a:r>
            <a:r>
              <a:rPr lang="da-DK" i="1" dirty="0"/>
              <a:t>jeg</a:t>
            </a:r>
            <a:r>
              <a:rPr lang="da-DK" dirty="0"/>
              <a:t>)</a:t>
            </a:r>
          </a:p>
          <a:p>
            <a:pPr lvl="2"/>
            <a:r>
              <a:rPr lang="da-DK" dirty="0"/>
              <a:t>2. person –s 	(</a:t>
            </a:r>
            <a:r>
              <a:rPr lang="da-DK" i="1" dirty="0"/>
              <a:t>du</a:t>
            </a:r>
            <a:r>
              <a:rPr lang="da-DK" dirty="0"/>
              <a:t>)</a:t>
            </a:r>
          </a:p>
          <a:p>
            <a:pPr lvl="2"/>
            <a:r>
              <a:rPr lang="da-DK" dirty="0"/>
              <a:t>3. person –t	</a:t>
            </a:r>
            <a:r>
              <a:rPr lang="da-DK" i="1" dirty="0"/>
              <a:t>(han/hun/den/det)</a:t>
            </a:r>
          </a:p>
          <a:p>
            <a:pPr lvl="1"/>
            <a:r>
              <a:rPr lang="da-DK" dirty="0"/>
              <a:t>Pluralis</a:t>
            </a:r>
          </a:p>
          <a:p>
            <a:pPr lvl="2"/>
            <a:r>
              <a:rPr lang="da-DK" dirty="0"/>
              <a:t>1. person –mus	(</a:t>
            </a:r>
            <a:r>
              <a:rPr lang="da-DK" i="1" dirty="0"/>
              <a:t>vi)</a:t>
            </a:r>
            <a:r>
              <a:rPr lang="da-DK" dirty="0"/>
              <a:t>	</a:t>
            </a:r>
          </a:p>
          <a:p>
            <a:pPr lvl="2"/>
            <a:r>
              <a:rPr lang="da-DK" dirty="0"/>
              <a:t>2. person –tis	</a:t>
            </a:r>
            <a:r>
              <a:rPr lang="da-DK" i="1" dirty="0"/>
              <a:t>(I)</a:t>
            </a:r>
          </a:p>
          <a:p>
            <a:pPr lvl="2"/>
            <a:r>
              <a:rPr lang="da-DK" dirty="0"/>
              <a:t>3. person –nt	</a:t>
            </a:r>
            <a:r>
              <a:rPr lang="da-DK" i="1" dirty="0"/>
              <a:t>(de)</a:t>
            </a:r>
          </a:p>
          <a:p>
            <a:r>
              <a:rPr lang="da-DK" dirty="0"/>
              <a:t>Alle verber med en personendelse er verballed (V)</a:t>
            </a:r>
          </a:p>
          <a:p>
            <a:r>
              <a:rPr lang="da-DK" dirty="0"/>
              <a:t>På latin kan man udelade subjektet (S). Hvis det er tilfældet, skal man selv indsætte subjektet i parentesen ved at kigge på personendelsen. Dette kaldes </a:t>
            </a:r>
            <a:r>
              <a:rPr lang="da-DK" i="1" dirty="0"/>
              <a:t>implicit subjekt</a:t>
            </a:r>
            <a:r>
              <a:rPr lang="da-DK" dirty="0"/>
              <a:t> (VS).</a:t>
            </a:r>
          </a:p>
        </p:txBody>
      </p:sp>
    </p:spTree>
    <p:extLst>
      <p:ext uri="{BB962C8B-B14F-4D97-AF65-F5344CB8AC3E}">
        <p14:creationId xmlns:p14="http://schemas.microsoft.com/office/powerpoint/2010/main" val="2445841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F508A-CAC2-8931-DE68-6F3CC1402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61006AD-D27D-0211-1D79-851E70142E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6266" y="229977"/>
            <a:ext cx="11819467" cy="3199023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b="1" dirty="0"/>
              <a:t>Opgave:</a:t>
            </a:r>
          </a:p>
          <a:p>
            <a:pPr marL="0" indent="0">
              <a:buNone/>
            </a:pPr>
            <a:r>
              <a:rPr lang="da-DK" i="1" dirty="0"/>
              <a:t>Oversæt resten af Tekst 2 til dansk. De </a:t>
            </a:r>
            <a:r>
              <a:rPr lang="da-DK" dirty="0" err="1"/>
              <a:t>kursiverde</a:t>
            </a:r>
            <a:r>
              <a:rPr lang="da-DK" dirty="0"/>
              <a:t> </a:t>
            </a:r>
            <a:r>
              <a:rPr lang="da-DK" i="1" dirty="0"/>
              <a:t>ord skal </a:t>
            </a:r>
            <a:r>
              <a:rPr lang="da-DK" i="1" u="sng" dirty="0"/>
              <a:t>ikke</a:t>
            </a:r>
            <a:r>
              <a:rPr lang="da-DK" i="1" dirty="0"/>
              <a:t> oversættes.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da-DK" b="1" dirty="0" err="1"/>
              <a:t>Legatus</a:t>
            </a:r>
            <a:r>
              <a:rPr lang="da-DK" b="1" dirty="0"/>
              <a:t> </a:t>
            </a:r>
            <a:r>
              <a:rPr lang="da-DK" b="1" dirty="0" err="1"/>
              <a:t>exercitum</a:t>
            </a:r>
            <a:r>
              <a:rPr lang="da-DK" b="1" dirty="0"/>
              <a:t> </a:t>
            </a:r>
            <a:r>
              <a:rPr lang="da-DK" b="1" dirty="0" err="1"/>
              <a:t>imperat</a:t>
            </a:r>
            <a:r>
              <a:rPr lang="da-DK" b="1" dirty="0"/>
              <a:t>. Si </a:t>
            </a:r>
            <a:r>
              <a:rPr lang="da-DK" b="1" dirty="0" err="1"/>
              <a:t>legatus</a:t>
            </a:r>
            <a:r>
              <a:rPr lang="da-DK" b="1" dirty="0"/>
              <a:t> </a:t>
            </a:r>
            <a:r>
              <a:rPr lang="da-DK" b="1" dirty="0" err="1"/>
              <a:t>inimicum</a:t>
            </a:r>
            <a:r>
              <a:rPr lang="da-DK" b="1" dirty="0"/>
              <a:t> </a:t>
            </a:r>
            <a:r>
              <a:rPr lang="da-DK" b="1" dirty="0" err="1"/>
              <a:t>vincit</a:t>
            </a:r>
            <a:r>
              <a:rPr lang="da-DK" b="1" dirty="0"/>
              <a:t>, </a:t>
            </a:r>
            <a:r>
              <a:rPr lang="da-DK" b="1" dirty="0" err="1"/>
              <a:t>triumphum</a:t>
            </a:r>
            <a:r>
              <a:rPr lang="da-DK" b="1" dirty="0"/>
              <a:t> </a:t>
            </a:r>
            <a:r>
              <a:rPr lang="da-DK" b="1" dirty="0" err="1"/>
              <a:t>agit</a:t>
            </a:r>
            <a:r>
              <a:rPr lang="da-DK" b="1" dirty="0"/>
              <a:t>. </a:t>
            </a:r>
            <a:r>
              <a:rPr lang="da-DK" b="1" dirty="0" err="1"/>
              <a:t>Respublicam</a:t>
            </a:r>
            <a:r>
              <a:rPr lang="da-DK" b="1" dirty="0"/>
              <a:t> </a:t>
            </a:r>
            <a:r>
              <a:rPr lang="da-DK" b="1" dirty="0" err="1"/>
              <a:t>Romanam</a:t>
            </a:r>
            <a:r>
              <a:rPr lang="da-DK" b="1" dirty="0"/>
              <a:t> Romani </a:t>
            </a:r>
            <a:r>
              <a:rPr lang="da-DK" b="1" i="1" dirty="0"/>
              <a:t>SPQR</a:t>
            </a:r>
            <a:r>
              <a:rPr lang="da-DK" b="1" dirty="0"/>
              <a:t> </a:t>
            </a:r>
            <a:r>
              <a:rPr lang="da-DK" b="1" dirty="0" err="1"/>
              <a:t>nominant</a:t>
            </a:r>
            <a:r>
              <a:rPr lang="da-DK" b="1" dirty="0"/>
              <a:t>. Id </a:t>
            </a:r>
            <a:r>
              <a:rPr lang="da-DK" b="1" dirty="0" err="1"/>
              <a:t>est</a:t>
            </a:r>
            <a:r>
              <a:rPr lang="da-DK" b="1" dirty="0"/>
              <a:t> </a:t>
            </a:r>
            <a:r>
              <a:rPr lang="da-DK" b="1" i="1" dirty="0" err="1"/>
              <a:t>Senatus</a:t>
            </a:r>
            <a:r>
              <a:rPr lang="da-DK" b="1" i="1" dirty="0"/>
              <a:t> </a:t>
            </a:r>
            <a:r>
              <a:rPr lang="da-DK" b="1" i="1" dirty="0" err="1"/>
              <a:t>Populusque</a:t>
            </a:r>
            <a:r>
              <a:rPr lang="da-DK" b="1" i="1" dirty="0"/>
              <a:t> Romanus.</a:t>
            </a:r>
            <a:endParaRPr lang="da-DK" b="1" dirty="0"/>
          </a:p>
        </p:txBody>
      </p:sp>
      <p:pic>
        <p:nvPicPr>
          <p:cNvPr id="7" name="Picture 2" descr="Ancient Rome - Facts, Location, &amp; Timeline | HISTORY">
            <a:extLst>
              <a:ext uri="{FF2B5EF4-FFF2-40B4-BE49-F238E27FC236}">
                <a16:creationId xmlns:a16="http://schemas.microsoft.com/office/drawing/2014/main" id="{F0FBD885-81D4-08EC-0186-54835195A9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3" b="27112"/>
          <a:stretch>
            <a:fillRect/>
          </a:stretch>
        </p:blipFill>
        <p:spPr bwMode="auto">
          <a:xfrm>
            <a:off x="0" y="3657600"/>
            <a:ext cx="12192000" cy="361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B67F04E7-03CA-44E3-A5CE-9A7887451AAC}"/>
              </a:ext>
            </a:extLst>
          </p:cNvPr>
          <p:cNvSpPr txBox="1"/>
          <p:nvPr/>
        </p:nvSpPr>
        <p:spPr>
          <a:xfrm>
            <a:off x="1912623" y="4985698"/>
            <a:ext cx="8366752" cy="9541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2800" dirty="0"/>
              <a:t>Find V, S, SP og DO i den danske oversættelse, men sæt tegnene under de latinske ord.</a:t>
            </a:r>
          </a:p>
        </p:txBody>
      </p:sp>
    </p:spTree>
    <p:extLst>
      <p:ext uri="{BB962C8B-B14F-4D97-AF65-F5344CB8AC3E}">
        <p14:creationId xmlns:p14="http://schemas.microsoft.com/office/powerpoint/2010/main" val="383076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Spqr hi-res stock photography and images - Alamy">
            <a:extLst>
              <a:ext uri="{FF2B5EF4-FFF2-40B4-BE49-F238E27FC236}">
                <a16:creationId xmlns:a16="http://schemas.microsoft.com/office/drawing/2014/main" id="{0CB8FA15-FACB-086B-C95E-25AF041307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89"/>
          <a:stretch>
            <a:fillRect/>
          </a:stretch>
        </p:blipFill>
        <p:spPr bwMode="auto">
          <a:xfrm>
            <a:off x="0" y="389966"/>
            <a:ext cx="4419963" cy="4902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Roman Battle Music &amp; Epic Roman Music">
            <a:extLst>
              <a:ext uri="{FF2B5EF4-FFF2-40B4-BE49-F238E27FC236}">
                <a16:creationId xmlns:a16="http://schemas.microsoft.com/office/drawing/2014/main" id="{1398D72A-B2E0-55AE-3BE5-456548B68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022" y="1955800"/>
            <a:ext cx="8712200" cy="490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483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rch of Titus - Wikipedia">
            <a:extLst>
              <a:ext uri="{FF2B5EF4-FFF2-40B4-BE49-F238E27FC236}">
                <a16:creationId xmlns:a16="http://schemas.microsoft.com/office/drawing/2014/main" id="{5F95DC80-DC8E-1746-3CDF-99C814542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0"/>
            <a:ext cx="90995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Arch of Titus | leonmauldin.blog">
            <a:extLst>
              <a:ext uri="{FF2B5EF4-FFF2-40B4-BE49-F238E27FC236}">
                <a16:creationId xmlns:a16="http://schemas.microsoft.com/office/drawing/2014/main" id="{D79C423D-1A4A-E28F-07EB-248C348850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8" b="26798"/>
          <a:stretch>
            <a:fillRect/>
          </a:stretch>
        </p:blipFill>
        <p:spPr bwMode="auto">
          <a:xfrm>
            <a:off x="-1066169" y="192662"/>
            <a:ext cx="15571063" cy="6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30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at does the Latin acronym SPQR mean? - Italy Rome Tour">
            <a:extLst>
              <a:ext uri="{FF2B5EF4-FFF2-40B4-BE49-F238E27FC236}">
                <a16:creationId xmlns:a16="http://schemas.microsoft.com/office/drawing/2014/main" id="{A58B5256-EB97-610A-D632-FE2A8D0E0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492" y="0"/>
            <a:ext cx="102520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9EBD40F-AE8B-8AAA-50B2-FD9749CF5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3435"/>
            <a:ext cx="46402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506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767A157-A592-9167-4A07-DCCF75CFA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a-DK" sz="5400" dirty="0"/>
              <a:t>Sprogdag for alle 1.g’ere 2/9 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452E1359-48E5-E6B7-1417-4EC07B330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sz="1400" dirty="0"/>
              <a:t>2., 3. og 4. modul. </a:t>
            </a:r>
            <a:r>
              <a:rPr lang="da-DK" sz="1400" b="1" dirty="0"/>
              <a:t>TJEK LECTIO </a:t>
            </a:r>
            <a:r>
              <a:rPr lang="da-DK" sz="1400" dirty="0"/>
              <a:t>hvor I skal være hvornår. </a:t>
            </a:r>
          </a:p>
          <a:p>
            <a:r>
              <a:rPr lang="da-DK" sz="1400" b="1" dirty="0"/>
              <a:t>Formål</a:t>
            </a:r>
            <a:r>
              <a:rPr lang="da-DK" sz="1400" dirty="0"/>
              <a:t>: </a:t>
            </a:r>
            <a:endParaRPr lang="da-DK" sz="1400" dirty="0">
              <a:ea typeface="Calibri"/>
              <a:cs typeface="Calibri"/>
            </a:endParaRPr>
          </a:p>
          <a:p>
            <a:pPr lvl="1"/>
            <a:r>
              <a:rPr lang="da-DK" sz="1400" dirty="0"/>
              <a:t>I får info om fremmedsprog på SG</a:t>
            </a:r>
          </a:p>
          <a:p>
            <a:pPr lvl="1"/>
            <a:r>
              <a:rPr lang="da-DK" sz="1400" dirty="0"/>
              <a:t>I møder og afprøver de forskellige sprog</a:t>
            </a:r>
          </a:p>
          <a:p>
            <a:pPr lvl="1"/>
            <a:r>
              <a:rPr lang="da-DK" sz="1400">
                <a:ea typeface="Calibri"/>
                <a:cs typeface="Calibri"/>
              </a:rPr>
              <a:t>I </a:t>
            </a:r>
            <a:r>
              <a:rPr lang="da-DK" sz="1400" dirty="0">
                <a:ea typeface="Calibri"/>
                <a:cs typeface="Calibri"/>
              </a:rPr>
              <a:t>møder tidligere SG-elever som fortæller om deres oplevelser med sprog</a:t>
            </a:r>
          </a:p>
          <a:p>
            <a:pPr marL="0" indent="0">
              <a:buNone/>
            </a:pPr>
            <a:r>
              <a:rPr lang="da-DK" sz="1400" dirty="0"/>
              <a:t>Der er </a:t>
            </a:r>
            <a:r>
              <a:rPr lang="da-DK" sz="1400" b="1" dirty="0"/>
              <a:t>tre runder </a:t>
            </a:r>
            <a:r>
              <a:rPr lang="da-DK" sz="1400" dirty="0"/>
              <a:t>(ét modul hver – ca.60 min.) </a:t>
            </a:r>
          </a:p>
          <a:p>
            <a:pPr>
              <a:buFontTx/>
              <a:buChar char="-"/>
            </a:pPr>
            <a:r>
              <a:rPr lang="da-DK" sz="1400" dirty="0"/>
              <a:t>Auditoriet: Oplæg fra tidligere SG-elever</a:t>
            </a:r>
            <a:endParaRPr lang="da-DK" sz="1400" dirty="0">
              <a:ea typeface="Calibri"/>
              <a:cs typeface="Calibri"/>
            </a:endParaRPr>
          </a:p>
          <a:p>
            <a:pPr>
              <a:buFontTx/>
              <a:buChar char="-"/>
            </a:pPr>
            <a:r>
              <a:rPr lang="da-DK" sz="1400" dirty="0"/>
              <a:t>Sportspladsen/hallen: Sprog og bevægelse – en rejse rundt i sprogene. Kig efter jeres klasseskilt! </a:t>
            </a:r>
            <a:endParaRPr lang="da-DK" sz="1400" dirty="0">
              <a:ea typeface="Calibri"/>
              <a:cs typeface="Calibri"/>
            </a:endParaRPr>
          </a:p>
          <a:p>
            <a:pPr>
              <a:buFontTx/>
              <a:buChar char="-"/>
            </a:pPr>
            <a:r>
              <a:rPr lang="da-DK" sz="1400" dirty="0"/>
              <a:t>D-gangen: Her laver I sjov med latin </a:t>
            </a:r>
            <a:r>
              <a:rPr lang="da-DK" sz="1400" dirty="0">
                <a:sym typeface="Wingdings" pitchFamily="2" charset="2"/>
              </a:rPr>
              <a:t> </a:t>
            </a:r>
            <a:endParaRPr lang="da-DK" sz="1400" dirty="0"/>
          </a:p>
          <a:p>
            <a:endParaRPr lang="da-DK" sz="1200" dirty="0"/>
          </a:p>
          <a:p>
            <a:endParaRPr lang="da-DK" sz="1200" dirty="0"/>
          </a:p>
        </p:txBody>
      </p:sp>
      <p:pic>
        <p:nvPicPr>
          <p:cNvPr id="2" name="Pladsholder til indhold 3">
            <a:extLst>
              <a:ext uri="{FF2B5EF4-FFF2-40B4-BE49-F238E27FC236}">
                <a16:creationId xmlns:a16="http://schemas.microsoft.com/office/drawing/2014/main" id="{364B33CD-E4E6-E07E-1EF7-AF17FF1FFF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22" r="27387" b="1"/>
          <a:stretch/>
        </p:blipFill>
        <p:spPr>
          <a:xfrm>
            <a:off x="5944703" y="603291"/>
            <a:ext cx="5607217" cy="5590275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81503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2DD7BD-27A8-EFA4-D6F6-141CB7FD4290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da-DK" dirty="0">
                <a:latin typeface="Palatino" pitchFamily="2" charset="77"/>
                <a:ea typeface="Palatino" pitchFamily="2" charset="77"/>
              </a:rPr>
              <a:t>Den klassisk sproglig studieretning</a:t>
            </a:r>
          </a:p>
        </p:txBody>
      </p:sp>
      <p:graphicFrame>
        <p:nvGraphicFramePr>
          <p:cNvPr id="6" name="Tekstfelt 3">
            <a:extLst>
              <a:ext uri="{FF2B5EF4-FFF2-40B4-BE49-F238E27FC236}">
                <a16:creationId xmlns:a16="http://schemas.microsoft.com/office/drawing/2014/main" id="{6D19D0FD-0440-42FD-F97C-89C7AE9FFE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2621962"/>
              </p:ext>
            </p:extLst>
          </p:nvPr>
        </p:nvGraphicFramePr>
        <p:xfrm>
          <a:off x="838200" y="2103065"/>
          <a:ext cx="4586416" cy="4226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G_3945.jpeg">
            <a:extLst>
              <a:ext uri="{FF2B5EF4-FFF2-40B4-BE49-F238E27FC236}">
                <a16:creationId xmlns:a16="http://schemas.microsoft.com/office/drawing/2014/main" id="{7D8CA06A-ED20-EFB1-5056-28F3CCF8E59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6528" b="11762"/>
          <a:stretch>
            <a:fillRect/>
          </a:stretch>
        </p:blipFill>
        <p:spPr>
          <a:xfrm>
            <a:off x="5657410" y="2424223"/>
            <a:ext cx="6283578" cy="337944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95283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EC275BD-020C-A9C2-ED33-346B2E887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094" y="365125"/>
            <a:ext cx="4055958" cy="1490568"/>
          </a:xfrm>
          <a:ln w="28575"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Hvad</a:t>
            </a:r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laver vi </a:t>
            </a:r>
            <a:r>
              <a:rPr lang="en-US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k-</a:t>
            </a:r>
            <a:r>
              <a:rPr lang="en-US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klassen</a:t>
            </a:r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 useBgFill="1">
        <p:nvSpPr>
          <p:cNvPr id="4" name="Pladsholder til indhold 2">
            <a:extLst>
              <a:ext uri="{FF2B5EF4-FFF2-40B4-BE49-F238E27FC236}">
                <a16:creationId xmlns:a16="http://schemas.microsoft.com/office/drawing/2014/main" id="{71F75FE8-2D69-6133-8BC0-0D8D5F1512E4}"/>
              </a:ext>
            </a:extLst>
          </p:cNvPr>
          <p:cNvSpPr txBox="1">
            <a:spLocks/>
          </p:cNvSpPr>
          <p:nvPr/>
        </p:nvSpPr>
        <p:spPr>
          <a:xfrm>
            <a:off x="484094" y="2079812"/>
            <a:ext cx="4679577" cy="455406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Vi </a:t>
            </a:r>
            <a:r>
              <a:rPr lang="en-US" sz="2000" dirty="0" err="1">
                <a:solidFill>
                  <a:schemeClr val="bg1"/>
                </a:solidFill>
              </a:rPr>
              <a:t>beskæftiger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os</a:t>
            </a:r>
            <a:r>
              <a:rPr lang="en-US" sz="2000" dirty="0">
                <a:solidFill>
                  <a:schemeClr val="bg1"/>
                </a:solidFill>
              </a:rPr>
              <a:t> med det </a:t>
            </a:r>
            <a:r>
              <a:rPr lang="en-US" sz="2000" dirty="0" err="1">
                <a:solidFill>
                  <a:schemeClr val="bg1"/>
                </a:solidFill>
              </a:rPr>
              <a:t>antikke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Grækenland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antikkens</a:t>
            </a:r>
            <a:r>
              <a:rPr lang="en-US" sz="2000" dirty="0">
                <a:solidFill>
                  <a:schemeClr val="bg1"/>
                </a:solidFill>
              </a:rPr>
              <a:t> Rom </a:t>
            </a:r>
            <a:r>
              <a:rPr lang="en-US" sz="2000" dirty="0" err="1">
                <a:solidFill>
                  <a:schemeClr val="bg1"/>
                </a:solidFill>
              </a:rPr>
              <a:t>ved</a:t>
            </a:r>
            <a:r>
              <a:rPr lang="en-US" sz="2000" dirty="0">
                <a:solidFill>
                  <a:schemeClr val="bg1"/>
                </a:solidFill>
              </a:rPr>
              <a:t> at </a:t>
            </a:r>
            <a:r>
              <a:rPr lang="en-US" sz="2000" dirty="0" err="1">
                <a:solidFill>
                  <a:schemeClr val="bg1"/>
                </a:solidFill>
              </a:rPr>
              <a:t>læse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originaltekster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på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græsk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latin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ved</a:t>
            </a:r>
            <a:r>
              <a:rPr lang="en-US" sz="2000" dirty="0">
                <a:solidFill>
                  <a:schemeClr val="bg1"/>
                </a:solidFill>
              </a:rPr>
              <a:t> at </a:t>
            </a:r>
            <a:r>
              <a:rPr lang="en-US" sz="2000" dirty="0" err="1">
                <a:solidFill>
                  <a:schemeClr val="bg1"/>
                </a:solidFill>
              </a:rPr>
              <a:t>læse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antikke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tekster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oversættelse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ved</a:t>
            </a:r>
            <a:r>
              <a:rPr lang="en-US" sz="2000" dirty="0">
                <a:solidFill>
                  <a:schemeClr val="bg1"/>
                </a:solidFill>
              </a:rPr>
              <a:t> at </a:t>
            </a:r>
            <a:r>
              <a:rPr lang="en-US" sz="2000" dirty="0" err="1">
                <a:solidFill>
                  <a:schemeClr val="bg1"/>
                </a:solidFill>
              </a:rPr>
              <a:t>læse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senere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tekster</a:t>
            </a:r>
            <a:r>
              <a:rPr lang="en-US" sz="2000" dirty="0">
                <a:solidFill>
                  <a:schemeClr val="bg1"/>
                </a:solidFill>
              </a:rPr>
              <a:t> der er </a:t>
            </a:r>
            <a:r>
              <a:rPr lang="en-US" sz="2000" dirty="0" err="1">
                <a:solidFill>
                  <a:schemeClr val="bg1"/>
                </a:solidFill>
              </a:rPr>
              <a:t>inspirerede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af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antikkens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litteratur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og</a:t>
            </a:r>
            <a:r>
              <a:rPr lang="en-US" sz="2000" dirty="0">
                <a:solidFill>
                  <a:schemeClr val="bg1"/>
                </a:solidFill>
              </a:rPr>
              <a:t> tanker. </a:t>
            </a:r>
            <a:r>
              <a:rPr lang="en-US" sz="2000" dirty="0" err="1">
                <a:solidFill>
                  <a:schemeClr val="bg1"/>
                </a:solidFill>
              </a:rPr>
              <a:t>Desuden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inddrager</a:t>
            </a:r>
            <a:r>
              <a:rPr lang="en-US" sz="2000" dirty="0">
                <a:solidFill>
                  <a:schemeClr val="bg1"/>
                </a:solidFill>
              </a:rPr>
              <a:t> vi film </a:t>
            </a:r>
            <a:r>
              <a:rPr lang="en-US" sz="2000" dirty="0" err="1">
                <a:solidFill>
                  <a:schemeClr val="bg1"/>
                </a:solidFill>
              </a:rPr>
              <a:t>og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billeder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Vi </a:t>
            </a:r>
            <a:r>
              <a:rPr lang="en-US" sz="2000" dirty="0" err="1">
                <a:solidFill>
                  <a:schemeClr val="bg1"/>
                </a:solidFill>
              </a:rPr>
              <a:t>tager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på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studierejser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til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bla</a:t>
            </a:r>
            <a:r>
              <a:rPr lang="en-US" sz="2000" dirty="0">
                <a:solidFill>
                  <a:schemeClr val="bg1"/>
                </a:solidFill>
              </a:rPr>
              <a:t>. København, </a:t>
            </a:r>
            <a:r>
              <a:rPr lang="en-US" sz="2000" dirty="0" err="1">
                <a:solidFill>
                  <a:schemeClr val="bg1"/>
                </a:solidFill>
              </a:rPr>
              <a:t>Italien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Grækenland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Vi </a:t>
            </a:r>
            <a:r>
              <a:rPr lang="en-US" sz="2000" dirty="0" err="1">
                <a:solidFill>
                  <a:schemeClr val="bg1"/>
                </a:solidFill>
              </a:rPr>
              <a:t>har</a:t>
            </a:r>
            <a:r>
              <a:rPr lang="en-US" sz="2000" dirty="0">
                <a:solidFill>
                  <a:schemeClr val="bg1"/>
                </a:solidFill>
              </a:rPr>
              <a:t> et </a:t>
            </a:r>
            <a:r>
              <a:rPr lang="en-US" sz="2000" dirty="0" err="1">
                <a:solidFill>
                  <a:schemeClr val="bg1"/>
                </a:solidFill>
              </a:rPr>
              <a:t>godt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fællesskab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hvor</a:t>
            </a:r>
            <a:r>
              <a:rPr lang="en-US" sz="2000" dirty="0">
                <a:solidFill>
                  <a:schemeClr val="bg1"/>
                </a:solidFill>
              </a:rPr>
              <a:t> der er </a:t>
            </a:r>
            <a:r>
              <a:rPr lang="en-US" sz="2000" dirty="0" err="1">
                <a:solidFill>
                  <a:schemeClr val="bg1"/>
                </a:solidFill>
              </a:rPr>
              <a:t>plads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til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forskellighed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hvor</a:t>
            </a:r>
            <a:r>
              <a:rPr lang="en-US" sz="2000" dirty="0">
                <a:solidFill>
                  <a:schemeClr val="bg1"/>
                </a:solidFill>
              </a:rPr>
              <a:t> den </a:t>
            </a:r>
            <a:r>
              <a:rPr lang="en-US" sz="2000" dirty="0" err="1">
                <a:solidFill>
                  <a:schemeClr val="bg1"/>
                </a:solidFill>
              </a:rPr>
              <a:t>enkelte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har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stor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indflydelse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på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undervisningen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6" name="Picture 3" descr="Glyp">
            <a:extLst>
              <a:ext uri="{FF2B5EF4-FFF2-40B4-BE49-F238E27FC236}">
                <a16:creationId xmlns:a16="http://schemas.microsoft.com/office/drawing/2014/main" id="{28446AA9-60C2-D006-B218-32D8BB247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2" r="-1" b="-1"/>
          <a:stretch>
            <a:fillRect/>
          </a:stretch>
        </p:blipFill>
        <p:spPr bwMode="auto"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Billede 10" descr="Et billede, der indeholder person, tøj, indendørs, Ansigt&#10;&#10;AI-genereret indhold kan være ukorrekt.">
            <a:extLst>
              <a:ext uri="{FF2B5EF4-FFF2-40B4-BE49-F238E27FC236}">
                <a16:creationId xmlns:a16="http://schemas.microsoft.com/office/drawing/2014/main" id="{32D90395-7931-8D18-C507-A75A7BB4A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7765" y="2957129"/>
            <a:ext cx="6590706" cy="498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910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164"/>
          <p:cNvSpPr txBox="1">
            <a:spLocks/>
          </p:cNvSpPr>
          <p:nvPr/>
        </p:nvSpPr>
        <p:spPr bwMode="auto">
          <a:xfrm>
            <a:off x="2855641" y="692697"/>
            <a:ext cx="6120681" cy="504057"/>
          </a:xfrm>
          <a:prstGeom prst="rect">
            <a:avLst/>
          </a:prstGeom>
          <a:noFill/>
          <a:ln w="9525">
            <a:noFill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186" tIns="54186" rIns="54186" bIns="54186" numCol="1" anchor="ctr" anchorCtr="0" compatLnSpc="1">
            <a:prstTxWarp prst="textNoShape">
              <a:avLst/>
            </a:prstTxWarp>
          </a:bodyPr>
          <a:lstStyle>
            <a:lvl1pPr algn="ctr" defTabSz="1300480" rtl="0" eaLnBrk="0" fontAlgn="base" hangingPunct="0">
              <a:spcBef>
                <a:spcPct val="0"/>
              </a:spcBef>
              <a:spcAft>
                <a:spcPct val="0"/>
              </a:spcAft>
              <a:defRPr sz="5688" kern="120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Gill Sans"/>
                <a:ea typeface="Gill Sans"/>
                <a:cs typeface="Gill Sans"/>
                <a:sym typeface="Gill San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 sz="6257"/>
            </a:pPr>
            <a:r>
              <a:rPr lang="da-DK" sz="44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Hvis du vil vide mere,</a:t>
            </a:r>
          </a:p>
        </p:txBody>
      </p:sp>
      <p:sp>
        <p:nvSpPr>
          <p:cNvPr id="24" name="Shape 165"/>
          <p:cNvSpPr txBox="1">
            <a:spLocks/>
          </p:cNvSpPr>
          <p:nvPr/>
        </p:nvSpPr>
        <p:spPr bwMode="auto">
          <a:xfrm>
            <a:off x="2711624" y="1338818"/>
            <a:ext cx="6574312" cy="1082070"/>
          </a:xfrm>
          <a:prstGeom prst="rect">
            <a:avLst/>
          </a:prstGeom>
          <a:noFill/>
          <a:ln w="9525">
            <a:noFill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186" tIns="54186" rIns="54186" bIns="54186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00480">
              <a:spcBef>
                <a:spcPts val="400"/>
              </a:spcBef>
              <a:buNone/>
              <a:defRPr sz="2844">
                <a:uFill>
                  <a:solidFill>
                    <a:srgbClr val="000000"/>
                  </a:solidFill>
                </a:uFill>
                <a:latin typeface="Gill Sans"/>
                <a:ea typeface="Gill Sans"/>
                <a:cs typeface="Gill Sans"/>
                <a:sym typeface="Gill Sans"/>
              </a:defRPr>
            </a:pPr>
            <a:r>
              <a:rPr lang="da-DK" sz="240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ill Sans"/>
              </a:rPr>
              <a:t>så meld dig til fagpræsentation i græsk og latin</a:t>
            </a:r>
          </a:p>
          <a:p>
            <a:pPr marL="0" indent="0" algn="ctr" defTabSz="1300480">
              <a:spcBef>
                <a:spcPts val="400"/>
              </a:spcBef>
              <a:buNone/>
              <a:defRPr sz="2844">
                <a:uFill>
                  <a:solidFill>
                    <a:srgbClr val="000000"/>
                  </a:solidFill>
                </a:uFill>
                <a:latin typeface="Gill Sans"/>
                <a:ea typeface="Gill Sans"/>
                <a:cs typeface="Gill Sans"/>
                <a:sym typeface="Gill Sans"/>
              </a:defRPr>
            </a:pPr>
            <a:r>
              <a:rPr lang="da-DK" sz="240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ill Sans"/>
              </a:rPr>
              <a:t>eller spørg din latinlærer</a:t>
            </a:r>
            <a:endParaRPr lang="da-DK" sz="2400" dirty="0">
              <a:solidFill>
                <a:schemeClr val="bg1"/>
              </a:solidFill>
              <a:uFill>
                <a:solidFill>
                  <a:srgbClr val="000000"/>
                </a:solidFill>
              </a:u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Gill Sans SemiBold"/>
            </a:endParaRPr>
          </a:p>
        </p:txBody>
      </p:sp>
      <p:pic>
        <p:nvPicPr>
          <p:cNvPr id="27" name="Billed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755" y="2530036"/>
            <a:ext cx="6232050" cy="429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1764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FE437-01C2-1D89-156E-DFE588CF5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55672BC-74B8-15CC-8D8B-2FC0333061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6266" y="229977"/>
            <a:ext cx="11819467" cy="3199023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b="1" dirty="0"/>
              <a:t>Opgave:</a:t>
            </a:r>
          </a:p>
          <a:p>
            <a:pPr marL="0" indent="0">
              <a:buNone/>
            </a:pPr>
            <a:r>
              <a:rPr lang="da-DK" i="1" dirty="0"/>
              <a:t>Oversæt Tekst 3 på s. 9 til dansk.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da-DK" b="1" dirty="0"/>
              <a:t>Sicilia </a:t>
            </a:r>
            <a:r>
              <a:rPr lang="da-DK" b="1" dirty="0" err="1"/>
              <a:t>provincia</a:t>
            </a:r>
            <a:r>
              <a:rPr lang="da-DK" b="1" dirty="0"/>
              <a:t> </a:t>
            </a:r>
            <a:r>
              <a:rPr lang="da-DK" b="1" dirty="0" err="1"/>
              <a:t>est</a:t>
            </a:r>
            <a:r>
              <a:rPr lang="da-DK" b="1" dirty="0"/>
              <a:t>. Italia </a:t>
            </a:r>
            <a:r>
              <a:rPr lang="da-DK" b="1" dirty="0" err="1"/>
              <a:t>provincia</a:t>
            </a:r>
            <a:r>
              <a:rPr lang="da-DK" b="1" dirty="0"/>
              <a:t> non </a:t>
            </a:r>
            <a:r>
              <a:rPr lang="da-DK" b="1" dirty="0" err="1"/>
              <a:t>est</a:t>
            </a:r>
            <a:r>
              <a:rPr lang="da-DK" b="1" dirty="0"/>
              <a:t>. Roma </a:t>
            </a:r>
            <a:r>
              <a:rPr lang="da-DK" b="1" dirty="0" err="1"/>
              <a:t>multas</a:t>
            </a:r>
            <a:r>
              <a:rPr lang="da-DK" b="1" dirty="0"/>
              <a:t> </a:t>
            </a:r>
            <a:r>
              <a:rPr lang="da-DK" b="1" dirty="0" err="1"/>
              <a:t>provincias</a:t>
            </a:r>
            <a:r>
              <a:rPr lang="da-DK" b="1" dirty="0"/>
              <a:t> </a:t>
            </a:r>
            <a:r>
              <a:rPr lang="da-DK" b="1" dirty="0" err="1"/>
              <a:t>habet</a:t>
            </a:r>
            <a:r>
              <a:rPr lang="da-DK" b="1" dirty="0"/>
              <a:t>. </a:t>
            </a:r>
            <a:r>
              <a:rPr lang="da-DK" b="1" dirty="0" err="1"/>
              <a:t>Hispania</a:t>
            </a:r>
            <a:r>
              <a:rPr lang="da-DK" b="1" dirty="0"/>
              <a:t> </a:t>
            </a:r>
            <a:r>
              <a:rPr lang="da-DK" b="1" dirty="0" err="1"/>
              <a:t>etiam</a:t>
            </a:r>
            <a:r>
              <a:rPr lang="da-DK" b="1" dirty="0"/>
              <a:t> </a:t>
            </a:r>
            <a:r>
              <a:rPr lang="da-DK" b="1" dirty="0" err="1"/>
              <a:t>provincia</a:t>
            </a:r>
            <a:r>
              <a:rPr lang="da-DK" b="1" dirty="0"/>
              <a:t> Romana </a:t>
            </a:r>
            <a:r>
              <a:rPr lang="da-DK" b="1" dirty="0" err="1"/>
              <a:t>est</a:t>
            </a:r>
            <a:r>
              <a:rPr lang="da-DK" b="1" dirty="0"/>
              <a:t>. Roma </a:t>
            </a:r>
            <a:r>
              <a:rPr lang="da-DK" b="1" dirty="0" err="1"/>
              <a:t>multum</a:t>
            </a:r>
            <a:r>
              <a:rPr lang="da-DK" b="1" dirty="0"/>
              <a:t> </a:t>
            </a:r>
            <a:r>
              <a:rPr lang="da-DK" b="1" dirty="0" err="1"/>
              <a:t>cibum</a:t>
            </a:r>
            <a:r>
              <a:rPr lang="da-DK" b="1" dirty="0"/>
              <a:t> </a:t>
            </a:r>
            <a:r>
              <a:rPr lang="da-DK" b="1" dirty="0" err="1"/>
              <a:t>requirit</a:t>
            </a:r>
            <a:r>
              <a:rPr lang="da-DK" b="1" dirty="0"/>
              <a:t>. Sicilia </a:t>
            </a:r>
            <a:r>
              <a:rPr lang="da-DK" b="1" dirty="0" err="1"/>
              <a:t>frumentum</a:t>
            </a:r>
            <a:r>
              <a:rPr lang="da-DK" b="1" dirty="0"/>
              <a:t> </a:t>
            </a:r>
            <a:r>
              <a:rPr lang="da-DK" b="1" dirty="0" err="1"/>
              <a:t>bonum</a:t>
            </a:r>
            <a:r>
              <a:rPr lang="da-DK" b="1" dirty="0"/>
              <a:t> </a:t>
            </a:r>
            <a:r>
              <a:rPr lang="da-DK" b="1" dirty="0" err="1"/>
              <a:t>colit</a:t>
            </a:r>
            <a:r>
              <a:rPr lang="da-DK" b="1" dirty="0"/>
              <a:t>. Italia </a:t>
            </a:r>
            <a:r>
              <a:rPr lang="da-DK" b="1" dirty="0" err="1"/>
              <a:t>olivam</a:t>
            </a:r>
            <a:r>
              <a:rPr lang="da-DK" b="1" dirty="0"/>
              <a:t> et </a:t>
            </a:r>
            <a:r>
              <a:rPr lang="da-DK" b="1" dirty="0" err="1"/>
              <a:t>vinum</a:t>
            </a:r>
            <a:r>
              <a:rPr lang="da-DK" b="1" dirty="0"/>
              <a:t> </a:t>
            </a:r>
            <a:r>
              <a:rPr lang="da-DK" b="1" dirty="0" err="1"/>
              <a:t>habet</a:t>
            </a:r>
            <a:r>
              <a:rPr lang="da-DK" b="1" dirty="0"/>
              <a:t>. </a:t>
            </a:r>
          </a:p>
        </p:txBody>
      </p:sp>
      <p:pic>
        <p:nvPicPr>
          <p:cNvPr id="7" name="Picture 2" descr="Ancient Rome - Facts, Location, &amp; Timeline | HISTORY">
            <a:extLst>
              <a:ext uri="{FF2B5EF4-FFF2-40B4-BE49-F238E27FC236}">
                <a16:creationId xmlns:a16="http://schemas.microsoft.com/office/drawing/2014/main" id="{27EB3F0D-3D95-AE16-6862-0A692AFA36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3" b="27112"/>
          <a:stretch>
            <a:fillRect/>
          </a:stretch>
        </p:blipFill>
        <p:spPr bwMode="auto">
          <a:xfrm>
            <a:off x="0" y="3657600"/>
            <a:ext cx="12192000" cy="361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407D8858-F1C2-3CB7-11F3-61C9F59FC6A0}"/>
              </a:ext>
            </a:extLst>
          </p:cNvPr>
          <p:cNvSpPr txBox="1"/>
          <p:nvPr/>
        </p:nvSpPr>
        <p:spPr>
          <a:xfrm>
            <a:off x="1912623" y="4985698"/>
            <a:ext cx="8366752" cy="9541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2800" dirty="0"/>
              <a:t>Find V, S, SP og DO i den danske oversættelse, men sæt tegnene under de latinske ord.</a:t>
            </a:r>
          </a:p>
        </p:txBody>
      </p:sp>
    </p:spTree>
    <p:extLst>
      <p:ext uri="{BB962C8B-B14F-4D97-AF65-F5344CB8AC3E}">
        <p14:creationId xmlns:p14="http://schemas.microsoft.com/office/powerpoint/2010/main" val="201569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E89C3-C8CE-28F8-BB8A-8764B8953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A86D957-2BD2-6AEF-9D38-CE9A10C29A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6266" y="229977"/>
            <a:ext cx="11819467" cy="3199023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b="1" dirty="0"/>
              <a:t>Opgave:</a:t>
            </a:r>
          </a:p>
          <a:p>
            <a:pPr marL="0" indent="0">
              <a:buNone/>
            </a:pPr>
            <a:r>
              <a:rPr lang="da-DK" i="1" dirty="0"/>
              <a:t>Oversæt linje 1-2 i Tekst 4 på s. 11 til dansk.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da-DK" b="1" dirty="0"/>
              <a:t>Romani </a:t>
            </a:r>
            <a:r>
              <a:rPr lang="da-DK" b="1" dirty="0" err="1"/>
              <a:t>copiosi</a:t>
            </a:r>
            <a:r>
              <a:rPr lang="da-DK" b="1" dirty="0"/>
              <a:t> </a:t>
            </a:r>
            <a:r>
              <a:rPr lang="da-DK" b="1" dirty="0" err="1"/>
              <a:t>quoque</a:t>
            </a:r>
            <a:r>
              <a:rPr lang="da-DK" b="1" dirty="0"/>
              <a:t> </a:t>
            </a:r>
            <a:r>
              <a:rPr lang="da-DK" b="1" dirty="0" err="1"/>
              <a:t>luxuriam</a:t>
            </a:r>
            <a:r>
              <a:rPr lang="da-DK" b="1" dirty="0"/>
              <a:t> </a:t>
            </a:r>
            <a:r>
              <a:rPr lang="da-DK" b="1" dirty="0" err="1"/>
              <a:t>requirunt</a:t>
            </a:r>
            <a:r>
              <a:rPr lang="da-DK" b="1" dirty="0"/>
              <a:t>. In </a:t>
            </a:r>
            <a:r>
              <a:rPr lang="da-DK" b="1" dirty="0" err="1"/>
              <a:t>Phoenicia</a:t>
            </a:r>
            <a:r>
              <a:rPr lang="da-DK" b="1" dirty="0"/>
              <a:t> </a:t>
            </a:r>
            <a:r>
              <a:rPr lang="da-DK" b="1" dirty="0" err="1"/>
              <a:t>purpuram</a:t>
            </a:r>
            <a:r>
              <a:rPr lang="da-DK" b="1" dirty="0"/>
              <a:t> </a:t>
            </a:r>
            <a:r>
              <a:rPr lang="da-DK" b="1" dirty="0" err="1"/>
              <a:t>pretiosam</a:t>
            </a:r>
            <a:r>
              <a:rPr lang="da-DK" b="1" dirty="0"/>
              <a:t> </a:t>
            </a:r>
            <a:r>
              <a:rPr lang="da-DK" b="1" dirty="0" err="1"/>
              <a:t>emunt</a:t>
            </a:r>
            <a:r>
              <a:rPr lang="da-DK" b="1" dirty="0"/>
              <a:t>, et in </a:t>
            </a:r>
            <a:r>
              <a:rPr lang="da-DK" b="1" dirty="0" err="1"/>
              <a:t>Hispania</a:t>
            </a:r>
            <a:r>
              <a:rPr lang="da-DK" b="1" dirty="0"/>
              <a:t> </a:t>
            </a:r>
            <a:r>
              <a:rPr lang="da-DK" b="1" dirty="0" err="1"/>
              <a:t>argentum</a:t>
            </a:r>
            <a:r>
              <a:rPr lang="da-DK" b="1" dirty="0"/>
              <a:t> et </a:t>
            </a:r>
            <a:r>
              <a:rPr lang="da-DK" b="1" dirty="0" err="1"/>
              <a:t>aurum</a:t>
            </a:r>
            <a:r>
              <a:rPr lang="da-DK" b="1" dirty="0"/>
              <a:t> </a:t>
            </a:r>
            <a:r>
              <a:rPr lang="da-DK" b="1" dirty="0" err="1"/>
              <a:t>inveniunt</a:t>
            </a:r>
            <a:r>
              <a:rPr lang="da-DK" b="1" dirty="0"/>
              <a:t>. </a:t>
            </a:r>
            <a:r>
              <a:rPr lang="da-DK" b="1" dirty="0" err="1"/>
              <a:t>Totum</a:t>
            </a:r>
            <a:r>
              <a:rPr lang="da-DK" b="1" dirty="0"/>
              <a:t> in </a:t>
            </a:r>
            <a:r>
              <a:rPr lang="da-DK" b="1" dirty="0" err="1"/>
              <a:t>Italiam</a:t>
            </a:r>
            <a:r>
              <a:rPr lang="da-DK" b="1" dirty="0"/>
              <a:t> </a:t>
            </a:r>
            <a:r>
              <a:rPr lang="da-DK" b="1" dirty="0" err="1"/>
              <a:t>ducunt</a:t>
            </a:r>
            <a:r>
              <a:rPr lang="da-DK" b="1" dirty="0"/>
              <a:t>.</a:t>
            </a:r>
            <a:br>
              <a:rPr lang="da-DK" dirty="0"/>
            </a:br>
            <a:endParaRPr lang="da-DK" dirty="0"/>
          </a:p>
        </p:txBody>
      </p:sp>
      <p:pic>
        <p:nvPicPr>
          <p:cNvPr id="7" name="Picture 2" descr="Ancient Rome - Facts, Location, &amp; Timeline | HISTORY">
            <a:extLst>
              <a:ext uri="{FF2B5EF4-FFF2-40B4-BE49-F238E27FC236}">
                <a16:creationId xmlns:a16="http://schemas.microsoft.com/office/drawing/2014/main" id="{34E0FC93-9C8F-707F-5FE1-4E1290EB29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3" b="27112"/>
          <a:stretch>
            <a:fillRect/>
          </a:stretch>
        </p:blipFill>
        <p:spPr bwMode="auto">
          <a:xfrm>
            <a:off x="0" y="3657600"/>
            <a:ext cx="12192000" cy="361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77512305-A575-C8F6-9A5B-498B69630C3A}"/>
              </a:ext>
            </a:extLst>
          </p:cNvPr>
          <p:cNvSpPr txBox="1"/>
          <p:nvPr/>
        </p:nvSpPr>
        <p:spPr>
          <a:xfrm>
            <a:off x="1912623" y="4985698"/>
            <a:ext cx="8366752" cy="9541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2800" dirty="0"/>
              <a:t>Find V, S, SP og DO i den danske oversættelse, men sæt tegnene under de latinske ord.</a:t>
            </a:r>
          </a:p>
        </p:txBody>
      </p:sp>
    </p:spTree>
    <p:extLst>
      <p:ext uri="{BB962C8B-B14F-4D97-AF65-F5344CB8AC3E}">
        <p14:creationId xmlns:p14="http://schemas.microsoft.com/office/powerpoint/2010/main" val="296414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yrian purple - Wikipedia">
            <a:extLst>
              <a:ext uri="{FF2B5EF4-FFF2-40B4-BE49-F238E27FC236}">
                <a16:creationId xmlns:a16="http://schemas.microsoft.com/office/drawing/2014/main" id="{7823E92B-7610-40C7-8618-208805C09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650" y="0"/>
            <a:ext cx="7124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5974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yrian Purple, The Colour of Royalty | Citizen Wolf">
            <a:extLst>
              <a:ext uri="{FF2B5EF4-FFF2-40B4-BE49-F238E27FC236}">
                <a16:creationId xmlns:a16="http://schemas.microsoft.com/office/drawing/2014/main" id="{6B9AB7AC-7080-3CD7-1AEA-075CE78EE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0"/>
            <a:ext cx="11822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2792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678A9-D121-6A36-CDE5-2CF82FE80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C1BF7C3-4B4D-66DD-1493-F2CB93D957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6266" y="229977"/>
            <a:ext cx="11819467" cy="3199023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b="1" dirty="0"/>
              <a:t>Opgave:</a:t>
            </a:r>
          </a:p>
          <a:p>
            <a:pPr marL="0" indent="0">
              <a:buNone/>
            </a:pPr>
            <a:r>
              <a:rPr lang="da-DK" i="1" dirty="0"/>
              <a:t>Oversæt linje 3-4 i Tekst 4 på s. 11 til dansk.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da-DK" b="1" dirty="0"/>
              <a:t>Ex </a:t>
            </a:r>
            <a:r>
              <a:rPr lang="da-DK" b="1" dirty="0" err="1"/>
              <a:t>toto</a:t>
            </a:r>
            <a:r>
              <a:rPr lang="da-DK" b="1" dirty="0"/>
              <a:t> </a:t>
            </a:r>
            <a:r>
              <a:rPr lang="da-DK" b="1" dirty="0" err="1"/>
              <a:t>imperio</a:t>
            </a:r>
            <a:r>
              <a:rPr lang="da-DK" b="1" dirty="0"/>
              <a:t> per </a:t>
            </a:r>
            <a:r>
              <a:rPr lang="da-DK" b="1" dirty="0" err="1"/>
              <a:t>vias</a:t>
            </a:r>
            <a:r>
              <a:rPr lang="da-DK" b="1" dirty="0"/>
              <a:t> </a:t>
            </a:r>
            <a:r>
              <a:rPr lang="da-DK" b="1" dirty="0" err="1"/>
              <a:t>longas</a:t>
            </a:r>
            <a:r>
              <a:rPr lang="da-DK" b="1" dirty="0"/>
              <a:t> </a:t>
            </a:r>
            <a:r>
              <a:rPr lang="da-DK" b="1" dirty="0" err="1"/>
              <a:t>servi</a:t>
            </a:r>
            <a:r>
              <a:rPr lang="da-DK" b="1" dirty="0"/>
              <a:t> </a:t>
            </a:r>
            <a:r>
              <a:rPr lang="da-DK" b="1" dirty="0" err="1"/>
              <a:t>veniunt</a:t>
            </a:r>
            <a:r>
              <a:rPr lang="da-DK" b="1" dirty="0"/>
              <a:t>. </a:t>
            </a:r>
            <a:r>
              <a:rPr lang="da-DK" b="1" dirty="0" err="1"/>
              <a:t>Servi</a:t>
            </a:r>
            <a:r>
              <a:rPr lang="da-DK" b="1" dirty="0"/>
              <a:t> </a:t>
            </a:r>
            <a:r>
              <a:rPr lang="da-DK" b="1" dirty="0" err="1"/>
              <a:t>rustici</a:t>
            </a:r>
            <a:r>
              <a:rPr lang="da-DK" b="1" dirty="0"/>
              <a:t> </a:t>
            </a:r>
            <a:r>
              <a:rPr lang="da-DK" b="1" dirty="0" err="1"/>
              <a:t>terram</a:t>
            </a:r>
            <a:r>
              <a:rPr lang="da-DK" b="1" dirty="0"/>
              <a:t> </a:t>
            </a:r>
            <a:r>
              <a:rPr lang="da-DK" b="1" dirty="0" err="1"/>
              <a:t>colunt</a:t>
            </a:r>
            <a:r>
              <a:rPr lang="da-DK" b="1" dirty="0"/>
              <a:t>, </a:t>
            </a:r>
            <a:r>
              <a:rPr lang="da-DK" b="1" dirty="0" err="1"/>
              <a:t>remos</a:t>
            </a:r>
            <a:r>
              <a:rPr lang="da-DK" b="1" dirty="0"/>
              <a:t> propellunt, et </a:t>
            </a:r>
            <a:r>
              <a:rPr lang="da-DK" b="1" dirty="0" err="1"/>
              <a:t>metalla</a:t>
            </a:r>
            <a:r>
              <a:rPr lang="da-DK" b="1" dirty="0"/>
              <a:t> </a:t>
            </a:r>
            <a:r>
              <a:rPr lang="da-DK" b="1" dirty="0" err="1"/>
              <a:t>fodiunt</a:t>
            </a:r>
            <a:r>
              <a:rPr lang="da-DK" b="1" dirty="0"/>
              <a:t>. </a:t>
            </a:r>
            <a:br>
              <a:rPr lang="da-DK" dirty="0"/>
            </a:br>
            <a:endParaRPr lang="da-DK" dirty="0"/>
          </a:p>
        </p:txBody>
      </p:sp>
      <p:pic>
        <p:nvPicPr>
          <p:cNvPr id="7" name="Picture 2" descr="Ancient Rome - Facts, Location, &amp; Timeline | HISTORY">
            <a:extLst>
              <a:ext uri="{FF2B5EF4-FFF2-40B4-BE49-F238E27FC236}">
                <a16:creationId xmlns:a16="http://schemas.microsoft.com/office/drawing/2014/main" id="{4436ADC6-2F43-29F8-2D1D-470E3CA6ED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3" b="27112"/>
          <a:stretch>
            <a:fillRect/>
          </a:stretch>
        </p:blipFill>
        <p:spPr bwMode="auto">
          <a:xfrm>
            <a:off x="0" y="3657600"/>
            <a:ext cx="12192000" cy="361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0CABB0B3-32CA-AB63-E3D6-4CF27275D7B3}"/>
              </a:ext>
            </a:extLst>
          </p:cNvPr>
          <p:cNvSpPr txBox="1"/>
          <p:nvPr/>
        </p:nvSpPr>
        <p:spPr>
          <a:xfrm>
            <a:off x="1912623" y="4985698"/>
            <a:ext cx="8366752" cy="9541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2800" dirty="0"/>
              <a:t>Find V, S, SP og DO i den danske oversættelse, men sæt tegnene under de latinske ord.</a:t>
            </a:r>
          </a:p>
        </p:txBody>
      </p:sp>
    </p:spTree>
    <p:extLst>
      <p:ext uri="{BB962C8B-B14F-4D97-AF65-F5344CB8AC3E}">
        <p14:creationId xmlns:p14="http://schemas.microsoft.com/office/powerpoint/2010/main" val="323865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What Was Life Like for Slaves in Ancient Rome? | History Hit">
            <a:extLst>
              <a:ext uri="{FF2B5EF4-FFF2-40B4-BE49-F238E27FC236}">
                <a16:creationId xmlns:a16="http://schemas.microsoft.com/office/drawing/2014/main" id="{B56FA942-551A-0FF5-B967-72DE76C9B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85" y="1120557"/>
            <a:ext cx="6096000" cy="4616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oman breeding « IMPERIUM ROMANUM">
            <a:extLst>
              <a:ext uri="{FF2B5EF4-FFF2-40B4-BE49-F238E27FC236}">
                <a16:creationId xmlns:a16="http://schemas.microsoft.com/office/drawing/2014/main" id="{C643D70C-BA94-1D43-B135-2FC997A7A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061" y="770389"/>
            <a:ext cx="5334454" cy="531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7794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oman Navy in Scotland – Romans in Scotland">
            <a:extLst>
              <a:ext uri="{FF2B5EF4-FFF2-40B4-BE49-F238E27FC236}">
                <a16:creationId xmlns:a16="http://schemas.microsoft.com/office/drawing/2014/main" id="{F0EB379B-C201-4B41-1B5F-30731D2E8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8" y="0"/>
            <a:ext cx="10815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4352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undefined">
            <a:extLst>
              <a:ext uri="{FF2B5EF4-FFF2-40B4-BE49-F238E27FC236}">
                <a16:creationId xmlns:a16="http://schemas.microsoft.com/office/drawing/2014/main" id="{3D257367-E314-AEA1-23E3-A72AC7191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72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5554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oman Slaves Relief Slab - World History Encyclopedia">
            <a:extLst>
              <a:ext uri="{FF2B5EF4-FFF2-40B4-BE49-F238E27FC236}">
                <a16:creationId xmlns:a16="http://schemas.microsoft.com/office/drawing/2014/main" id="{88D43EEB-94EB-65BF-64E5-0AB4E81763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48"/>
          <a:stretch>
            <a:fillRect/>
          </a:stretch>
        </p:blipFill>
        <p:spPr bwMode="auto">
          <a:xfrm>
            <a:off x="0" y="-3748"/>
            <a:ext cx="63896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6B62513C-F6F2-F516-9BD8-9795CA32B6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5" r="8823"/>
          <a:stretch>
            <a:fillRect/>
          </a:stretch>
        </p:blipFill>
        <p:spPr bwMode="auto">
          <a:xfrm>
            <a:off x="6389677" y="1548098"/>
            <a:ext cx="5502442" cy="375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32511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>
            <a:extLst>
              <a:ext uri="{FF2B5EF4-FFF2-40B4-BE49-F238E27FC236}">
                <a16:creationId xmlns:a16="http://schemas.microsoft.com/office/drawing/2014/main" id="{F8626C5B-5B73-9786-22F7-194B37770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601" y="0"/>
            <a:ext cx="4525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0A231C65-8949-2904-A3B8-F57CB1BD043C}"/>
              </a:ext>
            </a:extLst>
          </p:cNvPr>
          <p:cNvSpPr txBox="1"/>
          <p:nvPr/>
        </p:nvSpPr>
        <p:spPr>
          <a:xfrm>
            <a:off x="0" y="4964380"/>
            <a:ext cx="8422640" cy="13234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a-DK" sz="2000" dirty="0"/>
              <a:t>"</a:t>
            </a:r>
            <a:r>
              <a:rPr lang="da-DK" sz="2000" dirty="0" err="1"/>
              <a:t>Fugi</a:t>
            </a:r>
            <a:r>
              <a:rPr lang="da-DK" sz="2000" dirty="0"/>
              <a:t>. Tene </a:t>
            </a:r>
            <a:r>
              <a:rPr lang="da-DK" sz="2000" dirty="0" err="1"/>
              <a:t>me</a:t>
            </a:r>
            <a:r>
              <a:rPr lang="da-DK" sz="2000" dirty="0"/>
              <a:t>. </a:t>
            </a:r>
            <a:r>
              <a:rPr lang="da-DK" sz="2000" dirty="0" err="1"/>
              <a:t>Cum</a:t>
            </a:r>
            <a:r>
              <a:rPr lang="da-DK" sz="2000" dirty="0"/>
              <a:t> </a:t>
            </a:r>
            <a:r>
              <a:rPr lang="da-DK" sz="2000" dirty="0" err="1"/>
              <a:t>revocaveris</a:t>
            </a:r>
            <a:r>
              <a:rPr lang="da-DK" sz="2000" dirty="0"/>
              <a:t> </a:t>
            </a:r>
            <a:r>
              <a:rPr lang="da-DK" sz="2000" dirty="0" err="1"/>
              <a:t>me</a:t>
            </a:r>
            <a:r>
              <a:rPr lang="da-DK" sz="2000" dirty="0"/>
              <a:t> domino </a:t>
            </a:r>
            <a:r>
              <a:rPr lang="da-DK" sz="2000" dirty="0" err="1"/>
              <a:t>meo</a:t>
            </a:r>
            <a:r>
              <a:rPr lang="da-DK" sz="2000" dirty="0"/>
              <a:t> </a:t>
            </a:r>
            <a:r>
              <a:rPr lang="da-DK" sz="2000" dirty="0" err="1"/>
              <a:t>Zonino</a:t>
            </a:r>
            <a:r>
              <a:rPr lang="da-DK" sz="2000" dirty="0"/>
              <a:t>, </a:t>
            </a:r>
            <a:r>
              <a:rPr lang="da-DK" sz="2000" dirty="0" err="1"/>
              <a:t>accipis</a:t>
            </a:r>
            <a:r>
              <a:rPr lang="da-DK" sz="2000" dirty="0"/>
              <a:t> solidum.”</a:t>
            </a:r>
          </a:p>
          <a:p>
            <a:endParaRPr lang="da-DK" sz="2000" dirty="0"/>
          </a:p>
          <a:p>
            <a:r>
              <a:rPr lang="da-DK" sz="2000" dirty="0"/>
              <a:t>”</a:t>
            </a:r>
            <a:r>
              <a:rPr lang="da-DK" sz="2000" i="1" dirty="0"/>
              <a:t>Jeg er flygtet. Hold mig fast. Når du har afleveret mig til min herre </a:t>
            </a:r>
            <a:r>
              <a:rPr lang="da-DK" sz="2000" i="1" dirty="0" err="1"/>
              <a:t>Zoninus</a:t>
            </a:r>
            <a:r>
              <a:rPr lang="da-DK" sz="2000" i="1" dirty="0"/>
              <a:t>, får du en guldmønt.”</a:t>
            </a:r>
            <a:endParaRPr lang="da-DK" sz="2000" dirty="0"/>
          </a:p>
        </p:txBody>
      </p:sp>
      <p:pic>
        <p:nvPicPr>
          <p:cNvPr id="1026" name="Picture 2" descr="Litaviccus | Spartacus Wiki | Fandom">
            <a:extLst>
              <a:ext uri="{FF2B5EF4-FFF2-40B4-BE49-F238E27FC236}">
                <a16:creationId xmlns:a16="http://schemas.microsoft.com/office/drawing/2014/main" id="{2A448487-DCD9-575F-A089-47FD3707D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1" y="475774"/>
            <a:ext cx="6057900" cy="406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64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83F3F-8DF0-2D1C-5C93-79E9ADBF0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59D12D0-3181-54DF-E127-C900F7B047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6266" y="229977"/>
            <a:ext cx="11819467" cy="3199023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b="1" dirty="0"/>
              <a:t>Opgave:</a:t>
            </a:r>
          </a:p>
          <a:p>
            <a:pPr marL="0" indent="0">
              <a:buNone/>
            </a:pPr>
            <a:r>
              <a:rPr lang="da-DK" i="1" dirty="0"/>
              <a:t>Oversæt linje 3-4 i Tekst 4 på s. 11 til dansk.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da-DK" b="1" dirty="0" err="1"/>
              <a:t>Servi</a:t>
            </a:r>
            <a:r>
              <a:rPr lang="da-DK" b="1" dirty="0"/>
              <a:t> </a:t>
            </a:r>
            <a:r>
              <a:rPr lang="da-DK" b="1" dirty="0" err="1"/>
              <a:t>domestici</a:t>
            </a:r>
            <a:r>
              <a:rPr lang="da-DK" b="1" dirty="0"/>
              <a:t> in </a:t>
            </a:r>
            <a:r>
              <a:rPr lang="da-DK" b="1" dirty="0" err="1"/>
              <a:t>domis</a:t>
            </a:r>
            <a:r>
              <a:rPr lang="da-DK" b="1" dirty="0"/>
              <a:t> laborant, </a:t>
            </a:r>
            <a:r>
              <a:rPr lang="da-DK" b="1" dirty="0" err="1"/>
              <a:t>ubi</a:t>
            </a:r>
            <a:r>
              <a:rPr lang="da-DK" b="1" dirty="0"/>
              <a:t> </a:t>
            </a:r>
            <a:r>
              <a:rPr lang="da-DK" b="1" dirty="0" err="1"/>
              <a:t>cenas</a:t>
            </a:r>
            <a:r>
              <a:rPr lang="da-DK" b="1" dirty="0"/>
              <a:t> </a:t>
            </a:r>
            <a:r>
              <a:rPr lang="da-DK" b="1" dirty="0" err="1"/>
              <a:t>coquunt</a:t>
            </a:r>
            <a:r>
              <a:rPr lang="da-DK" b="1" dirty="0"/>
              <a:t> et </a:t>
            </a:r>
            <a:r>
              <a:rPr lang="da-DK" b="1" dirty="0" err="1"/>
              <a:t>filios</a:t>
            </a:r>
            <a:r>
              <a:rPr lang="da-DK" b="1" dirty="0"/>
              <a:t> </a:t>
            </a:r>
            <a:r>
              <a:rPr lang="da-DK" b="1" dirty="0" err="1"/>
              <a:t>educant</a:t>
            </a:r>
            <a:r>
              <a:rPr lang="da-DK" b="1" dirty="0"/>
              <a:t>. </a:t>
            </a:r>
            <a:r>
              <a:rPr lang="da-DK" b="1" dirty="0" err="1"/>
              <a:t>Servi</a:t>
            </a:r>
            <a:r>
              <a:rPr lang="da-DK" b="1" dirty="0"/>
              <a:t> ab </a:t>
            </a:r>
            <a:r>
              <a:rPr lang="da-DK" b="1" dirty="0" err="1"/>
              <a:t>matutino</a:t>
            </a:r>
            <a:r>
              <a:rPr lang="da-DK" b="1" dirty="0"/>
              <a:t> ad </a:t>
            </a:r>
            <a:r>
              <a:rPr lang="da-DK" b="1" dirty="0" err="1"/>
              <a:t>vesperum</a:t>
            </a:r>
            <a:r>
              <a:rPr lang="da-DK" b="1" dirty="0"/>
              <a:t> laborant, dum domini </a:t>
            </a:r>
            <a:r>
              <a:rPr lang="da-DK" b="1" dirty="0" err="1"/>
              <a:t>otiosi</a:t>
            </a:r>
            <a:r>
              <a:rPr lang="da-DK" b="1" dirty="0"/>
              <a:t> </a:t>
            </a:r>
            <a:r>
              <a:rPr lang="da-DK" b="1" dirty="0" err="1"/>
              <a:t>sunt</a:t>
            </a:r>
            <a:r>
              <a:rPr lang="da-DK" b="1" dirty="0"/>
              <a:t>. </a:t>
            </a:r>
          </a:p>
          <a:p>
            <a:pPr marL="0" indent="0">
              <a:lnSpc>
                <a:spcPct val="200000"/>
              </a:lnSpc>
              <a:buNone/>
            </a:pPr>
            <a:endParaRPr lang="da-DK" dirty="0"/>
          </a:p>
        </p:txBody>
      </p:sp>
      <p:pic>
        <p:nvPicPr>
          <p:cNvPr id="7" name="Picture 2" descr="Ancient Rome - Facts, Location, &amp; Timeline | HISTORY">
            <a:extLst>
              <a:ext uri="{FF2B5EF4-FFF2-40B4-BE49-F238E27FC236}">
                <a16:creationId xmlns:a16="http://schemas.microsoft.com/office/drawing/2014/main" id="{DD61F8A4-2B88-2575-1012-0E732F74D0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3" b="27112"/>
          <a:stretch>
            <a:fillRect/>
          </a:stretch>
        </p:blipFill>
        <p:spPr bwMode="auto">
          <a:xfrm>
            <a:off x="0" y="3657600"/>
            <a:ext cx="12192000" cy="361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3C251641-6DF6-805D-BEBE-A52A676BD42A}"/>
              </a:ext>
            </a:extLst>
          </p:cNvPr>
          <p:cNvSpPr txBox="1"/>
          <p:nvPr/>
        </p:nvSpPr>
        <p:spPr>
          <a:xfrm>
            <a:off x="1912623" y="4985698"/>
            <a:ext cx="8366752" cy="9541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2800" dirty="0"/>
              <a:t>Find V, S, SP og DO i den danske oversættelse, men sæt tegnene under de latinske ord.</a:t>
            </a:r>
          </a:p>
        </p:txBody>
      </p:sp>
    </p:spTree>
    <p:extLst>
      <p:ext uri="{BB962C8B-B14F-4D97-AF65-F5344CB8AC3E}">
        <p14:creationId xmlns:p14="http://schemas.microsoft.com/office/powerpoint/2010/main" val="92257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0" name="Picture 8">
            <a:extLst>
              <a:ext uri="{FF2B5EF4-FFF2-40B4-BE49-F238E27FC236}">
                <a16:creationId xmlns:a16="http://schemas.microsoft.com/office/drawing/2014/main" id="{075BF008-D57C-9C3F-DD2D-B4E5C86B1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5538"/>
            <a:ext cx="12192000" cy="460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0779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ulina">
            <a:extLst>
              <a:ext uri="{FF2B5EF4-FFF2-40B4-BE49-F238E27FC236}">
                <a16:creationId xmlns:a16="http://schemas.microsoft.com/office/drawing/2014/main" id="{E6D058B4-6CDE-FD97-883E-FA810519C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285" y="3738673"/>
            <a:ext cx="6509657" cy="315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Ancient World Roman Mosaic Couple on Bed Editorial Photo - Image of europe,  vienna: 278459001">
            <a:extLst>
              <a:ext uri="{FF2B5EF4-FFF2-40B4-BE49-F238E27FC236}">
                <a16:creationId xmlns:a16="http://schemas.microsoft.com/office/drawing/2014/main" id="{10293F61-EAA0-FEAA-F722-235A5AEE7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372" y="1251857"/>
            <a:ext cx="5805715" cy="435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Roman fresco in the Villa of the Mysteries, Pompeii : r/europe">
            <a:extLst>
              <a:ext uri="{FF2B5EF4-FFF2-40B4-BE49-F238E27FC236}">
                <a16:creationId xmlns:a16="http://schemas.microsoft.com/office/drawing/2014/main" id="{059EE920-EE05-9B64-183E-24029489D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4557373" cy="373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Roman gravestone with relief from Nickenich, Germany. The sculpture exhibits the relief of a Roman trader of enslaved individuals.">
            <a:extLst>
              <a:ext uri="{FF2B5EF4-FFF2-40B4-BE49-F238E27FC236}">
                <a16:creationId xmlns:a16="http://schemas.microsoft.com/office/drawing/2014/main" id="{3868C3E3-53E6-CB84-0895-D235BE21B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1809" y="0"/>
            <a:ext cx="3313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Roman gravestone with relief from Nickenich, Germany. The sculpture exhibits the relief of a Roman trader of enslaved individuals.">
            <a:extLst>
              <a:ext uri="{FF2B5EF4-FFF2-40B4-BE49-F238E27FC236}">
                <a16:creationId xmlns:a16="http://schemas.microsoft.com/office/drawing/2014/main" id="{AE586677-9A9C-AAB4-3DD8-1E4BAB7EE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087" y="0"/>
            <a:ext cx="3313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8463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What Was Life Like for Slaves in Ancient Rome? | History Hit">
            <a:extLst>
              <a:ext uri="{FF2B5EF4-FFF2-40B4-BE49-F238E27FC236}">
                <a16:creationId xmlns:a16="http://schemas.microsoft.com/office/drawing/2014/main" id="{31EC1ADA-2BD7-0037-DA2D-B7FAEDF4D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293" y="492905"/>
            <a:ext cx="10009414" cy="587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2319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B40DF-830E-578E-E38F-718765DC4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135432-223E-4B8C-3E17-AA7F0AC27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286" y="482159"/>
            <a:ext cx="11461428" cy="82391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da-DK" sz="2800" b="1" dirty="0"/>
              <a:t>Præpositionsforbindelser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A5DC6E5-844B-46AE-FDC5-1CF1787A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550" y="1642096"/>
            <a:ext cx="5157787" cy="4050861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b="1" dirty="0"/>
              <a:t>På dansk</a:t>
            </a:r>
          </a:p>
          <a:p>
            <a:r>
              <a:rPr lang="da-DK" dirty="0">
                <a:solidFill>
                  <a:schemeClr val="bg1"/>
                </a:solidFill>
              </a:rPr>
              <a:t>Består af to led:</a:t>
            </a:r>
          </a:p>
          <a:p>
            <a:pPr marL="742950" lvl="1" indent="-285750"/>
            <a:r>
              <a:rPr lang="da-DK" dirty="0">
                <a:solidFill>
                  <a:srgbClr val="00B050"/>
                </a:solidFill>
              </a:rPr>
              <a:t>Præposition</a:t>
            </a:r>
            <a:r>
              <a:rPr lang="da-DK" dirty="0">
                <a:solidFill>
                  <a:schemeClr val="bg1"/>
                </a:solidFill>
              </a:rPr>
              <a:t> (forholdsord) – en ordklasse (se AP </a:t>
            </a:r>
            <a:r>
              <a:rPr lang="da-DK" dirty="0" err="1">
                <a:solidFill>
                  <a:schemeClr val="bg1"/>
                </a:solidFill>
              </a:rPr>
              <a:t>Survival</a:t>
            </a:r>
            <a:r>
              <a:rPr lang="da-DK" dirty="0">
                <a:solidFill>
                  <a:schemeClr val="bg1"/>
                </a:solidFill>
              </a:rPr>
              <a:t> Kit)</a:t>
            </a:r>
          </a:p>
          <a:p>
            <a:pPr marL="742950" lvl="1" indent="-285750"/>
            <a:r>
              <a:rPr lang="da-DK" dirty="0">
                <a:solidFill>
                  <a:srgbClr val="0070C0"/>
                </a:solidFill>
              </a:rPr>
              <a:t>Styrelse</a:t>
            </a:r>
            <a:r>
              <a:rPr lang="da-DK" dirty="0">
                <a:solidFill>
                  <a:schemeClr val="bg1"/>
                </a:solidFill>
              </a:rPr>
              <a:t> - det præpositionen sætter noget i forhold til.</a:t>
            </a:r>
          </a:p>
          <a:p>
            <a:r>
              <a:rPr lang="da-DK" dirty="0">
                <a:solidFill>
                  <a:schemeClr val="bg1"/>
                </a:solidFill>
              </a:rPr>
              <a:t>F.eks. (</a:t>
            </a:r>
            <a:r>
              <a:rPr lang="da-DK" dirty="0">
                <a:solidFill>
                  <a:srgbClr val="00B050"/>
                </a:solidFill>
              </a:rPr>
              <a:t>præposition</a:t>
            </a:r>
            <a:r>
              <a:rPr lang="da-DK" dirty="0">
                <a:solidFill>
                  <a:schemeClr val="bg1"/>
                </a:solidFill>
              </a:rPr>
              <a:t>, </a:t>
            </a:r>
            <a:r>
              <a:rPr lang="da-DK" dirty="0">
                <a:solidFill>
                  <a:srgbClr val="0070C0"/>
                </a:solidFill>
              </a:rPr>
              <a:t>styrelse</a:t>
            </a:r>
            <a:r>
              <a:rPr lang="da-DK" dirty="0">
                <a:solidFill>
                  <a:schemeClr val="bg1"/>
                </a:solidFill>
              </a:rPr>
              <a:t>)</a:t>
            </a:r>
          </a:p>
          <a:p>
            <a:pPr marL="742950" lvl="1" indent="-285750">
              <a:lnSpc>
                <a:spcPct val="170000"/>
              </a:lnSpc>
            </a:pPr>
            <a:r>
              <a:rPr lang="da-DK" dirty="0">
                <a:solidFill>
                  <a:schemeClr val="bg1"/>
                </a:solidFill>
              </a:rPr>
              <a:t>Han lagde tasken </a:t>
            </a:r>
            <a:r>
              <a:rPr lang="da-DK" dirty="0">
                <a:solidFill>
                  <a:srgbClr val="00B050"/>
                </a:solidFill>
              </a:rPr>
              <a:t>på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>
                <a:solidFill>
                  <a:srgbClr val="0070C0"/>
                </a:solidFill>
              </a:rPr>
              <a:t>det store bord</a:t>
            </a:r>
          </a:p>
          <a:p>
            <a:pPr marL="742950" lvl="1" indent="-285750">
              <a:lnSpc>
                <a:spcPct val="170000"/>
              </a:lnSpc>
            </a:pPr>
            <a:r>
              <a:rPr lang="da-DK" dirty="0">
                <a:solidFill>
                  <a:schemeClr val="bg1"/>
                </a:solidFill>
              </a:rPr>
              <a:t>Cæsar blev dræbt </a:t>
            </a:r>
            <a:r>
              <a:rPr lang="da-DK" dirty="0">
                <a:solidFill>
                  <a:srgbClr val="00B050"/>
                </a:solidFill>
              </a:rPr>
              <a:t>af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>
                <a:solidFill>
                  <a:srgbClr val="0070C0"/>
                </a:solidFill>
              </a:rPr>
              <a:t>22 dolkestød</a:t>
            </a:r>
          </a:p>
          <a:p>
            <a:pPr marL="742950" lvl="1" indent="-285750">
              <a:lnSpc>
                <a:spcPct val="170000"/>
              </a:lnSpc>
            </a:pPr>
            <a:r>
              <a:rPr lang="da-DK" dirty="0">
                <a:solidFill>
                  <a:schemeClr val="bg1"/>
                </a:solidFill>
              </a:rPr>
              <a:t>Jeg sætter mig </a:t>
            </a:r>
            <a:r>
              <a:rPr lang="da-DK" dirty="0">
                <a:solidFill>
                  <a:srgbClr val="00B050"/>
                </a:solidFill>
              </a:rPr>
              <a:t>til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>
                <a:solidFill>
                  <a:srgbClr val="0070C0"/>
                </a:solidFill>
              </a:rPr>
              <a:t>bords</a:t>
            </a:r>
          </a:p>
          <a:p>
            <a:endParaRPr lang="da-DK" dirty="0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E67428D-296A-9370-AB98-9EB49C07EE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38339" y="1642096"/>
            <a:ext cx="5602111" cy="4050861"/>
          </a:xfr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b="1" dirty="0"/>
              <a:t>På latin (notér i kladdehæftet):</a:t>
            </a:r>
          </a:p>
          <a:p>
            <a:r>
              <a:rPr lang="da-DK" dirty="0">
                <a:solidFill>
                  <a:schemeClr val="bg1"/>
                </a:solidFill>
              </a:rPr>
              <a:t>alle præpositioner er markeret med forkortelsen ‘</a:t>
            </a:r>
            <a:r>
              <a:rPr lang="da-DK" dirty="0" err="1">
                <a:solidFill>
                  <a:schemeClr val="bg1"/>
                </a:solidFill>
              </a:rPr>
              <a:t>præp</a:t>
            </a:r>
            <a:r>
              <a:rPr lang="da-DK" dirty="0">
                <a:solidFill>
                  <a:schemeClr val="bg1"/>
                </a:solidFill>
              </a:rPr>
              <a:t>.’ i gloserne, f.eks.:</a:t>
            </a:r>
          </a:p>
          <a:p>
            <a:pPr lvl="1"/>
            <a:r>
              <a:rPr lang="da-DK" dirty="0">
                <a:solidFill>
                  <a:schemeClr val="bg1"/>
                </a:solidFill>
              </a:rPr>
              <a:t>ab </a:t>
            </a:r>
            <a:r>
              <a:rPr lang="da-DK" dirty="0" err="1">
                <a:solidFill>
                  <a:schemeClr val="bg1"/>
                </a:solidFill>
              </a:rPr>
              <a:t>præp</a:t>
            </a:r>
            <a:r>
              <a:rPr lang="da-DK" dirty="0">
                <a:solidFill>
                  <a:schemeClr val="bg1"/>
                </a:solidFill>
              </a:rPr>
              <a:t>. + ablativ </a:t>
            </a:r>
            <a:r>
              <a:rPr lang="da-DK" i="1" dirty="0">
                <a:solidFill>
                  <a:schemeClr val="bg1"/>
                </a:solidFill>
              </a:rPr>
              <a:t>fra</a:t>
            </a:r>
            <a:r>
              <a:rPr lang="da-DK" dirty="0">
                <a:solidFill>
                  <a:schemeClr val="bg1"/>
                </a:solidFill>
              </a:rPr>
              <a:t> (s. 11)</a:t>
            </a:r>
          </a:p>
          <a:p>
            <a:r>
              <a:rPr lang="da-DK" dirty="0">
                <a:solidFill>
                  <a:schemeClr val="bg1"/>
                </a:solidFill>
              </a:rPr>
              <a:t>Præpositionerne bøjes ikke på latin, men styrelsen skal bøjes i enten </a:t>
            </a:r>
            <a:r>
              <a:rPr lang="da-DK" i="1" dirty="0">
                <a:solidFill>
                  <a:schemeClr val="bg1"/>
                </a:solidFill>
              </a:rPr>
              <a:t>akkusativ</a:t>
            </a:r>
            <a:r>
              <a:rPr lang="da-DK" dirty="0">
                <a:solidFill>
                  <a:schemeClr val="bg1"/>
                </a:solidFill>
              </a:rPr>
              <a:t> eller i </a:t>
            </a:r>
            <a:r>
              <a:rPr lang="da-DK" i="1" dirty="0">
                <a:solidFill>
                  <a:schemeClr val="bg1"/>
                </a:solidFill>
              </a:rPr>
              <a:t>ablativ – </a:t>
            </a:r>
            <a:r>
              <a:rPr lang="da-DK" dirty="0">
                <a:solidFill>
                  <a:schemeClr val="bg1"/>
                </a:solidFill>
              </a:rPr>
              <a:t>det fremgår af gloserne, hvilken kasus der er tale om.</a:t>
            </a:r>
          </a:p>
          <a:p>
            <a:r>
              <a:rPr lang="da-DK" dirty="0">
                <a:solidFill>
                  <a:schemeClr val="bg1"/>
                </a:solidFill>
              </a:rPr>
              <a:t>ALLE præpositionsforbindelser er samlet set </a:t>
            </a:r>
            <a:r>
              <a:rPr lang="da-DK" u="sng" dirty="0">
                <a:solidFill>
                  <a:schemeClr val="bg1"/>
                </a:solidFill>
              </a:rPr>
              <a:t>adverbialled (A)</a:t>
            </a:r>
          </a:p>
          <a:p>
            <a:endParaRPr lang="da-DK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a-DK" b="1" dirty="0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483ECF1D-6013-704B-5CD6-24FE0D38223A}"/>
              </a:ext>
            </a:extLst>
          </p:cNvPr>
          <p:cNvSpPr txBox="1"/>
          <p:nvPr/>
        </p:nvSpPr>
        <p:spPr>
          <a:xfrm>
            <a:off x="644703" y="5808847"/>
            <a:ext cx="10888900" cy="954107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2800" dirty="0"/>
              <a:t>Find alle 7 præpositionsforbindelser i Tekst 4 og marker dem med A (hvis I ikke allerede har gjort det).</a:t>
            </a:r>
          </a:p>
        </p:txBody>
      </p:sp>
    </p:spTree>
    <p:extLst>
      <p:ext uri="{BB962C8B-B14F-4D97-AF65-F5344CB8AC3E}">
        <p14:creationId xmlns:p14="http://schemas.microsoft.com/office/powerpoint/2010/main" val="233494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build="p" animBg="1"/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1FA25-2F7A-02FA-D5E4-F32F1C57D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8F230A-04DC-57ED-3B99-A64EAE007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286" y="482159"/>
            <a:ext cx="11461428" cy="82391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da-DK" sz="2800" b="1" dirty="0"/>
              <a:t>Præpositionsforbindelser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9C4A279-D4B5-08B2-ABFA-5F000EB1E4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550" y="1642096"/>
            <a:ext cx="5157787" cy="4050861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b="1" dirty="0"/>
              <a:t>På dansk</a:t>
            </a:r>
          </a:p>
          <a:p>
            <a:r>
              <a:rPr lang="da-DK" dirty="0">
                <a:solidFill>
                  <a:schemeClr val="bg1"/>
                </a:solidFill>
              </a:rPr>
              <a:t>Består af to led:</a:t>
            </a:r>
          </a:p>
          <a:p>
            <a:pPr marL="742950" lvl="1" indent="-285750"/>
            <a:r>
              <a:rPr lang="da-DK" dirty="0">
                <a:solidFill>
                  <a:srgbClr val="00B050"/>
                </a:solidFill>
              </a:rPr>
              <a:t>Præposition</a:t>
            </a:r>
            <a:r>
              <a:rPr lang="da-DK" dirty="0">
                <a:solidFill>
                  <a:schemeClr val="bg1"/>
                </a:solidFill>
              </a:rPr>
              <a:t> (forholdsord) – en ordklasse (se AP </a:t>
            </a:r>
            <a:r>
              <a:rPr lang="da-DK" dirty="0" err="1">
                <a:solidFill>
                  <a:schemeClr val="bg1"/>
                </a:solidFill>
              </a:rPr>
              <a:t>Survival</a:t>
            </a:r>
            <a:r>
              <a:rPr lang="da-DK" dirty="0">
                <a:solidFill>
                  <a:schemeClr val="bg1"/>
                </a:solidFill>
              </a:rPr>
              <a:t> Kit)</a:t>
            </a:r>
          </a:p>
          <a:p>
            <a:pPr marL="742950" lvl="1" indent="-285750"/>
            <a:r>
              <a:rPr lang="da-DK" dirty="0">
                <a:solidFill>
                  <a:srgbClr val="0070C0"/>
                </a:solidFill>
              </a:rPr>
              <a:t>Styrelse</a:t>
            </a:r>
            <a:r>
              <a:rPr lang="da-DK" dirty="0">
                <a:solidFill>
                  <a:schemeClr val="bg1"/>
                </a:solidFill>
              </a:rPr>
              <a:t> - det præpositionen sætter noget i forhold til.</a:t>
            </a:r>
          </a:p>
          <a:p>
            <a:r>
              <a:rPr lang="da-DK" dirty="0">
                <a:solidFill>
                  <a:schemeClr val="bg1"/>
                </a:solidFill>
              </a:rPr>
              <a:t>F.eks. (</a:t>
            </a:r>
            <a:r>
              <a:rPr lang="da-DK" dirty="0">
                <a:solidFill>
                  <a:srgbClr val="00B050"/>
                </a:solidFill>
              </a:rPr>
              <a:t>præposition</a:t>
            </a:r>
            <a:r>
              <a:rPr lang="da-DK" dirty="0">
                <a:solidFill>
                  <a:schemeClr val="bg1"/>
                </a:solidFill>
              </a:rPr>
              <a:t>, </a:t>
            </a:r>
            <a:r>
              <a:rPr lang="da-DK" dirty="0">
                <a:solidFill>
                  <a:srgbClr val="0070C0"/>
                </a:solidFill>
              </a:rPr>
              <a:t>styrelse</a:t>
            </a:r>
            <a:r>
              <a:rPr lang="da-DK" dirty="0">
                <a:solidFill>
                  <a:schemeClr val="bg1"/>
                </a:solidFill>
              </a:rPr>
              <a:t>)</a:t>
            </a:r>
          </a:p>
          <a:p>
            <a:pPr marL="742950" lvl="1" indent="-285750">
              <a:lnSpc>
                <a:spcPct val="170000"/>
              </a:lnSpc>
            </a:pPr>
            <a:r>
              <a:rPr lang="da-DK" dirty="0">
                <a:solidFill>
                  <a:schemeClr val="bg1"/>
                </a:solidFill>
              </a:rPr>
              <a:t>Han lagde tasken </a:t>
            </a:r>
            <a:r>
              <a:rPr lang="da-DK" dirty="0">
                <a:solidFill>
                  <a:srgbClr val="00B050"/>
                </a:solidFill>
              </a:rPr>
              <a:t>på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>
                <a:solidFill>
                  <a:srgbClr val="0070C0"/>
                </a:solidFill>
              </a:rPr>
              <a:t>det store bord</a:t>
            </a:r>
          </a:p>
          <a:p>
            <a:pPr marL="742950" lvl="1" indent="-285750">
              <a:lnSpc>
                <a:spcPct val="170000"/>
              </a:lnSpc>
            </a:pPr>
            <a:r>
              <a:rPr lang="da-DK" dirty="0">
                <a:solidFill>
                  <a:schemeClr val="bg1"/>
                </a:solidFill>
              </a:rPr>
              <a:t>Cæsar blev dræbt </a:t>
            </a:r>
            <a:r>
              <a:rPr lang="da-DK" dirty="0">
                <a:solidFill>
                  <a:srgbClr val="00B050"/>
                </a:solidFill>
              </a:rPr>
              <a:t>af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>
                <a:solidFill>
                  <a:srgbClr val="0070C0"/>
                </a:solidFill>
              </a:rPr>
              <a:t>22 dolkestød</a:t>
            </a:r>
          </a:p>
          <a:p>
            <a:pPr marL="742950" lvl="1" indent="-285750">
              <a:lnSpc>
                <a:spcPct val="170000"/>
              </a:lnSpc>
            </a:pPr>
            <a:r>
              <a:rPr lang="da-DK" dirty="0">
                <a:solidFill>
                  <a:schemeClr val="bg1"/>
                </a:solidFill>
              </a:rPr>
              <a:t>Jeg sætter mig </a:t>
            </a:r>
            <a:r>
              <a:rPr lang="da-DK" dirty="0">
                <a:solidFill>
                  <a:srgbClr val="00B050"/>
                </a:solidFill>
              </a:rPr>
              <a:t>til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>
                <a:solidFill>
                  <a:srgbClr val="0070C0"/>
                </a:solidFill>
              </a:rPr>
              <a:t>bords</a:t>
            </a:r>
          </a:p>
          <a:p>
            <a:endParaRPr lang="da-DK" dirty="0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CE0D484-43B4-EF75-2852-1C355D371F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38339" y="1642096"/>
            <a:ext cx="5602111" cy="4050861"/>
          </a:xfr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b="1" dirty="0"/>
              <a:t>På latin (notér i kladdehæftet):</a:t>
            </a:r>
          </a:p>
          <a:p>
            <a:r>
              <a:rPr lang="da-DK" dirty="0">
                <a:solidFill>
                  <a:schemeClr val="bg1"/>
                </a:solidFill>
              </a:rPr>
              <a:t>alle præpositioner er markeret med forkortelsen ‘</a:t>
            </a:r>
            <a:r>
              <a:rPr lang="da-DK" dirty="0" err="1">
                <a:solidFill>
                  <a:schemeClr val="bg1"/>
                </a:solidFill>
              </a:rPr>
              <a:t>præp</a:t>
            </a:r>
            <a:r>
              <a:rPr lang="da-DK" dirty="0">
                <a:solidFill>
                  <a:schemeClr val="bg1"/>
                </a:solidFill>
              </a:rPr>
              <a:t>.’ i gloserne, f.eks.:</a:t>
            </a:r>
          </a:p>
          <a:p>
            <a:pPr lvl="1"/>
            <a:r>
              <a:rPr lang="da-DK" dirty="0">
                <a:solidFill>
                  <a:schemeClr val="bg1"/>
                </a:solidFill>
              </a:rPr>
              <a:t>ab </a:t>
            </a:r>
            <a:r>
              <a:rPr lang="da-DK" dirty="0" err="1">
                <a:solidFill>
                  <a:schemeClr val="bg1"/>
                </a:solidFill>
              </a:rPr>
              <a:t>præp</a:t>
            </a:r>
            <a:r>
              <a:rPr lang="da-DK" dirty="0">
                <a:solidFill>
                  <a:schemeClr val="bg1"/>
                </a:solidFill>
              </a:rPr>
              <a:t>. + ablativ </a:t>
            </a:r>
            <a:r>
              <a:rPr lang="da-DK" i="1" dirty="0">
                <a:solidFill>
                  <a:schemeClr val="bg1"/>
                </a:solidFill>
              </a:rPr>
              <a:t>fra</a:t>
            </a:r>
            <a:r>
              <a:rPr lang="da-DK" dirty="0">
                <a:solidFill>
                  <a:schemeClr val="bg1"/>
                </a:solidFill>
              </a:rPr>
              <a:t> (s. 11)</a:t>
            </a:r>
          </a:p>
          <a:p>
            <a:r>
              <a:rPr lang="da-DK" dirty="0">
                <a:solidFill>
                  <a:schemeClr val="bg1"/>
                </a:solidFill>
              </a:rPr>
              <a:t>Præpositionerne bøjes ikke på latin, men styrelsen skal bøjes i enten </a:t>
            </a:r>
            <a:r>
              <a:rPr lang="da-DK" i="1" dirty="0">
                <a:solidFill>
                  <a:schemeClr val="bg1"/>
                </a:solidFill>
              </a:rPr>
              <a:t>akkusativ</a:t>
            </a:r>
            <a:r>
              <a:rPr lang="da-DK" dirty="0">
                <a:solidFill>
                  <a:schemeClr val="bg1"/>
                </a:solidFill>
              </a:rPr>
              <a:t> eller i </a:t>
            </a:r>
            <a:r>
              <a:rPr lang="da-DK" i="1" dirty="0">
                <a:solidFill>
                  <a:schemeClr val="bg1"/>
                </a:solidFill>
              </a:rPr>
              <a:t>ablativ – </a:t>
            </a:r>
            <a:r>
              <a:rPr lang="da-DK" dirty="0">
                <a:solidFill>
                  <a:schemeClr val="bg1"/>
                </a:solidFill>
              </a:rPr>
              <a:t>det fremgår af gloserne, hvilken kasus der er tale om.</a:t>
            </a:r>
          </a:p>
          <a:p>
            <a:r>
              <a:rPr lang="da-DK" dirty="0">
                <a:solidFill>
                  <a:schemeClr val="bg1"/>
                </a:solidFill>
              </a:rPr>
              <a:t>ALLE præpositionsforbindelser er samlet set </a:t>
            </a:r>
            <a:r>
              <a:rPr lang="da-DK" u="sng" dirty="0">
                <a:solidFill>
                  <a:schemeClr val="bg1"/>
                </a:solidFill>
              </a:rPr>
              <a:t>adverbialled (A)</a:t>
            </a:r>
          </a:p>
          <a:p>
            <a:endParaRPr lang="da-DK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a-DK" b="1" dirty="0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051A46D5-F1E9-4485-04F7-DF7E6D7577CB}"/>
              </a:ext>
            </a:extLst>
          </p:cNvPr>
          <p:cNvSpPr txBox="1"/>
          <p:nvPr/>
        </p:nvSpPr>
        <p:spPr>
          <a:xfrm>
            <a:off x="644703" y="5808847"/>
            <a:ext cx="10888900" cy="523220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2800" dirty="0"/>
              <a:t>Lav Øvelse 3 på s. 13</a:t>
            </a:r>
          </a:p>
        </p:txBody>
      </p:sp>
    </p:spTree>
    <p:extLst>
      <p:ext uri="{BB962C8B-B14F-4D97-AF65-F5344CB8AC3E}">
        <p14:creationId xmlns:p14="http://schemas.microsoft.com/office/powerpoint/2010/main" val="1598545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12935</TotalTime>
  <Words>1665</Words>
  <Application>Microsoft Macintosh PowerPoint</Application>
  <PresentationFormat>Widescreen</PresentationFormat>
  <Paragraphs>179</Paragraphs>
  <Slides>33</Slides>
  <Notes>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33</vt:i4>
      </vt:variant>
    </vt:vector>
  </HeadingPairs>
  <TitlesOfParts>
    <vt:vector size="41" baseType="lpstr">
      <vt:lpstr>Arial Unicode MS</vt:lpstr>
      <vt:lpstr>Aptos</vt:lpstr>
      <vt:lpstr>Aptos Display</vt:lpstr>
      <vt:lpstr>Arial</vt:lpstr>
      <vt:lpstr>Calibri</vt:lpstr>
      <vt:lpstr>Palatino</vt:lpstr>
      <vt:lpstr>Wingdings</vt:lpstr>
      <vt:lpstr>Office-tema</vt:lpstr>
      <vt:lpstr>AP-latin, lektion 3</vt:lpstr>
      <vt:lpstr>Romerriget – senatet, legionerne og legaterne</vt:lpstr>
      <vt:lpstr>PowerPoint-præsentation</vt:lpstr>
      <vt:lpstr>Substantiver (navneord), proprier (egenavne) og adjektiver (tillægsord)</vt:lpstr>
      <vt:lpstr>Verber (udsagnsord)</vt:lpstr>
      <vt:lpstr>PowerPoint-præsentation</vt:lpstr>
      <vt:lpstr>PowerPoint-præsentation</vt:lpstr>
      <vt:lpstr>Verber (udsagnsord)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Sprogdag for alle 1.g’ere 2/9 </vt:lpstr>
      <vt:lpstr>Den klassisk sproglig studieretning</vt:lpstr>
      <vt:lpstr>Hvad laver vi i  k-klassen?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Præpositionsforbindelser</vt:lpstr>
      <vt:lpstr>Præpositionsforbindelser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22</cp:revision>
  <dcterms:created xsi:type="dcterms:W3CDTF">2024-08-26T12:11:49Z</dcterms:created>
  <dcterms:modified xsi:type="dcterms:W3CDTF">2025-09-22T10:23:45Z</dcterms:modified>
</cp:coreProperties>
</file>