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61" r:id="rId5"/>
    <p:sldId id="265" r:id="rId6"/>
    <p:sldId id="262" r:id="rId7"/>
    <p:sldId id="259" r:id="rId8"/>
    <p:sldId id="263" r:id="rId9"/>
    <p:sldId id="264" r:id="rId10"/>
    <p:sldId id="266" r:id="rId11"/>
    <p:sldId id="274" r:id="rId12"/>
    <p:sldId id="260" r:id="rId13"/>
    <p:sldId id="267" r:id="rId14"/>
    <p:sldId id="268" r:id="rId15"/>
    <p:sldId id="269" r:id="rId16"/>
    <p:sldId id="273" r:id="rId17"/>
    <p:sldId id="272" r:id="rId18"/>
    <p:sldId id="271"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9E7"/>
    <a:srgbClr val="FFD8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36" autoAdjust="0"/>
    <p:restoredTop sz="94660"/>
  </p:normalViewPr>
  <p:slideViewPr>
    <p:cSldViewPr snapToGrid="0">
      <p:cViewPr>
        <p:scale>
          <a:sx n="80" d="100"/>
          <a:sy n="80" d="100"/>
        </p:scale>
        <p:origin x="156"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1E0D50-EEA1-478F-B37E-A7F8AB93B74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36BA533-BCDD-473A-B519-37E25420E2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BD07346-06DA-44E4-B801-DDCA790682D1}"/>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5" name="Pladsholder til sidefod 4">
            <a:extLst>
              <a:ext uri="{FF2B5EF4-FFF2-40B4-BE49-F238E27FC236}">
                <a16:creationId xmlns:a16="http://schemas.microsoft.com/office/drawing/2014/main" id="{FB2D0B2D-A0BB-4B3B-A36C-DF7B158AE4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FAFDE26-6637-40B1-A145-92937D6D2646}"/>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1276242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30A7A7-EB52-44BD-B861-F5A177766EA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2C72B7E-6D73-4769-A38B-2973D173E7D4}"/>
              </a:ext>
            </a:extLst>
          </p:cNvPr>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E440EEB-9924-497E-BB3F-D1221E42063B}"/>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5" name="Pladsholder til sidefod 4">
            <a:extLst>
              <a:ext uri="{FF2B5EF4-FFF2-40B4-BE49-F238E27FC236}">
                <a16:creationId xmlns:a16="http://schemas.microsoft.com/office/drawing/2014/main" id="{D95AEC3F-9B3A-41BF-BDD1-4F1FFA657E4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D12950F-B557-4D7F-A241-315BB42D2776}"/>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3563243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65508-96AE-49A8-AF08-02D90595130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52EA2FF-221E-43F4-B503-309717F062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Pladsholder til dato 3">
            <a:extLst>
              <a:ext uri="{FF2B5EF4-FFF2-40B4-BE49-F238E27FC236}">
                <a16:creationId xmlns:a16="http://schemas.microsoft.com/office/drawing/2014/main" id="{ECD869D0-57CA-402E-9054-89BF32F1C2AB}"/>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5" name="Pladsholder til sidefod 4">
            <a:extLst>
              <a:ext uri="{FF2B5EF4-FFF2-40B4-BE49-F238E27FC236}">
                <a16:creationId xmlns:a16="http://schemas.microsoft.com/office/drawing/2014/main" id="{ED8065A0-34C8-481D-9C81-99A6BD47E1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42523B9-A719-445E-8DD9-38384E7631C7}"/>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229550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48C78B-71FE-4D7B-A8D6-3EE288194F0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9D586C3-FAFB-4349-B90C-8912A9C07B68}"/>
              </a:ext>
            </a:extLst>
          </p:cNvPr>
          <p:cNvSpPr>
            <a:spLocks noGrp="1"/>
          </p:cNvSpPr>
          <p:nvPr>
            <p:ph sz="half" idx="1"/>
          </p:nvPr>
        </p:nvSpPr>
        <p:spPr>
          <a:xfrm>
            <a:off x="838200" y="1825625"/>
            <a:ext cx="5181600" cy="435133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D670B55-057A-4CCA-98F8-5F1737594A5E}"/>
              </a:ext>
            </a:extLst>
          </p:cNvPr>
          <p:cNvSpPr>
            <a:spLocks noGrp="1"/>
          </p:cNvSpPr>
          <p:nvPr>
            <p:ph sz="half" idx="2"/>
          </p:nvPr>
        </p:nvSpPr>
        <p:spPr>
          <a:xfrm>
            <a:off x="6172200" y="1825625"/>
            <a:ext cx="5181600" cy="435133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3BF5D07-B008-403F-B89C-60AA66EFEE0B}"/>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6" name="Pladsholder til sidefod 5">
            <a:extLst>
              <a:ext uri="{FF2B5EF4-FFF2-40B4-BE49-F238E27FC236}">
                <a16:creationId xmlns:a16="http://schemas.microsoft.com/office/drawing/2014/main" id="{36EFB9DE-AE81-440F-BD0E-2507404B3AD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AB11718-7F35-46F2-BB80-52A97353258E}"/>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5484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8B7917-AAD0-4DCF-BD5A-A7F9C276C71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A92ACD9-02DC-4538-9AF2-0A2C00E337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Pladsholder til indhold 3">
            <a:extLst>
              <a:ext uri="{FF2B5EF4-FFF2-40B4-BE49-F238E27FC236}">
                <a16:creationId xmlns:a16="http://schemas.microsoft.com/office/drawing/2014/main" id="{628F0AE3-FE55-4F30-8A9D-2DC7A63D3239}"/>
              </a:ext>
            </a:extLst>
          </p:cNvPr>
          <p:cNvSpPr>
            <a:spLocks noGrp="1"/>
          </p:cNvSpPr>
          <p:nvPr>
            <p:ph sz="half" idx="2"/>
          </p:nvPr>
        </p:nvSpPr>
        <p:spPr>
          <a:xfrm>
            <a:off x="839788" y="2505075"/>
            <a:ext cx="5157787" cy="36845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1E5DC113-7D22-4C28-BF79-528C17941A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Pladsholder til indhold 5">
            <a:extLst>
              <a:ext uri="{FF2B5EF4-FFF2-40B4-BE49-F238E27FC236}">
                <a16:creationId xmlns:a16="http://schemas.microsoft.com/office/drawing/2014/main" id="{CF1B5DFB-452C-4575-AB7C-84D2D61A2F37}"/>
              </a:ext>
            </a:extLst>
          </p:cNvPr>
          <p:cNvSpPr>
            <a:spLocks noGrp="1"/>
          </p:cNvSpPr>
          <p:nvPr>
            <p:ph sz="quarter" idx="4"/>
          </p:nvPr>
        </p:nvSpPr>
        <p:spPr>
          <a:xfrm>
            <a:off x="6172200" y="2505075"/>
            <a:ext cx="5183188" cy="36845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2563C6D-0F5F-4B68-A205-EF8B696B7BEB}"/>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8" name="Pladsholder til sidefod 7">
            <a:extLst>
              <a:ext uri="{FF2B5EF4-FFF2-40B4-BE49-F238E27FC236}">
                <a16:creationId xmlns:a16="http://schemas.microsoft.com/office/drawing/2014/main" id="{02FDBDD5-BA4A-42F4-A75F-B5A75B6B38F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475398A9-D79B-4D7F-B9B0-2104946FB73F}"/>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766270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43195F-6FCF-44D9-9FB5-2D95ACF5B7F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DD29EA3D-B7B5-4DAE-8105-B990087707C3}"/>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4" name="Pladsholder til sidefod 3">
            <a:extLst>
              <a:ext uri="{FF2B5EF4-FFF2-40B4-BE49-F238E27FC236}">
                <a16:creationId xmlns:a16="http://schemas.microsoft.com/office/drawing/2014/main" id="{09CD03B2-E6E2-4C8E-A6ED-08C75AEA77A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43B4E72-01F7-400E-83A8-D4CA202267A0}"/>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1867755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3A007386-292D-42C8-85FB-3A4C3ECE70A2}"/>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3" name="Pladsholder til sidefod 2">
            <a:extLst>
              <a:ext uri="{FF2B5EF4-FFF2-40B4-BE49-F238E27FC236}">
                <a16:creationId xmlns:a16="http://schemas.microsoft.com/office/drawing/2014/main" id="{92614F67-C704-4724-B4F0-63EE2468639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D7A880B-7BD1-4D12-9452-B858464790EF}"/>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3513648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97798A-1441-4356-B7F3-39053EBF316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C5C8948-9B04-4C92-BCD7-CFD84848E1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9C8AEC1-F43F-48CE-BA3C-917239C3BE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Pladsholder til dato 4">
            <a:extLst>
              <a:ext uri="{FF2B5EF4-FFF2-40B4-BE49-F238E27FC236}">
                <a16:creationId xmlns:a16="http://schemas.microsoft.com/office/drawing/2014/main" id="{D750709B-CB47-4F31-943A-0FD843AC3634}"/>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6" name="Pladsholder til sidefod 5">
            <a:extLst>
              <a:ext uri="{FF2B5EF4-FFF2-40B4-BE49-F238E27FC236}">
                <a16:creationId xmlns:a16="http://schemas.microsoft.com/office/drawing/2014/main" id="{307BC9F4-D668-40BC-92FB-0DACD625C6C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A114A58-E072-4534-AADD-B46A28676379}"/>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3685171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4521D1-008B-4C4F-AEFC-DE487A0B5DF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3EA0074-CB3D-48B2-BD71-2BA65E8C3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3508ADE-4E04-4D06-A7F0-D1F5E46B1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Pladsholder til dato 4">
            <a:extLst>
              <a:ext uri="{FF2B5EF4-FFF2-40B4-BE49-F238E27FC236}">
                <a16:creationId xmlns:a16="http://schemas.microsoft.com/office/drawing/2014/main" id="{C7450A22-0FD3-4CC2-8ABD-41430F22C64E}"/>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6" name="Pladsholder til sidefod 5">
            <a:extLst>
              <a:ext uri="{FF2B5EF4-FFF2-40B4-BE49-F238E27FC236}">
                <a16:creationId xmlns:a16="http://schemas.microsoft.com/office/drawing/2014/main" id="{7B924194-417C-45D8-8AAC-6DAD99900A3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10A0380-0454-4377-809D-618CCE680CF6}"/>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2906398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CF7099-FF0D-41C6-A951-A72616E85A1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2E2FA74-632D-4B91-B14A-ECD3249B91BE}"/>
              </a:ext>
            </a:extLst>
          </p:cNvPr>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2201ED4-D822-4693-8176-906936697411}"/>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5" name="Pladsholder til sidefod 4">
            <a:extLst>
              <a:ext uri="{FF2B5EF4-FFF2-40B4-BE49-F238E27FC236}">
                <a16:creationId xmlns:a16="http://schemas.microsoft.com/office/drawing/2014/main" id="{4469EC03-5543-4EBA-BC6A-FA9AFCA19B7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7DF1EB2-2FC3-4442-8276-64B45E09A517}"/>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2523363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777907E-D491-4F48-A66B-1E61675812F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9BAB19B-65C0-4EA8-8B55-4C26AD535A3A}"/>
              </a:ext>
            </a:extLst>
          </p:cNvPr>
          <p:cNvSpPr>
            <a:spLocks noGrp="1"/>
          </p:cNvSpPr>
          <p:nvPr>
            <p:ph type="body" orient="vert" idx="1"/>
          </p:nvPr>
        </p:nvSpPr>
        <p:spPr>
          <a:xfrm>
            <a:off x="838200" y="365125"/>
            <a:ext cx="7734300" cy="5811838"/>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795F6B9-A960-4D1F-9572-7D5B377ED5AB}"/>
              </a:ext>
            </a:extLst>
          </p:cNvPr>
          <p:cNvSpPr>
            <a:spLocks noGrp="1"/>
          </p:cNvSpPr>
          <p:nvPr>
            <p:ph type="dt" sz="half" idx="10"/>
          </p:nvPr>
        </p:nvSpPr>
        <p:spPr/>
        <p:txBody>
          <a:bodyPr/>
          <a:lstStyle/>
          <a:p>
            <a:fld id="{0469E939-A2B5-4DCE-BAA8-9394F4E1B06B}" type="datetimeFigureOut">
              <a:rPr lang="da-DK" smtClean="0"/>
              <a:t>07-11-2019</a:t>
            </a:fld>
            <a:endParaRPr lang="da-DK"/>
          </a:p>
        </p:txBody>
      </p:sp>
      <p:sp>
        <p:nvSpPr>
          <p:cNvPr id="5" name="Pladsholder til sidefod 4">
            <a:extLst>
              <a:ext uri="{FF2B5EF4-FFF2-40B4-BE49-F238E27FC236}">
                <a16:creationId xmlns:a16="http://schemas.microsoft.com/office/drawing/2014/main" id="{FFF7C3F3-3ECA-41B5-AB99-DFB8D5800A9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920F4AD-655A-4F95-8BD9-84F7B2858141}"/>
              </a:ext>
            </a:extLst>
          </p:cNvPr>
          <p:cNvSpPr>
            <a:spLocks noGrp="1"/>
          </p:cNvSpPr>
          <p:nvPr>
            <p:ph type="sldNum" sz="quarter" idx="12"/>
          </p:nvPr>
        </p:nvSpPr>
        <p:spPr/>
        <p:txBody>
          <a:bodyPr/>
          <a:lstStyle/>
          <a:p>
            <a:fld id="{4876763E-337B-4B02-95EF-73200A265B2D}" type="slidenum">
              <a:rPr lang="da-DK" smtClean="0"/>
              <a:t>‹nr.›</a:t>
            </a:fld>
            <a:endParaRPr lang="da-DK"/>
          </a:p>
        </p:txBody>
      </p:sp>
    </p:spTree>
    <p:extLst>
      <p:ext uri="{BB962C8B-B14F-4D97-AF65-F5344CB8AC3E}">
        <p14:creationId xmlns:p14="http://schemas.microsoft.com/office/powerpoint/2010/main" val="2695232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91B3D2F-4673-470D-BD97-5F03ABF338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7A5C07E-5D58-4C34-BBA7-D97B3F1EAF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46FBA08-79E3-413B-A538-E089FB6A01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9E939-A2B5-4DCE-BAA8-9394F4E1B06B}" type="datetimeFigureOut">
              <a:rPr lang="da-DK" smtClean="0"/>
              <a:t>07-11-2019</a:t>
            </a:fld>
            <a:endParaRPr lang="da-DK"/>
          </a:p>
        </p:txBody>
      </p:sp>
      <p:sp>
        <p:nvSpPr>
          <p:cNvPr id="5" name="Pladsholder til sidefod 4">
            <a:extLst>
              <a:ext uri="{FF2B5EF4-FFF2-40B4-BE49-F238E27FC236}">
                <a16:creationId xmlns:a16="http://schemas.microsoft.com/office/drawing/2014/main" id="{8BCC18CB-72DF-4F5A-A37D-CB28D94C7A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18BA70A1-EFB5-4414-8DF1-4E77CE0532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6763E-337B-4B02-95EF-73200A265B2D}" type="slidenum">
              <a:rPr lang="da-DK" smtClean="0"/>
              <a:t>‹nr.›</a:t>
            </a:fld>
            <a:endParaRPr lang="da-DK"/>
          </a:p>
        </p:txBody>
      </p:sp>
    </p:spTree>
    <p:extLst>
      <p:ext uri="{BB962C8B-B14F-4D97-AF65-F5344CB8AC3E}">
        <p14:creationId xmlns:p14="http://schemas.microsoft.com/office/powerpoint/2010/main" val="2298377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5E5F277-059A-42CD-AD88-135DBB3A30EC}"/>
              </a:ext>
            </a:extLst>
          </p:cNvPr>
          <p:cNvSpPr>
            <a:spLocks noGrp="1"/>
          </p:cNvSpPr>
          <p:nvPr>
            <p:ph type="ctrTitle"/>
          </p:nvPr>
        </p:nvSpPr>
        <p:spPr>
          <a:xfrm>
            <a:off x="1028700" y="1967266"/>
            <a:ext cx="2628900" cy="2547257"/>
          </a:xfrm>
          <a:noFill/>
        </p:spPr>
        <p:txBody>
          <a:bodyPr vert="horz" lIns="91440" tIns="45720" rIns="91440" bIns="45720" rtlCol="0" anchor="ctr">
            <a:normAutofit/>
          </a:bodyPr>
          <a:lstStyle/>
          <a:p>
            <a:r>
              <a:rPr lang="da-DK" sz="3600" b="1" kern="1200" dirty="0">
                <a:solidFill>
                  <a:srgbClr val="FFFFFF"/>
                </a:solidFill>
                <a:latin typeface="+mj-lt"/>
                <a:ea typeface="+mj-ea"/>
                <a:cs typeface="+mj-cs"/>
              </a:rPr>
              <a:t>Skriftlige genrer i dansk</a:t>
            </a:r>
          </a:p>
        </p:txBody>
      </p:sp>
      <p:pic>
        <p:nvPicPr>
          <p:cNvPr id="4" name="Pladsholder til indhold 4">
            <a:extLst>
              <a:ext uri="{FF2B5EF4-FFF2-40B4-BE49-F238E27FC236}">
                <a16:creationId xmlns:a16="http://schemas.microsoft.com/office/drawing/2014/main" id="{6B7F777A-ACEC-4989-9354-95801795156C}"/>
              </a:ext>
            </a:extLst>
          </p:cNvPr>
          <p:cNvPicPr>
            <a:picLocks noChangeAspect="1"/>
          </p:cNvPicPr>
          <p:nvPr/>
        </p:nvPicPr>
        <p:blipFill>
          <a:blip r:embed="rId2"/>
          <a:stretch>
            <a:fillRect/>
          </a:stretch>
        </p:blipFill>
        <p:spPr>
          <a:xfrm>
            <a:off x="4777316" y="1834371"/>
            <a:ext cx="6780700" cy="3186928"/>
          </a:xfrm>
          <a:prstGeom prst="rect">
            <a:avLst/>
          </a:prstGeom>
          <a:ln w="19050">
            <a:solidFill>
              <a:schemeClr val="tx1"/>
            </a:solidFill>
          </a:ln>
        </p:spPr>
      </p:pic>
    </p:spTree>
    <p:extLst>
      <p:ext uri="{BB962C8B-B14F-4D97-AF65-F5344CB8AC3E}">
        <p14:creationId xmlns:p14="http://schemas.microsoft.com/office/powerpoint/2010/main" val="56843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3C7800-8921-43A7-9D09-A5090DB5D54F}"/>
              </a:ext>
            </a:extLst>
          </p:cNvPr>
          <p:cNvSpPr>
            <a:spLocks noGrp="1"/>
          </p:cNvSpPr>
          <p:nvPr>
            <p:ph type="title"/>
          </p:nvPr>
        </p:nvSpPr>
        <p:spPr/>
        <p:txBody>
          <a:bodyPr/>
          <a:lstStyle/>
          <a:p>
            <a:r>
              <a:rPr lang="da-DK" b="1" dirty="0"/>
              <a:t>Skriftlige genrer i dansk </a:t>
            </a:r>
          </a:p>
        </p:txBody>
      </p:sp>
      <p:sp>
        <p:nvSpPr>
          <p:cNvPr id="6" name="Pladsholder til indhold 2">
            <a:extLst>
              <a:ext uri="{FF2B5EF4-FFF2-40B4-BE49-F238E27FC236}">
                <a16:creationId xmlns:a16="http://schemas.microsoft.com/office/drawing/2014/main" id="{1D01CBF5-E6A1-4C49-BE3D-8F43BEE1A6F1}"/>
              </a:ext>
            </a:extLst>
          </p:cNvPr>
          <p:cNvSpPr txBox="1">
            <a:spLocks/>
          </p:cNvSpPr>
          <p:nvPr/>
        </p:nvSpPr>
        <p:spPr>
          <a:xfrm>
            <a:off x="929640" y="230314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000" dirty="0">
                <a:solidFill>
                  <a:schemeClr val="accent5">
                    <a:lumMod val="75000"/>
                  </a:schemeClr>
                </a:solidFill>
              </a:rPr>
              <a:t>Den analyserende artikel</a:t>
            </a:r>
          </a:p>
          <a:p>
            <a:pPr marL="0" indent="0">
              <a:buNone/>
            </a:pPr>
            <a:r>
              <a:rPr lang="da-DK" sz="2000" dirty="0"/>
              <a:t> </a:t>
            </a:r>
          </a:p>
          <a:p>
            <a:r>
              <a:rPr lang="da-DK" sz="2000" dirty="0">
                <a:solidFill>
                  <a:schemeClr val="accent1">
                    <a:lumMod val="75000"/>
                  </a:schemeClr>
                </a:solidFill>
              </a:rPr>
              <a:t>Den debatterende artikel </a:t>
            </a:r>
          </a:p>
          <a:p>
            <a:endParaRPr lang="da-DK" sz="2000" dirty="0"/>
          </a:p>
          <a:p>
            <a:r>
              <a:rPr lang="da-DK" sz="2000" dirty="0">
                <a:solidFill>
                  <a:srgbClr val="C00000"/>
                </a:solidFill>
              </a:rPr>
              <a:t>Den reflekterende artikel </a:t>
            </a:r>
          </a:p>
          <a:p>
            <a:pPr marL="0" indent="0">
              <a:buNone/>
            </a:pPr>
            <a:endParaRPr lang="da-DK" sz="2000" dirty="0"/>
          </a:p>
          <a:p>
            <a:endParaRPr lang="da-DK" sz="2000" b="1" dirty="0"/>
          </a:p>
        </p:txBody>
      </p:sp>
    </p:spTree>
    <p:extLst>
      <p:ext uri="{BB962C8B-B14F-4D97-AF65-F5344CB8AC3E}">
        <p14:creationId xmlns:p14="http://schemas.microsoft.com/office/powerpoint/2010/main" val="1488839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3C7800-8921-43A7-9D09-A5090DB5D54F}"/>
              </a:ext>
            </a:extLst>
          </p:cNvPr>
          <p:cNvSpPr>
            <a:spLocks noGrp="1"/>
          </p:cNvSpPr>
          <p:nvPr>
            <p:ph type="title"/>
          </p:nvPr>
        </p:nvSpPr>
        <p:spPr/>
        <p:txBody>
          <a:bodyPr/>
          <a:lstStyle/>
          <a:p>
            <a:r>
              <a:rPr lang="da-DK" b="1" dirty="0"/>
              <a:t>Den analyserende artikel </a:t>
            </a:r>
          </a:p>
        </p:txBody>
      </p:sp>
      <p:sp>
        <p:nvSpPr>
          <p:cNvPr id="6" name="Pladsholder til indhold 2">
            <a:extLst>
              <a:ext uri="{FF2B5EF4-FFF2-40B4-BE49-F238E27FC236}">
                <a16:creationId xmlns:a16="http://schemas.microsoft.com/office/drawing/2014/main" id="{1D01CBF5-E6A1-4C49-BE3D-8F43BEE1A6F1}"/>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000" dirty="0"/>
              <a:t>Din opgave består i at </a:t>
            </a:r>
            <a:r>
              <a:rPr lang="da-DK" sz="2000" b="1" dirty="0"/>
              <a:t>analysere</a:t>
            </a:r>
            <a:r>
              <a:rPr lang="da-DK" sz="2000" i="1" dirty="0"/>
              <a:t> </a:t>
            </a:r>
            <a:r>
              <a:rPr lang="da-DK" sz="2000" dirty="0"/>
              <a:t>og </a:t>
            </a:r>
            <a:r>
              <a:rPr lang="da-DK" sz="2000" b="1" dirty="0"/>
              <a:t>fortolke</a:t>
            </a:r>
            <a:r>
              <a:rPr lang="da-DK" sz="2000" i="1" dirty="0"/>
              <a:t> </a:t>
            </a:r>
            <a:r>
              <a:rPr lang="da-DK" sz="2000" dirty="0"/>
              <a:t>teksten </a:t>
            </a:r>
          </a:p>
          <a:p>
            <a:endParaRPr lang="da-DK" sz="2000" dirty="0"/>
          </a:p>
          <a:p>
            <a:r>
              <a:rPr lang="da-DK" sz="2000" dirty="0"/>
              <a:t>Det er derfor din opgave at </a:t>
            </a:r>
            <a:r>
              <a:rPr lang="da-DK" sz="2000" b="1" dirty="0"/>
              <a:t>undersøge</a:t>
            </a:r>
            <a:r>
              <a:rPr lang="da-DK" sz="2000" i="1" dirty="0"/>
              <a:t> </a:t>
            </a:r>
            <a:r>
              <a:rPr lang="da-DK" sz="2000" dirty="0"/>
              <a:t>og </a:t>
            </a:r>
            <a:r>
              <a:rPr lang="da-DK" sz="2000" b="1" dirty="0"/>
              <a:t>forklare</a:t>
            </a:r>
            <a:r>
              <a:rPr lang="da-DK" sz="2000" i="1" dirty="0"/>
              <a:t> </a:t>
            </a:r>
            <a:r>
              <a:rPr lang="da-DK" sz="2000" dirty="0"/>
              <a:t>din læser, hvad der står i teksten, og hvordan teksten – også det der står mellem linjerne – skal forstås</a:t>
            </a:r>
          </a:p>
          <a:p>
            <a:endParaRPr lang="da-DK" sz="2000" dirty="0"/>
          </a:p>
          <a:p>
            <a:r>
              <a:rPr lang="da-DK" sz="2000" dirty="0"/>
              <a:t>I din undersøgelse skal du gøre brug af </a:t>
            </a:r>
            <a:r>
              <a:rPr lang="da-DK" sz="2000" b="1" dirty="0"/>
              <a:t>relevante analytiske begreber </a:t>
            </a:r>
            <a:r>
              <a:rPr lang="da-DK" sz="2000" dirty="0"/>
              <a:t>og inddrage </a:t>
            </a:r>
            <a:r>
              <a:rPr lang="da-DK" sz="2000" b="1" dirty="0"/>
              <a:t>din viden </a:t>
            </a:r>
            <a:r>
              <a:rPr lang="da-DK" sz="2000" dirty="0"/>
              <a:t>om emnet </a:t>
            </a:r>
          </a:p>
          <a:p>
            <a:endParaRPr lang="da-DK" sz="2000" dirty="0"/>
          </a:p>
          <a:p>
            <a:r>
              <a:rPr lang="da-DK" sz="2000" dirty="0"/>
              <a:t>I en opgaveformulering vil der </a:t>
            </a:r>
            <a:r>
              <a:rPr lang="da-DK" sz="2000" b="1" dirty="0"/>
              <a:t>typisk indgå flere ”tekster” </a:t>
            </a:r>
            <a:br>
              <a:rPr lang="da-DK" sz="2000" b="1" dirty="0"/>
            </a:br>
            <a:r>
              <a:rPr lang="da-DK" sz="2000" dirty="0"/>
              <a:t>– Tekstbegrebet skal her forstås bredt, da der også kan være tale om et tv-klip, et billede, en annonce eller noget helt fjerde..</a:t>
            </a:r>
          </a:p>
          <a:p>
            <a:pPr marL="0" indent="0">
              <a:buNone/>
            </a:pPr>
            <a:endParaRPr lang="da-DK" sz="2000" dirty="0"/>
          </a:p>
          <a:p>
            <a:endParaRPr lang="da-DK" sz="2000" b="1" dirty="0"/>
          </a:p>
        </p:txBody>
      </p:sp>
    </p:spTree>
    <p:extLst>
      <p:ext uri="{BB962C8B-B14F-4D97-AF65-F5344CB8AC3E}">
        <p14:creationId xmlns:p14="http://schemas.microsoft.com/office/powerpoint/2010/main" val="236790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3C7800-8921-43A7-9D09-A5090DB5D54F}"/>
              </a:ext>
            </a:extLst>
          </p:cNvPr>
          <p:cNvSpPr>
            <a:spLocks noGrp="1"/>
          </p:cNvSpPr>
          <p:nvPr>
            <p:ph type="title"/>
          </p:nvPr>
        </p:nvSpPr>
        <p:spPr/>
        <p:txBody>
          <a:bodyPr/>
          <a:lstStyle/>
          <a:p>
            <a:r>
              <a:rPr lang="da-DK" b="1" dirty="0"/>
              <a:t>Den analyserende artikel </a:t>
            </a:r>
          </a:p>
        </p:txBody>
      </p:sp>
      <p:sp>
        <p:nvSpPr>
          <p:cNvPr id="6" name="Pladsholder til indhold 2">
            <a:extLst>
              <a:ext uri="{FF2B5EF4-FFF2-40B4-BE49-F238E27FC236}">
                <a16:creationId xmlns:a16="http://schemas.microsoft.com/office/drawing/2014/main" id="{1D01CBF5-E6A1-4C49-BE3D-8F43BEE1A6F1}"/>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t>Din artikel </a:t>
            </a:r>
            <a:r>
              <a:rPr lang="da-DK" sz="2000" i="1" dirty="0"/>
              <a:t>skal </a:t>
            </a:r>
            <a:r>
              <a:rPr lang="da-DK" sz="2000" dirty="0"/>
              <a:t>indeholde</a:t>
            </a:r>
            <a:r>
              <a:rPr lang="da-DK" sz="2000" i="1" dirty="0"/>
              <a:t>:</a:t>
            </a:r>
            <a:br>
              <a:rPr lang="da-DK" sz="2000" i="1" dirty="0"/>
            </a:br>
            <a:endParaRPr lang="da-DK" sz="2000" i="1" dirty="0"/>
          </a:p>
          <a:p>
            <a:pPr lvl="1"/>
            <a:r>
              <a:rPr lang="da-DK" sz="1600" dirty="0"/>
              <a:t>En analyse og fortolkning af en ”tekst”</a:t>
            </a:r>
          </a:p>
          <a:p>
            <a:pPr lvl="1"/>
            <a:r>
              <a:rPr lang="da-DK" sz="1600" dirty="0"/>
              <a:t>En vinklet tilgang – her giver opgaveformuleringen dig altid nogle fokuspunkter, som du bør holde dig til. </a:t>
            </a:r>
          </a:p>
          <a:p>
            <a:pPr marL="457200" lvl="1" indent="0">
              <a:buNone/>
            </a:pPr>
            <a:endParaRPr lang="da-DK" sz="1600" dirty="0"/>
          </a:p>
          <a:p>
            <a:pPr marL="457200" lvl="1" indent="0">
              <a:buNone/>
            </a:pPr>
            <a:endParaRPr lang="da-DK" sz="1600" dirty="0"/>
          </a:p>
          <a:p>
            <a:pPr marL="0" indent="0">
              <a:buNone/>
            </a:pPr>
            <a:r>
              <a:rPr lang="da-DK" sz="2000" dirty="0"/>
              <a:t>Desuden vil du som regel bliver bedt om at lave en perspektivering </a:t>
            </a:r>
            <a:r>
              <a:rPr lang="da-DK" sz="2000" i="1" dirty="0"/>
              <a:t>eller</a:t>
            </a:r>
            <a:r>
              <a:rPr lang="da-DK" sz="2000" dirty="0"/>
              <a:t> en vurdering</a:t>
            </a:r>
            <a:br>
              <a:rPr lang="da-DK" sz="2000" dirty="0"/>
            </a:br>
            <a:endParaRPr lang="da-DK" sz="2000" dirty="0"/>
          </a:p>
          <a:p>
            <a:pPr lvl="1"/>
            <a:r>
              <a:rPr lang="da-DK" sz="1600" u="sng" dirty="0"/>
              <a:t>Perspektivering</a:t>
            </a:r>
            <a:r>
              <a:rPr lang="da-DK" sz="1600" dirty="0"/>
              <a:t>: Teksten sættes ind i en større sammenhæng </a:t>
            </a:r>
            <a:r>
              <a:rPr lang="da-DK" sz="1600" dirty="0">
                <a:sym typeface="Wingdings" panose="05000000000000000000" pitchFamily="2" charset="2"/>
              </a:rPr>
              <a:t> det kan eksempelvis være en tematisk, en genremæssig eller en litteraturhistorisk sammenhæng </a:t>
            </a:r>
          </a:p>
          <a:p>
            <a:pPr lvl="1"/>
            <a:r>
              <a:rPr lang="da-DK" sz="1600" u="sng" dirty="0">
                <a:sym typeface="Wingdings" panose="05000000000000000000" pitchFamily="2" charset="2"/>
              </a:rPr>
              <a:t>Vurdering</a:t>
            </a:r>
            <a:r>
              <a:rPr lang="da-DK" sz="1600" dirty="0">
                <a:sym typeface="Wingdings" panose="05000000000000000000" pitchFamily="2" charset="2"/>
              </a:rPr>
              <a:t>: K</a:t>
            </a:r>
            <a:r>
              <a:rPr lang="da-DK" sz="1600" dirty="0"/>
              <a:t>nytter sig typisk til tekster, der udtrykker et budskab og ønsker at opnå noget, fx kampagnefilm, reklamer og taler; du skal med afsæt i din analyse undersøge og vurdere, i hvilket omfang teksten rammer sin modtagergruppe og trænger igennem med sit budskab</a:t>
            </a:r>
          </a:p>
          <a:p>
            <a:pPr lvl="1"/>
            <a:endParaRPr lang="da-DK" sz="1600" dirty="0"/>
          </a:p>
          <a:p>
            <a:pPr lvl="1"/>
            <a:endParaRPr lang="da-DK" sz="1600" dirty="0"/>
          </a:p>
        </p:txBody>
      </p:sp>
    </p:spTree>
    <p:extLst>
      <p:ext uri="{BB962C8B-B14F-4D97-AF65-F5344CB8AC3E}">
        <p14:creationId xmlns:p14="http://schemas.microsoft.com/office/powerpoint/2010/main" val="156991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7" end="7"/>
                                            </p:txEl>
                                          </p:spTgt>
                                        </p:tgtEl>
                                        <p:attrNameLst>
                                          <p:attrName>style.visibility</p:attrName>
                                        </p:attrNameLst>
                                      </p:cBhvr>
                                      <p:to>
                                        <p:strVal val="visible"/>
                                      </p:to>
                                    </p:set>
                                    <p:animEffect transition="in" filter="fade">
                                      <p:cBhvr>
                                        <p:cTn id="30"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64C13D-EB7B-4CCB-A5A5-89BC1696A49C}"/>
              </a:ext>
            </a:extLst>
          </p:cNvPr>
          <p:cNvSpPr>
            <a:spLocks noGrp="1"/>
          </p:cNvSpPr>
          <p:nvPr>
            <p:ph type="title"/>
          </p:nvPr>
        </p:nvSpPr>
        <p:spPr/>
        <p:txBody>
          <a:bodyPr>
            <a:normAutofit/>
          </a:bodyPr>
          <a:lstStyle/>
          <a:p>
            <a:r>
              <a:rPr lang="da-DK" b="1" dirty="0"/>
              <a:t>Den analyserende artikel  </a:t>
            </a:r>
          </a:p>
        </p:txBody>
      </p:sp>
      <p:sp>
        <p:nvSpPr>
          <p:cNvPr id="4" name="Pladsholder til indhold 2">
            <a:extLst>
              <a:ext uri="{FF2B5EF4-FFF2-40B4-BE49-F238E27FC236}">
                <a16:creationId xmlns:a16="http://schemas.microsoft.com/office/drawing/2014/main" id="{4EADFE2D-E336-4F95-85D8-28B2B795B859}"/>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i="1" dirty="0"/>
              <a:t>I den analyserende artikel skal du vise, at du kan…</a:t>
            </a:r>
            <a:br>
              <a:rPr lang="da-DK" sz="2400" i="1" dirty="0"/>
            </a:br>
            <a:endParaRPr lang="da-DK" sz="2400" dirty="0"/>
          </a:p>
          <a:p>
            <a:pPr lvl="0"/>
            <a:r>
              <a:rPr lang="da-DK" sz="1600" dirty="0"/>
              <a:t>… lave en god, præcis og dybdegående analyse, hvor du undersøger det, opgaven beder dig om at undersøge; det er derfor vigtigt, at du tager dig god tid at læse, forstå og åbne </a:t>
            </a:r>
            <a:r>
              <a:rPr lang="da-DK" sz="1600" dirty="0" err="1"/>
              <a:t>tekstmaterialet</a:t>
            </a:r>
            <a:r>
              <a:rPr lang="da-DK" sz="1600" dirty="0"/>
              <a:t> samt disponere dine iagttagelser, før du begynder at skrive</a:t>
            </a:r>
          </a:p>
          <a:p>
            <a:pPr lvl="0"/>
            <a:r>
              <a:rPr lang="da-DK" sz="1600" dirty="0"/>
              <a:t>… formidle din undersøgelse af teksten klart, vinklet og sammenhængende. Tænk på, at din analyse skal føre frem til en samlet fortolkning og perspektivering eller vurdering, alt efter hvad opgaven kræver</a:t>
            </a:r>
          </a:p>
          <a:p>
            <a:pPr lvl="0"/>
            <a:r>
              <a:rPr lang="da-DK" sz="1600" dirty="0"/>
              <a:t>… vise blik for tekstens </a:t>
            </a:r>
            <a:r>
              <a:rPr lang="da-DK" sz="1600" i="1" dirty="0"/>
              <a:t>hvad</a:t>
            </a:r>
            <a:r>
              <a:rPr lang="da-DK" sz="1600" dirty="0"/>
              <a:t>, </a:t>
            </a:r>
            <a:r>
              <a:rPr lang="da-DK" sz="1600" i="1" dirty="0"/>
              <a:t>hvordan</a:t>
            </a:r>
            <a:r>
              <a:rPr lang="da-DK" sz="1600" dirty="0"/>
              <a:t> og </a:t>
            </a:r>
            <a:r>
              <a:rPr lang="da-DK" sz="1600" i="1" dirty="0"/>
              <a:t>hvorfor</a:t>
            </a:r>
            <a:endParaRPr lang="da-DK" sz="1600" dirty="0"/>
          </a:p>
          <a:p>
            <a:pPr marL="457200" lvl="1" indent="0">
              <a:buNone/>
            </a:pPr>
            <a:endParaRPr lang="da-DK" sz="1400" dirty="0"/>
          </a:p>
          <a:p>
            <a:pPr lvl="1"/>
            <a:endParaRPr lang="da-DK" sz="1400" dirty="0"/>
          </a:p>
        </p:txBody>
      </p:sp>
    </p:spTree>
    <p:extLst>
      <p:ext uri="{BB962C8B-B14F-4D97-AF65-F5344CB8AC3E}">
        <p14:creationId xmlns:p14="http://schemas.microsoft.com/office/powerpoint/2010/main" val="99488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3C7800-8921-43A7-9D09-A5090DB5D54F}"/>
              </a:ext>
            </a:extLst>
          </p:cNvPr>
          <p:cNvSpPr>
            <a:spLocks noGrp="1"/>
          </p:cNvSpPr>
          <p:nvPr>
            <p:ph type="title"/>
          </p:nvPr>
        </p:nvSpPr>
        <p:spPr/>
        <p:txBody>
          <a:bodyPr/>
          <a:lstStyle/>
          <a:p>
            <a:r>
              <a:rPr lang="da-DK" b="1" dirty="0"/>
              <a:t>Den analyserende artikel </a:t>
            </a:r>
          </a:p>
        </p:txBody>
      </p:sp>
      <p:sp>
        <p:nvSpPr>
          <p:cNvPr id="4" name="Pladsholder til indhold 2">
            <a:extLst>
              <a:ext uri="{FF2B5EF4-FFF2-40B4-BE49-F238E27FC236}">
                <a16:creationId xmlns:a16="http://schemas.microsoft.com/office/drawing/2014/main" id="{A354A7F9-B43B-43E9-9ADB-5E28FD4F1CB6}"/>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i="1" dirty="0"/>
              <a:t>Opbygning - 5 gode råd:</a:t>
            </a:r>
          </a:p>
          <a:p>
            <a:pPr marL="0" indent="0">
              <a:buNone/>
            </a:pPr>
            <a:endParaRPr lang="da-DK" sz="2400" u="sng" dirty="0"/>
          </a:p>
          <a:p>
            <a:pPr lvl="0"/>
            <a:r>
              <a:rPr lang="da-DK" sz="1800" dirty="0"/>
              <a:t>Lav en indledning, der både præsenterer, vinkler og fænger</a:t>
            </a:r>
            <a:endParaRPr lang="da-DK" dirty="0"/>
          </a:p>
          <a:p>
            <a:pPr lvl="0"/>
            <a:r>
              <a:rPr lang="da-DK" sz="1800" dirty="0"/>
              <a:t>Forklar din læser, </a:t>
            </a:r>
            <a:r>
              <a:rPr lang="da-DK" sz="1800" i="1" dirty="0"/>
              <a:t>hvad</a:t>
            </a:r>
            <a:r>
              <a:rPr lang="da-DK" sz="1800" dirty="0"/>
              <a:t> vi ser i teksten</a:t>
            </a:r>
            <a:endParaRPr lang="da-DK" dirty="0"/>
          </a:p>
          <a:p>
            <a:pPr lvl="0"/>
            <a:r>
              <a:rPr lang="da-DK" sz="1800" dirty="0"/>
              <a:t>Gå ned i teksten, citér vigtige og centrale passager og forklar, </a:t>
            </a:r>
            <a:r>
              <a:rPr lang="da-DK" sz="1800" i="1" dirty="0"/>
              <a:t>hvordan</a:t>
            </a:r>
            <a:r>
              <a:rPr lang="da-DK" sz="1800" dirty="0"/>
              <a:t> og </a:t>
            </a:r>
            <a:r>
              <a:rPr lang="da-DK" sz="1800" i="1" dirty="0"/>
              <a:t>hvorfor</a:t>
            </a:r>
            <a:r>
              <a:rPr lang="da-DK" sz="1800" dirty="0"/>
              <a:t> de er vigtige</a:t>
            </a:r>
            <a:endParaRPr lang="da-DK" dirty="0"/>
          </a:p>
          <a:p>
            <a:pPr lvl="0"/>
            <a:r>
              <a:rPr lang="da-DK" sz="1800" dirty="0"/>
              <a:t>Fold dine pointer ud og før dem frem til en samlet fortolkning</a:t>
            </a:r>
            <a:endParaRPr lang="da-DK" dirty="0"/>
          </a:p>
          <a:p>
            <a:pPr lvl="0"/>
            <a:r>
              <a:rPr lang="da-DK" sz="1800" dirty="0"/>
              <a:t>Sæt din tekst ind i et bredere perspektiv </a:t>
            </a:r>
            <a:r>
              <a:rPr lang="da-DK" sz="1800" i="1" dirty="0"/>
              <a:t>eller</a:t>
            </a:r>
            <a:r>
              <a:rPr lang="da-DK" sz="1800" dirty="0"/>
              <a:t> foretag en vurdering</a:t>
            </a:r>
            <a:endParaRPr lang="da-DK" dirty="0"/>
          </a:p>
          <a:p>
            <a:pPr marL="0" indent="0">
              <a:buNone/>
            </a:pPr>
            <a:endParaRPr lang="da-DK" sz="2000" dirty="0">
              <a:solidFill>
                <a:schemeClr val="accent6">
                  <a:lumMod val="75000"/>
                </a:schemeClr>
              </a:solidFill>
            </a:endParaRPr>
          </a:p>
          <a:p>
            <a:pPr marL="0" indent="0">
              <a:buNone/>
            </a:pPr>
            <a:r>
              <a:rPr lang="da-DK" sz="1800" dirty="0">
                <a:solidFill>
                  <a:schemeClr val="accent5">
                    <a:lumMod val="50000"/>
                  </a:schemeClr>
                </a:solidFill>
              </a:rPr>
              <a:t>OBS: Se dokumentet på Lectio for uddybning af de enkelte punkter</a:t>
            </a:r>
          </a:p>
          <a:p>
            <a:pPr marL="0" indent="0">
              <a:buNone/>
            </a:pPr>
            <a:endParaRPr lang="da-DK" sz="2000" dirty="0"/>
          </a:p>
          <a:p>
            <a:pPr marL="0" indent="0">
              <a:buNone/>
            </a:pPr>
            <a:endParaRPr lang="da-DK" sz="2000" dirty="0"/>
          </a:p>
          <a:p>
            <a:endParaRPr lang="da-DK" sz="2000" b="1" dirty="0"/>
          </a:p>
        </p:txBody>
      </p:sp>
    </p:spTree>
    <p:extLst>
      <p:ext uri="{BB962C8B-B14F-4D97-AF65-F5344CB8AC3E}">
        <p14:creationId xmlns:p14="http://schemas.microsoft.com/office/powerpoint/2010/main" val="49037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64C13D-EB7B-4CCB-A5A5-89BC1696A49C}"/>
              </a:ext>
            </a:extLst>
          </p:cNvPr>
          <p:cNvSpPr>
            <a:spLocks noGrp="1"/>
          </p:cNvSpPr>
          <p:nvPr>
            <p:ph type="title"/>
          </p:nvPr>
        </p:nvSpPr>
        <p:spPr/>
        <p:txBody>
          <a:bodyPr>
            <a:normAutofit/>
          </a:bodyPr>
          <a:lstStyle/>
          <a:p>
            <a:r>
              <a:rPr lang="da-DK" b="1" dirty="0"/>
              <a:t>Den debatterende artikel  </a:t>
            </a:r>
          </a:p>
        </p:txBody>
      </p:sp>
      <p:sp>
        <p:nvSpPr>
          <p:cNvPr id="9" name="Pladsholder til indhold 2">
            <a:extLst>
              <a:ext uri="{FF2B5EF4-FFF2-40B4-BE49-F238E27FC236}">
                <a16:creationId xmlns:a16="http://schemas.microsoft.com/office/drawing/2014/main" id="{1E4FEF00-D93A-4E8A-A07D-2BD54FB4367C}"/>
              </a:ext>
            </a:extLst>
          </p:cNvPr>
          <p:cNvSpPr txBox="1">
            <a:spLocks/>
          </p:cNvSpPr>
          <p:nvPr/>
        </p:nvSpPr>
        <p:spPr>
          <a:xfrm>
            <a:off x="990600" y="1978025"/>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600" dirty="0"/>
              <a:t>Din opgave består i at </a:t>
            </a:r>
            <a:r>
              <a:rPr lang="da-DK" sz="1600" b="1" dirty="0"/>
              <a:t>undersøge</a:t>
            </a:r>
            <a:r>
              <a:rPr lang="da-DK" sz="1600" i="1" dirty="0"/>
              <a:t> </a:t>
            </a:r>
            <a:r>
              <a:rPr lang="da-DK" sz="1600" dirty="0"/>
              <a:t>og </a:t>
            </a:r>
            <a:r>
              <a:rPr lang="da-DK" sz="1600" b="1" dirty="0"/>
              <a:t>diskutere</a:t>
            </a:r>
            <a:r>
              <a:rPr lang="da-DK" sz="1600" i="1" dirty="0"/>
              <a:t> </a:t>
            </a:r>
            <a:r>
              <a:rPr lang="da-DK" sz="1600" dirty="0"/>
              <a:t>et danskfagligt debatemne eller spørgsmål </a:t>
            </a:r>
          </a:p>
          <a:p>
            <a:endParaRPr lang="da-DK" sz="1600" dirty="0"/>
          </a:p>
          <a:p>
            <a:r>
              <a:rPr lang="da-DK" sz="1600" dirty="0"/>
              <a:t>Dit mål med artiklen er at gøre din læser klogere på emnet og </a:t>
            </a:r>
            <a:r>
              <a:rPr lang="da-DK" sz="1600" b="1" dirty="0"/>
              <a:t>de forskellige vinkler og synspunkter, </a:t>
            </a:r>
            <a:r>
              <a:rPr lang="da-DK" sz="1600" dirty="0"/>
              <a:t>man kan anlægge på det, samt i en mere </a:t>
            </a:r>
            <a:r>
              <a:rPr lang="da-DK" sz="1600" b="1" dirty="0"/>
              <a:t>debatterende form </a:t>
            </a:r>
            <a:r>
              <a:rPr lang="da-DK" sz="1600" dirty="0"/>
              <a:t>at </a:t>
            </a:r>
            <a:r>
              <a:rPr lang="da-DK" sz="1600" b="1" dirty="0"/>
              <a:t>argumentere for din egen holdning til emnet</a:t>
            </a:r>
          </a:p>
          <a:p>
            <a:endParaRPr lang="da-DK" sz="1600" b="1" dirty="0"/>
          </a:p>
          <a:p>
            <a:r>
              <a:rPr lang="da-DK" sz="1600" dirty="0"/>
              <a:t>Det er således din opgave, gennem </a:t>
            </a:r>
            <a:r>
              <a:rPr lang="da-DK" sz="1600" b="1" dirty="0"/>
              <a:t>en stærk og velgennemtænkt argumentation</a:t>
            </a:r>
            <a:r>
              <a:rPr lang="da-DK" sz="1600" dirty="0"/>
              <a:t>, at overbevise din læser om </a:t>
            </a:r>
            <a:r>
              <a:rPr lang="da-DK" sz="1600" i="1" dirty="0"/>
              <a:t>dine</a:t>
            </a:r>
            <a:r>
              <a:rPr lang="da-DK" sz="1600" dirty="0"/>
              <a:t> synspunkter.</a:t>
            </a:r>
          </a:p>
          <a:p>
            <a:endParaRPr lang="da-DK" sz="1600" dirty="0"/>
          </a:p>
          <a:p>
            <a:r>
              <a:rPr lang="da-DK" sz="1600" dirty="0"/>
              <a:t>Emnet vil altid være danskfagligt og ligge inden for et eller flere af fagets tre perspektiver: Det sproglige, det litterære og det mediemæssige.</a:t>
            </a:r>
          </a:p>
          <a:p>
            <a:endParaRPr lang="da-DK" sz="1600" dirty="0"/>
          </a:p>
          <a:p>
            <a:r>
              <a:rPr lang="da-DK" sz="1600" dirty="0"/>
              <a:t>I en opgaveformulering vil der </a:t>
            </a:r>
            <a:r>
              <a:rPr lang="da-DK" sz="1600" b="1" dirty="0"/>
              <a:t>typisk indgå flere ”tekster” </a:t>
            </a:r>
            <a:r>
              <a:rPr lang="da-DK" sz="1600" dirty="0"/>
              <a:t>(en hovedtekst, en eller flere tekster med forskellige synspunkter eller andre konkrete eksempler indenfor emnet)</a:t>
            </a:r>
            <a:br>
              <a:rPr lang="da-DK" sz="1600" b="1" dirty="0"/>
            </a:br>
            <a:r>
              <a:rPr lang="da-DK" sz="1600" dirty="0"/>
              <a:t>– Tekstbegrebet skal igen forstås bredt, da der også kan være tale om mundtlige interviews, taler mm.</a:t>
            </a:r>
            <a:endParaRPr lang="da-DK" sz="2400" dirty="0"/>
          </a:p>
          <a:p>
            <a:endParaRPr lang="da-DK" sz="2400" b="1" dirty="0"/>
          </a:p>
        </p:txBody>
      </p:sp>
    </p:spTree>
    <p:extLst>
      <p:ext uri="{BB962C8B-B14F-4D97-AF65-F5344CB8AC3E}">
        <p14:creationId xmlns:p14="http://schemas.microsoft.com/office/powerpoint/2010/main" val="206319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fade">
                                      <p:cBhvr>
                                        <p:cTn id="2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64C13D-EB7B-4CCB-A5A5-89BC1696A49C}"/>
              </a:ext>
            </a:extLst>
          </p:cNvPr>
          <p:cNvSpPr>
            <a:spLocks noGrp="1"/>
          </p:cNvSpPr>
          <p:nvPr>
            <p:ph type="title"/>
          </p:nvPr>
        </p:nvSpPr>
        <p:spPr/>
        <p:txBody>
          <a:bodyPr>
            <a:normAutofit/>
          </a:bodyPr>
          <a:lstStyle/>
          <a:p>
            <a:r>
              <a:rPr lang="da-DK" b="1" dirty="0"/>
              <a:t>Den debatterende artikel  </a:t>
            </a:r>
          </a:p>
        </p:txBody>
      </p:sp>
      <p:sp>
        <p:nvSpPr>
          <p:cNvPr id="4" name="Pladsholder til indhold 2">
            <a:extLst>
              <a:ext uri="{FF2B5EF4-FFF2-40B4-BE49-F238E27FC236}">
                <a16:creationId xmlns:a16="http://schemas.microsoft.com/office/drawing/2014/main" id="{4EADFE2D-E336-4F95-85D8-28B2B795B859}"/>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100" dirty="0"/>
              <a:t>Din artikel </a:t>
            </a:r>
            <a:r>
              <a:rPr lang="da-DK" sz="2100" i="1" dirty="0"/>
              <a:t>skal</a:t>
            </a:r>
            <a:r>
              <a:rPr lang="da-DK" sz="2100" dirty="0"/>
              <a:t> indeholde:</a:t>
            </a:r>
            <a:br>
              <a:rPr lang="da-DK" sz="2100" dirty="0"/>
            </a:br>
            <a:endParaRPr lang="da-DK" sz="2100" dirty="0"/>
          </a:p>
          <a:p>
            <a:pPr lvl="1"/>
            <a:r>
              <a:rPr lang="da-DK" sz="1600" dirty="0"/>
              <a:t>En præsentation af de centrale synspunkter i den hovedtekst, der knytter sig til opgaven</a:t>
            </a:r>
          </a:p>
          <a:p>
            <a:pPr lvl="1"/>
            <a:r>
              <a:rPr lang="da-DK" sz="1600" dirty="0"/>
              <a:t>En diskussion af emnet. Her skal du dels tage afsæt i opgavens hovedtekst, dels inddrage synspunkter fra en eller flere af de andre tekster</a:t>
            </a:r>
          </a:p>
          <a:p>
            <a:pPr lvl="1"/>
            <a:r>
              <a:rPr lang="da-DK" sz="1600" dirty="0"/>
              <a:t>Eksempler, der understøtter din argumentation. Det kan både være det eller de eksempler, opgaven foreslår, og eksempler du selv kender</a:t>
            </a:r>
          </a:p>
          <a:p>
            <a:pPr lvl="1"/>
            <a:endParaRPr lang="da-DK" sz="1600" dirty="0"/>
          </a:p>
          <a:p>
            <a:pPr lvl="1"/>
            <a:endParaRPr lang="da-DK" sz="1600" dirty="0"/>
          </a:p>
        </p:txBody>
      </p:sp>
    </p:spTree>
    <p:extLst>
      <p:ext uri="{BB962C8B-B14F-4D97-AF65-F5344CB8AC3E}">
        <p14:creationId xmlns:p14="http://schemas.microsoft.com/office/powerpoint/2010/main" val="104969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64C13D-EB7B-4CCB-A5A5-89BC1696A49C}"/>
              </a:ext>
            </a:extLst>
          </p:cNvPr>
          <p:cNvSpPr>
            <a:spLocks noGrp="1"/>
          </p:cNvSpPr>
          <p:nvPr>
            <p:ph type="title"/>
          </p:nvPr>
        </p:nvSpPr>
        <p:spPr/>
        <p:txBody>
          <a:bodyPr>
            <a:normAutofit/>
          </a:bodyPr>
          <a:lstStyle/>
          <a:p>
            <a:r>
              <a:rPr lang="da-DK" b="1" dirty="0"/>
              <a:t>Den debatterende artikel  </a:t>
            </a:r>
          </a:p>
        </p:txBody>
      </p:sp>
      <p:sp>
        <p:nvSpPr>
          <p:cNvPr id="4" name="Pladsholder til indhold 2">
            <a:extLst>
              <a:ext uri="{FF2B5EF4-FFF2-40B4-BE49-F238E27FC236}">
                <a16:creationId xmlns:a16="http://schemas.microsoft.com/office/drawing/2014/main" id="{4EADFE2D-E336-4F95-85D8-28B2B795B859}"/>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i="1" dirty="0"/>
              <a:t>I den debatterende artikel skal du vise, at du kan…</a:t>
            </a:r>
            <a:br>
              <a:rPr lang="da-DK" i="1" dirty="0"/>
            </a:br>
            <a:endParaRPr lang="da-DK" sz="1600" dirty="0"/>
          </a:p>
          <a:p>
            <a:pPr lvl="0"/>
            <a:r>
              <a:rPr lang="da-DK" sz="1600" dirty="0"/>
              <a:t>… læse de centrale synspunkter ud af teksterne og dels formidle dem klart, dels bruge dem som led i din argumentation</a:t>
            </a:r>
          </a:p>
          <a:p>
            <a:pPr lvl="0"/>
            <a:r>
              <a:rPr lang="da-DK" sz="1600" dirty="0"/>
              <a:t>… finde og formulere med- og modsynspunkter (også kaldet </a:t>
            </a:r>
            <a:r>
              <a:rPr lang="da-DK" sz="1600" i="1" dirty="0"/>
              <a:t>pro</a:t>
            </a:r>
            <a:r>
              <a:rPr lang="da-DK" sz="1600" dirty="0"/>
              <a:t> og </a:t>
            </a:r>
            <a:r>
              <a:rPr lang="da-DK" sz="1600" i="1" dirty="0"/>
              <a:t>contra</a:t>
            </a:r>
            <a:r>
              <a:rPr lang="da-DK" sz="1600" dirty="0"/>
              <a:t>). Du skal tage afsæt i </a:t>
            </a:r>
            <a:r>
              <a:rPr lang="da-DK" sz="1600" dirty="0" err="1"/>
              <a:t>tekstmaterialet</a:t>
            </a:r>
            <a:r>
              <a:rPr lang="da-DK" sz="1600" dirty="0"/>
              <a:t> og din egen viden om emnet</a:t>
            </a:r>
          </a:p>
          <a:p>
            <a:pPr lvl="0"/>
            <a:r>
              <a:rPr lang="da-DK" sz="1600" dirty="0"/>
              <a:t>… positionere dig i forhold til emnet og de forskellige synspunkter om emnet. Dvs. at du på en overbevisende og velovervejet måde skal formulere, hvor du </a:t>
            </a:r>
            <a:r>
              <a:rPr lang="da-DK" sz="1600" i="1" dirty="0"/>
              <a:t>selv</a:t>
            </a:r>
            <a:r>
              <a:rPr lang="da-DK" sz="1600" dirty="0"/>
              <a:t> står i forhold til emnet</a:t>
            </a:r>
          </a:p>
          <a:p>
            <a:pPr lvl="0"/>
            <a:r>
              <a:rPr lang="da-DK" sz="1600" dirty="0"/>
              <a:t>… bevæge dig både på et mere abstrakt og teoretisk debatniveau og på et konkret niveau, hvor du inddrager relevante eksempler, der illustrerer og underbygger dine synspunkter</a:t>
            </a:r>
          </a:p>
          <a:p>
            <a:pPr marL="457200" lvl="1" indent="0">
              <a:buNone/>
            </a:pPr>
            <a:endParaRPr lang="da-DK" sz="1600" dirty="0"/>
          </a:p>
          <a:p>
            <a:pPr lvl="1"/>
            <a:endParaRPr lang="da-DK" sz="1600" dirty="0"/>
          </a:p>
        </p:txBody>
      </p:sp>
    </p:spTree>
    <p:extLst>
      <p:ext uri="{BB962C8B-B14F-4D97-AF65-F5344CB8AC3E}">
        <p14:creationId xmlns:p14="http://schemas.microsoft.com/office/powerpoint/2010/main" val="192766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3C7800-8921-43A7-9D09-A5090DB5D54F}"/>
              </a:ext>
            </a:extLst>
          </p:cNvPr>
          <p:cNvSpPr>
            <a:spLocks noGrp="1"/>
          </p:cNvSpPr>
          <p:nvPr>
            <p:ph type="title"/>
          </p:nvPr>
        </p:nvSpPr>
        <p:spPr/>
        <p:txBody>
          <a:bodyPr/>
          <a:lstStyle/>
          <a:p>
            <a:r>
              <a:rPr lang="da-DK" b="1" dirty="0"/>
              <a:t>Den debatterende artikel </a:t>
            </a:r>
          </a:p>
        </p:txBody>
      </p:sp>
      <p:sp>
        <p:nvSpPr>
          <p:cNvPr id="4" name="Pladsholder til indhold 2">
            <a:extLst>
              <a:ext uri="{FF2B5EF4-FFF2-40B4-BE49-F238E27FC236}">
                <a16:creationId xmlns:a16="http://schemas.microsoft.com/office/drawing/2014/main" id="{A354A7F9-B43B-43E9-9ADB-5E28FD4F1CB6}"/>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i="1" dirty="0"/>
              <a:t>Opbygning - 5 gode råd:</a:t>
            </a:r>
          </a:p>
          <a:p>
            <a:pPr marL="0" indent="0">
              <a:buNone/>
            </a:pPr>
            <a:endParaRPr lang="da-DK" sz="2400" u="sng" dirty="0"/>
          </a:p>
          <a:p>
            <a:pPr lvl="0"/>
            <a:r>
              <a:rPr lang="da-DK" sz="1800" dirty="0"/>
              <a:t>Lav en indledning, der både præsenterer, vinkler og fænger</a:t>
            </a:r>
            <a:endParaRPr lang="da-DK" sz="1800" b="1" dirty="0"/>
          </a:p>
          <a:p>
            <a:pPr lvl="0"/>
            <a:r>
              <a:rPr lang="da-DK" sz="1800" dirty="0"/>
              <a:t>Forklar din læser, hvilke centrale synspunkter vi ser i hovedteksten</a:t>
            </a:r>
            <a:endParaRPr lang="da-DK" sz="1800" b="1" dirty="0"/>
          </a:p>
          <a:p>
            <a:pPr lvl="0"/>
            <a:r>
              <a:rPr lang="da-DK" sz="1800" dirty="0"/>
              <a:t>Inddrag andre synspunkter og vinkler på emnet, bl.a. dem fra de andre tekster, der knytter sig til opgaven</a:t>
            </a:r>
            <a:endParaRPr lang="da-DK" sz="1800" b="1" dirty="0"/>
          </a:p>
          <a:p>
            <a:pPr lvl="0"/>
            <a:r>
              <a:rPr lang="da-DK" sz="1800" dirty="0"/>
              <a:t>Vis, hvor du selv står og argumentér for dine egne synspunkter</a:t>
            </a:r>
            <a:endParaRPr lang="da-DK" sz="1800" b="1" dirty="0"/>
          </a:p>
          <a:p>
            <a:pPr lvl="0"/>
            <a:r>
              <a:rPr lang="da-DK" sz="1800" dirty="0"/>
              <a:t>Underbyg din argumentation med eksempler</a:t>
            </a:r>
            <a:endParaRPr lang="da-DK" sz="1800" b="1" dirty="0"/>
          </a:p>
          <a:p>
            <a:pPr marL="0" indent="0">
              <a:buNone/>
            </a:pPr>
            <a:endParaRPr lang="da-DK" sz="2000" dirty="0">
              <a:solidFill>
                <a:schemeClr val="accent6">
                  <a:lumMod val="75000"/>
                </a:schemeClr>
              </a:solidFill>
            </a:endParaRPr>
          </a:p>
          <a:p>
            <a:pPr marL="0" indent="0">
              <a:buNone/>
            </a:pPr>
            <a:r>
              <a:rPr lang="da-DK" sz="1800" dirty="0">
                <a:solidFill>
                  <a:schemeClr val="accent1">
                    <a:lumMod val="75000"/>
                  </a:schemeClr>
                </a:solidFill>
              </a:rPr>
              <a:t>OBS: Se dokumentet på Lectio for uddybning af de enkelte punkter</a:t>
            </a:r>
          </a:p>
          <a:p>
            <a:pPr marL="0" indent="0">
              <a:buNone/>
            </a:pPr>
            <a:endParaRPr lang="da-DK" sz="2000" dirty="0"/>
          </a:p>
          <a:p>
            <a:pPr marL="0" indent="0">
              <a:buNone/>
            </a:pPr>
            <a:endParaRPr lang="da-DK" sz="2000" dirty="0"/>
          </a:p>
          <a:p>
            <a:endParaRPr lang="da-DK" sz="2000" b="1" dirty="0"/>
          </a:p>
        </p:txBody>
      </p:sp>
    </p:spTree>
    <p:extLst>
      <p:ext uri="{BB962C8B-B14F-4D97-AF65-F5344CB8AC3E}">
        <p14:creationId xmlns:p14="http://schemas.microsoft.com/office/powerpoint/2010/main" val="316912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3C7800-8921-43A7-9D09-A5090DB5D54F}"/>
              </a:ext>
            </a:extLst>
          </p:cNvPr>
          <p:cNvSpPr>
            <a:spLocks noGrp="1"/>
          </p:cNvSpPr>
          <p:nvPr>
            <p:ph type="title"/>
          </p:nvPr>
        </p:nvSpPr>
        <p:spPr/>
        <p:txBody>
          <a:bodyPr/>
          <a:lstStyle/>
          <a:p>
            <a:r>
              <a:rPr lang="da-DK" b="1" dirty="0"/>
              <a:t>Den debatterende artikel </a:t>
            </a:r>
          </a:p>
        </p:txBody>
      </p:sp>
      <p:sp>
        <p:nvSpPr>
          <p:cNvPr id="4" name="Pladsholder til indhold 2">
            <a:extLst>
              <a:ext uri="{FF2B5EF4-FFF2-40B4-BE49-F238E27FC236}">
                <a16:creationId xmlns:a16="http://schemas.microsoft.com/office/drawing/2014/main" id="{A354A7F9-B43B-43E9-9ADB-5E28FD4F1CB6}"/>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i="1" dirty="0"/>
              <a:t>Individuel øvelse (20 min.)  </a:t>
            </a:r>
            <a:br>
              <a:rPr lang="da-DK" sz="2400" i="1" dirty="0"/>
            </a:br>
            <a:endParaRPr lang="da-DK" sz="2400" i="1" dirty="0"/>
          </a:p>
          <a:p>
            <a:pPr>
              <a:buFontTx/>
              <a:buChar char="-"/>
            </a:pPr>
            <a:r>
              <a:rPr lang="da-DK" sz="1800" dirty="0"/>
              <a:t>Læs artiklen ”Knæk Cancer-kampagnen får ikke en krone og ingen får smøgerne fra Jimmy” (ligger på Lectio)</a:t>
            </a:r>
          </a:p>
          <a:p>
            <a:pPr>
              <a:buFontTx/>
              <a:buChar char="-"/>
            </a:pPr>
            <a:r>
              <a:rPr lang="da-DK" sz="1800" dirty="0"/>
              <a:t>Skriv nu et udkast til en debatterende artikel om emnet </a:t>
            </a:r>
            <a:r>
              <a:rPr lang="da-DK" sz="1800" i="1" dirty="0"/>
              <a:t>rygning</a:t>
            </a:r>
            <a:r>
              <a:rPr lang="da-DK" sz="1800" dirty="0"/>
              <a:t>. </a:t>
            </a:r>
            <a:br>
              <a:rPr lang="da-DK" sz="1800" dirty="0"/>
            </a:br>
            <a:r>
              <a:rPr lang="da-DK" sz="1800" dirty="0"/>
              <a:t>OBS: Gå direkte til den diskuterende del, hvor du opstiller argumenter for og imod rygning. </a:t>
            </a:r>
            <a:br>
              <a:rPr lang="da-DK" sz="1800" dirty="0"/>
            </a:br>
            <a:r>
              <a:rPr lang="da-DK" sz="1800" dirty="0"/>
              <a:t>Husk at argumentere for din egen holdning! </a:t>
            </a:r>
          </a:p>
          <a:p>
            <a:endParaRPr lang="da-DK" sz="2000" b="1" dirty="0"/>
          </a:p>
        </p:txBody>
      </p:sp>
    </p:spTree>
    <p:extLst>
      <p:ext uri="{BB962C8B-B14F-4D97-AF65-F5344CB8AC3E}">
        <p14:creationId xmlns:p14="http://schemas.microsoft.com/office/powerpoint/2010/main" val="252401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9E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F0FC5C-3042-4552-B35C-801E8EF7920B}"/>
              </a:ext>
            </a:extLst>
          </p:cNvPr>
          <p:cNvSpPr>
            <a:spLocks noGrp="1"/>
          </p:cNvSpPr>
          <p:nvPr>
            <p:ph type="title"/>
          </p:nvPr>
        </p:nvSpPr>
        <p:spPr/>
        <p:txBody>
          <a:bodyPr/>
          <a:lstStyle/>
          <a:p>
            <a:r>
              <a:rPr lang="da-DK" b="1" dirty="0"/>
              <a:t>Den reflekterende artikel </a:t>
            </a:r>
          </a:p>
        </p:txBody>
      </p:sp>
      <p:sp>
        <p:nvSpPr>
          <p:cNvPr id="12" name="Pladsholder til indhold 2">
            <a:extLst>
              <a:ext uri="{FF2B5EF4-FFF2-40B4-BE49-F238E27FC236}">
                <a16:creationId xmlns:a16="http://schemas.microsoft.com/office/drawing/2014/main" id="{3B526C53-71A0-43A6-9C68-B406114D0401}"/>
              </a:ext>
            </a:extLst>
          </p:cNvPr>
          <p:cNvSpPr txBox="1">
            <a:spLocks/>
          </p:cNvSpPr>
          <p:nvPr/>
        </p:nvSpPr>
        <p:spPr>
          <a:xfrm>
            <a:off x="990600" y="204914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700" dirty="0"/>
              <a:t>Din opgave består i at </a:t>
            </a:r>
            <a:r>
              <a:rPr lang="da-DK" sz="1700" b="1" dirty="0"/>
              <a:t>undersøge</a:t>
            </a:r>
            <a:r>
              <a:rPr lang="da-DK" sz="1700" i="1" dirty="0"/>
              <a:t> </a:t>
            </a:r>
            <a:r>
              <a:rPr lang="da-DK" sz="1700" dirty="0"/>
              <a:t>og </a:t>
            </a:r>
            <a:r>
              <a:rPr lang="da-DK" sz="1700" b="1" dirty="0"/>
              <a:t>reflektere over</a:t>
            </a:r>
            <a:r>
              <a:rPr lang="da-DK" sz="1700" i="1" dirty="0"/>
              <a:t> </a:t>
            </a:r>
            <a:r>
              <a:rPr lang="da-DK" sz="1700" dirty="0"/>
              <a:t>et danskfagligt emne eller spørgsmål. Du skal således ikke argumentere for dit eget synspunkt, og du skal ikke nødvendigvis nå frem til en bestemt konklusion til sidst. </a:t>
            </a:r>
            <a:br>
              <a:rPr lang="da-DK" sz="1700" dirty="0"/>
            </a:br>
            <a:endParaRPr lang="da-DK" sz="1700" dirty="0"/>
          </a:p>
          <a:p>
            <a:r>
              <a:rPr lang="da-DK" sz="1700" dirty="0"/>
              <a:t>At reflektere vil sige </a:t>
            </a:r>
            <a:r>
              <a:rPr lang="da-DK" sz="1700" b="1" dirty="0"/>
              <a:t>at tænke, overveje og undre sig</a:t>
            </a:r>
            <a:r>
              <a:rPr lang="da-DK" sz="1700" dirty="0"/>
              <a:t>, og målet med artiklen er således </a:t>
            </a:r>
            <a:r>
              <a:rPr lang="da-DK" sz="1700" b="1" dirty="0"/>
              <a:t>at formidle denne refleksion</a:t>
            </a:r>
            <a:r>
              <a:rPr lang="da-DK" sz="1700" dirty="0"/>
              <a:t> og </a:t>
            </a:r>
            <a:r>
              <a:rPr lang="da-DK" sz="1700" b="1" dirty="0"/>
              <a:t>at få læseren til at reflektere sammen med dig</a:t>
            </a:r>
            <a:r>
              <a:rPr lang="da-DK" sz="1700" dirty="0"/>
              <a:t>. Hvor </a:t>
            </a:r>
            <a:r>
              <a:rPr lang="da-DK" sz="1700" i="1" dirty="0"/>
              <a:t>den debatterende artikel</a:t>
            </a:r>
            <a:r>
              <a:rPr lang="da-DK" sz="1700" dirty="0"/>
              <a:t> har synspunkterne i fokus, har </a:t>
            </a:r>
            <a:r>
              <a:rPr lang="da-DK" sz="1700" i="1" dirty="0"/>
              <a:t>den reflekterende artikel</a:t>
            </a:r>
            <a:r>
              <a:rPr lang="da-DK" sz="1700" dirty="0"/>
              <a:t> </a:t>
            </a:r>
            <a:r>
              <a:rPr lang="da-DK" sz="1700" b="1" dirty="0"/>
              <a:t>emnet i fokus</a:t>
            </a:r>
            <a:r>
              <a:rPr lang="da-DK" sz="1700" dirty="0"/>
              <a:t>. </a:t>
            </a:r>
            <a:br>
              <a:rPr lang="da-DK" sz="1700" dirty="0"/>
            </a:br>
            <a:endParaRPr lang="da-DK" sz="1700" dirty="0"/>
          </a:p>
          <a:p>
            <a:r>
              <a:rPr lang="da-DK" sz="1700" dirty="0"/>
              <a:t>Emnet vil altid være danskfagligt og ligge inden for et eller flere af fagets tre perspektiver: Det sproglige, det litterære og det mediemæssige.</a:t>
            </a:r>
            <a:br>
              <a:rPr lang="da-DK" sz="1700" dirty="0"/>
            </a:br>
            <a:endParaRPr lang="da-DK" sz="1700" dirty="0"/>
          </a:p>
          <a:p>
            <a:r>
              <a:rPr lang="da-DK" sz="1700" dirty="0"/>
              <a:t>I en opgaveformulering vil der </a:t>
            </a:r>
            <a:r>
              <a:rPr lang="da-DK" sz="1700" b="1" dirty="0"/>
              <a:t>typisk indgå flere ”tekster” </a:t>
            </a:r>
            <a:r>
              <a:rPr lang="da-DK" sz="1700" dirty="0"/>
              <a:t>(en hovedtekst, et eller flere konkrete eksempler som </a:t>
            </a:r>
            <a:r>
              <a:rPr lang="da-DK" sz="1700" i="1" dirty="0"/>
              <a:t>skal </a:t>
            </a:r>
            <a:r>
              <a:rPr lang="da-DK" sz="1700" dirty="0"/>
              <a:t>inddrages samt eksempler/supplerende materiale, som du kan bruge til inspiration)</a:t>
            </a:r>
            <a:br>
              <a:rPr lang="da-DK" sz="1700" b="1" dirty="0"/>
            </a:br>
            <a:r>
              <a:rPr lang="da-DK" sz="1700" dirty="0"/>
              <a:t>– </a:t>
            </a:r>
            <a:r>
              <a:rPr lang="da-DK" sz="1700" dirty="0" err="1"/>
              <a:t>Tekstmaterialet</a:t>
            </a:r>
            <a:r>
              <a:rPr lang="da-DK" sz="1700" dirty="0"/>
              <a:t> kan bestå af skreven tekst (både fakta og fiktion), levende billeder, radioklip mm.</a:t>
            </a:r>
          </a:p>
          <a:p>
            <a:endParaRPr lang="da-DK" sz="2000" dirty="0"/>
          </a:p>
          <a:p>
            <a:pPr marL="0" indent="0">
              <a:buNone/>
            </a:pPr>
            <a:endParaRPr lang="da-DK" sz="2000" dirty="0"/>
          </a:p>
          <a:p>
            <a:endParaRPr lang="da-DK" sz="2000" b="1" dirty="0"/>
          </a:p>
        </p:txBody>
      </p:sp>
    </p:spTree>
    <p:extLst>
      <p:ext uri="{BB962C8B-B14F-4D97-AF65-F5344CB8AC3E}">
        <p14:creationId xmlns:p14="http://schemas.microsoft.com/office/powerpoint/2010/main" val="238691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9E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F0FC5C-3042-4552-B35C-801E8EF7920B}"/>
              </a:ext>
            </a:extLst>
          </p:cNvPr>
          <p:cNvSpPr>
            <a:spLocks noGrp="1"/>
          </p:cNvSpPr>
          <p:nvPr>
            <p:ph type="title"/>
          </p:nvPr>
        </p:nvSpPr>
        <p:spPr/>
        <p:txBody>
          <a:bodyPr/>
          <a:lstStyle/>
          <a:p>
            <a:r>
              <a:rPr lang="da-DK" b="1" dirty="0"/>
              <a:t>Den reflekterende artikel </a:t>
            </a:r>
          </a:p>
        </p:txBody>
      </p:sp>
      <p:sp>
        <p:nvSpPr>
          <p:cNvPr id="6" name="Pladsholder til indhold 2">
            <a:extLst>
              <a:ext uri="{FF2B5EF4-FFF2-40B4-BE49-F238E27FC236}">
                <a16:creationId xmlns:a16="http://schemas.microsoft.com/office/drawing/2014/main" id="{ED6D8A32-EBDA-457E-B319-606AAA85DC74}"/>
              </a:ext>
            </a:extLst>
          </p:cNvPr>
          <p:cNvSpPr>
            <a:spLocks noGrp="1"/>
          </p:cNvSpPr>
          <p:nvPr>
            <p:ph idx="1"/>
          </p:nvPr>
        </p:nvSpPr>
        <p:spPr>
          <a:xfrm>
            <a:off x="990600" y="2018665"/>
            <a:ext cx="10515600" cy="4351338"/>
          </a:xfrm>
        </p:spPr>
        <p:txBody>
          <a:bodyPr>
            <a:normAutofit/>
          </a:bodyPr>
          <a:lstStyle/>
          <a:p>
            <a:pPr marL="0" indent="0">
              <a:buNone/>
            </a:pPr>
            <a:r>
              <a:rPr lang="da-DK" sz="2000" dirty="0"/>
              <a:t>Din artikel</a:t>
            </a:r>
            <a:r>
              <a:rPr lang="da-DK" sz="2000" i="1" dirty="0"/>
              <a:t> skal </a:t>
            </a:r>
            <a:r>
              <a:rPr lang="da-DK" sz="2000" dirty="0"/>
              <a:t>indeholde</a:t>
            </a:r>
            <a:r>
              <a:rPr lang="da-DK" sz="2000" i="1" dirty="0"/>
              <a:t>:</a:t>
            </a:r>
            <a:br>
              <a:rPr lang="da-DK" sz="2000" i="1" dirty="0"/>
            </a:br>
            <a:endParaRPr lang="da-DK" sz="2000" dirty="0"/>
          </a:p>
          <a:p>
            <a:pPr lvl="1"/>
            <a:r>
              <a:rPr lang="da-DK" sz="1600" dirty="0"/>
              <a:t>En præsentation af hovedteksten og de væsentligste vinkler, den lægger på emnet</a:t>
            </a:r>
          </a:p>
          <a:p>
            <a:pPr lvl="1"/>
            <a:r>
              <a:rPr lang="da-DK" sz="1600" dirty="0"/>
              <a:t>Konkrete eksempler, der belyser emnet og gør dig selv og læseren klogere på det </a:t>
            </a:r>
            <a:br>
              <a:rPr lang="da-DK" sz="1600" dirty="0"/>
            </a:br>
            <a:r>
              <a:rPr lang="da-DK" sz="1600" dirty="0"/>
              <a:t>- eksemplerne skal præsenteres, skrives frem og betragtes med et danskfagligt, analytisk blik</a:t>
            </a:r>
          </a:p>
          <a:p>
            <a:pPr lvl="1"/>
            <a:r>
              <a:rPr lang="da-DK" sz="1600" dirty="0"/>
              <a:t>Abstrakte refleksioner over eksemplerne og emnet</a:t>
            </a:r>
          </a:p>
        </p:txBody>
      </p:sp>
    </p:spTree>
    <p:extLst>
      <p:ext uri="{BB962C8B-B14F-4D97-AF65-F5344CB8AC3E}">
        <p14:creationId xmlns:p14="http://schemas.microsoft.com/office/powerpoint/2010/main" val="215951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9E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F0FC5C-3042-4552-B35C-801E8EF7920B}"/>
              </a:ext>
            </a:extLst>
          </p:cNvPr>
          <p:cNvSpPr>
            <a:spLocks noGrp="1"/>
          </p:cNvSpPr>
          <p:nvPr>
            <p:ph type="title"/>
          </p:nvPr>
        </p:nvSpPr>
        <p:spPr/>
        <p:txBody>
          <a:bodyPr/>
          <a:lstStyle/>
          <a:p>
            <a:r>
              <a:rPr lang="da-DK" b="1" dirty="0"/>
              <a:t>Den reflekterende artikel </a:t>
            </a:r>
          </a:p>
        </p:txBody>
      </p:sp>
      <p:sp>
        <p:nvSpPr>
          <p:cNvPr id="7" name="Pladsholder til indhold 2">
            <a:extLst>
              <a:ext uri="{FF2B5EF4-FFF2-40B4-BE49-F238E27FC236}">
                <a16:creationId xmlns:a16="http://schemas.microsoft.com/office/drawing/2014/main" id="{6777FFCC-E158-45A6-BA24-AA900B2B992D}"/>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i="1" dirty="0"/>
              <a:t>I den reflekterende artikel skal du vise, at du kan…</a:t>
            </a:r>
            <a:br>
              <a:rPr lang="da-DK" i="1" dirty="0"/>
            </a:br>
            <a:endParaRPr lang="da-DK" sz="1600" dirty="0"/>
          </a:p>
          <a:p>
            <a:pPr lvl="0"/>
            <a:r>
              <a:rPr lang="da-DK" sz="1600" dirty="0"/>
              <a:t>… formulere abstrakte overvejelser over emnet</a:t>
            </a:r>
          </a:p>
          <a:p>
            <a:pPr lvl="0"/>
            <a:r>
              <a:rPr lang="da-DK" sz="1600" dirty="0"/>
              <a:t>… præsentere og inddrage konkrete eksempler, som du kobler til dine abstrakte overvejelser. Eksemplerne er fra det tilknyttede </a:t>
            </a:r>
            <a:r>
              <a:rPr lang="da-DK" sz="1600" dirty="0" err="1"/>
              <a:t>tekstmateriale</a:t>
            </a:r>
            <a:r>
              <a:rPr lang="da-DK" sz="1600" dirty="0"/>
              <a:t>, men det kan også være stof fra undervisningen, egne iagttagelser, erfaringer og oplevelser, eller noget du har læst eller set i bøger, aviser, på nettet, i fjernsynet el.lign.</a:t>
            </a:r>
          </a:p>
          <a:p>
            <a:pPr lvl="0"/>
            <a:r>
              <a:rPr lang="da-DK" sz="1600" dirty="0"/>
              <a:t>… gå i dybden med en del af det udleverede materiale – dvs. at du skal kunne uddrage en eller flere vigtige analytiske pointer, som du kan koble til dine overvejelser om emnet og anvende som eksempler</a:t>
            </a:r>
          </a:p>
          <a:p>
            <a:pPr lvl="0"/>
            <a:r>
              <a:rPr lang="da-DK" sz="1600" dirty="0"/>
              <a:t>… skrive med en personlig stemme og være opmærksom på at få læseren til at tænke med. Lidt fint formuleret siger man, at den reflekterende artikel er </a:t>
            </a:r>
            <a:r>
              <a:rPr lang="da-DK" sz="1600" i="1" dirty="0"/>
              <a:t>dialogisk</a:t>
            </a:r>
            <a:r>
              <a:rPr lang="da-DK" sz="1600" dirty="0"/>
              <a:t>: Dine refleksioner skal åbne emnet og vise, hvordan du gennem din tanke- og skriveproces bliver gradvist klogere på dit emne sammen med læseren</a:t>
            </a:r>
          </a:p>
          <a:p>
            <a:pPr marL="0" lvl="0" indent="0">
              <a:buNone/>
            </a:pPr>
            <a:endParaRPr lang="da-DK" sz="1600" dirty="0"/>
          </a:p>
          <a:p>
            <a:pPr lvl="1"/>
            <a:endParaRPr lang="da-DK" sz="1600" dirty="0"/>
          </a:p>
        </p:txBody>
      </p:sp>
    </p:spTree>
    <p:extLst>
      <p:ext uri="{BB962C8B-B14F-4D97-AF65-F5344CB8AC3E}">
        <p14:creationId xmlns:p14="http://schemas.microsoft.com/office/powerpoint/2010/main" val="77352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9E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F0FC5C-3042-4552-B35C-801E8EF7920B}"/>
              </a:ext>
            </a:extLst>
          </p:cNvPr>
          <p:cNvSpPr>
            <a:spLocks noGrp="1"/>
          </p:cNvSpPr>
          <p:nvPr>
            <p:ph type="title"/>
          </p:nvPr>
        </p:nvSpPr>
        <p:spPr/>
        <p:txBody>
          <a:bodyPr/>
          <a:lstStyle/>
          <a:p>
            <a:r>
              <a:rPr lang="da-DK" b="1" dirty="0"/>
              <a:t>Den reflekterende artikel </a:t>
            </a:r>
          </a:p>
        </p:txBody>
      </p:sp>
      <p:sp>
        <p:nvSpPr>
          <p:cNvPr id="7" name="Pladsholder til indhold 2">
            <a:extLst>
              <a:ext uri="{FF2B5EF4-FFF2-40B4-BE49-F238E27FC236}">
                <a16:creationId xmlns:a16="http://schemas.microsoft.com/office/drawing/2014/main" id="{1C448F97-850E-46A3-AD6C-72485AC28691}"/>
              </a:ext>
            </a:extLst>
          </p:cNvPr>
          <p:cNvSpPr txBox="1">
            <a:spLocks/>
          </p:cNvSpPr>
          <p:nvPr/>
        </p:nvSpPr>
        <p:spPr>
          <a:xfrm>
            <a:off x="990600" y="1978025"/>
            <a:ext cx="1051560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i="1" dirty="0"/>
              <a:t>Opbygning - 7 gode råd:</a:t>
            </a:r>
          </a:p>
          <a:p>
            <a:pPr marL="0" indent="0">
              <a:buNone/>
            </a:pPr>
            <a:endParaRPr lang="da-DK" sz="2400" u="sng" dirty="0"/>
          </a:p>
          <a:p>
            <a:pPr lvl="0"/>
            <a:r>
              <a:rPr lang="da-DK" sz="1900" dirty="0"/>
              <a:t>Indled med et fængende anslag, gerne et konkret eksempel</a:t>
            </a:r>
          </a:p>
          <a:p>
            <a:pPr lvl="0"/>
            <a:r>
              <a:rPr lang="da-DK" sz="1900" dirty="0"/>
              <a:t>Skriv nærværende, levende og personligt</a:t>
            </a:r>
          </a:p>
          <a:p>
            <a:pPr lvl="0"/>
            <a:r>
              <a:rPr lang="da-DK" sz="1900" dirty="0"/>
              <a:t>Skriv emnet frem for din læser – brug eksempler, og anlæg et danskfagligt og analytisk blik på dem</a:t>
            </a:r>
          </a:p>
          <a:p>
            <a:pPr lvl="0"/>
            <a:r>
              <a:rPr lang="da-DK" sz="1900" dirty="0"/>
              <a:t>Bevæg dig naturligt mellem konkret og abstrakt</a:t>
            </a:r>
          </a:p>
          <a:p>
            <a:pPr lvl="0"/>
            <a:r>
              <a:rPr lang="da-DK" sz="1900" dirty="0"/>
              <a:t>Reflektér på et højt abstraktionsniveau – vis, at du ved noget om emnet eller kan finde relevant viden/interessante vinkler på emnet</a:t>
            </a:r>
          </a:p>
          <a:p>
            <a:pPr lvl="0"/>
            <a:r>
              <a:rPr lang="da-DK" sz="1900" dirty="0"/>
              <a:t>Vis læseren, at du tænker og reflekterer undervejs og bliver klogere på dit emne, mens du skriver</a:t>
            </a:r>
          </a:p>
          <a:p>
            <a:pPr lvl="0"/>
            <a:r>
              <a:rPr lang="da-DK" sz="1900" dirty="0"/>
              <a:t>Brug det tilknyttede </a:t>
            </a:r>
            <a:r>
              <a:rPr lang="da-DK" sz="1900" dirty="0" err="1"/>
              <a:t>tekstmateriale</a:t>
            </a:r>
            <a:r>
              <a:rPr lang="da-DK" sz="1900" dirty="0"/>
              <a:t> som en løftestang til at hæve dig over emnet og eksemplerne</a:t>
            </a:r>
          </a:p>
          <a:p>
            <a:pPr marL="0" indent="0">
              <a:buNone/>
            </a:pPr>
            <a:endParaRPr lang="da-DK" sz="2600" dirty="0">
              <a:solidFill>
                <a:schemeClr val="accent6">
                  <a:lumMod val="75000"/>
                </a:schemeClr>
              </a:solidFill>
            </a:endParaRPr>
          </a:p>
          <a:p>
            <a:pPr marL="0" indent="0">
              <a:buNone/>
            </a:pPr>
            <a:r>
              <a:rPr lang="da-DK" sz="1900" dirty="0">
                <a:solidFill>
                  <a:srgbClr val="C00000"/>
                </a:solidFill>
              </a:rPr>
              <a:t>OBS: Se dokumentet på Lectio for uddybning af de enkelte punkter</a:t>
            </a:r>
          </a:p>
          <a:p>
            <a:pPr marL="0" indent="0">
              <a:buNone/>
            </a:pPr>
            <a:endParaRPr lang="da-DK" sz="2000" dirty="0"/>
          </a:p>
          <a:p>
            <a:pPr marL="0" indent="0">
              <a:buNone/>
            </a:pPr>
            <a:endParaRPr lang="da-DK" sz="2000" dirty="0"/>
          </a:p>
          <a:p>
            <a:endParaRPr lang="da-DK" sz="2000" b="1" dirty="0"/>
          </a:p>
        </p:txBody>
      </p:sp>
    </p:spTree>
    <p:extLst>
      <p:ext uri="{BB962C8B-B14F-4D97-AF65-F5344CB8AC3E}">
        <p14:creationId xmlns:p14="http://schemas.microsoft.com/office/powerpoint/2010/main" val="340390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Effect transition="in" filter="fade">
                                      <p:cBhvr>
                                        <p:cTn id="37" dur="500"/>
                                        <p:tgtEl>
                                          <p:spTgt spid="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8" end="8"/>
                                            </p:txEl>
                                          </p:spTgt>
                                        </p:tgtEl>
                                        <p:attrNameLst>
                                          <p:attrName>style.visibility</p:attrName>
                                        </p:attrNameLst>
                                      </p:cBhvr>
                                      <p:to>
                                        <p:strVal val="visible"/>
                                      </p:to>
                                    </p:set>
                                    <p:animEffect transition="in" filter="fade">
                                      <p:cBhvr>
                                        <p:cTn id="42" dur="500"/>
                                        <p:tgtEl>
                                          <p:spTgt spid="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animEffect transition="in" filter="fade">
                                      <p:cBhvr>
                                        <p:cTn id="47"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9E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17924-2A84-4A33-AD78-3E5C704EC2AD}"/>
              </a:ext>
            </a:extLst>
          </p:cNvPr>
          <p:cNvSpPr>
            <a:spLocks noGrp="1"/>
          </p:cNvSpPr>
          <p:nvPr>
            <p:ph type="title"/>
          </p:nvPr>
        </p:nvSpPr>
        <p:spPr/>
        <p:txBody>
          <a:bodyPr/>
          <a:lstStyle/>
          <a:p>
            <a:r>
              <a:rPr lang="da-DK" b="1" dirty="0"/>
              <a:t>Den reflekterende artikel - refleksionscirklen</a:t>
            </a:r>
            <a:endParaRPr lang="da-DK" dirty="0"/>
          </a:p>
        </p:txBody>
      </p:sp>
      <p:pic>
        <p:nvPicPr>
          <p:cNvPr id="2054" name="Picture 6" descr="Billedresultat for refleksionscirkel">
            <a:extLst>
              <a:ext uri="{FF2B5EF4-FFF2-40B4-BE49-F238E27FC236}">
                <a16:creationId xmlns:a16="http://schemas.microsoft.com/office/drawing/2014/main" id="{4B75BB59-A147-41E0-9342-B596C4E71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362" y="1557971"/>
            <a:ext cx="6910388" cy="5034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32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fade">
                                      <p:cBhvr>
                                        <p:cTn id="7"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9E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17924-2A84-4A33-AD78-3E5C704EC2AD}"/>
              </a:ext>
            </a:extLst>
          </p:cNvPr>
          <p:cNvSpPr>
            <a:spLocks noGrp="1"/>
          </p:cNvSpPr>
          <p:nvPr>
            <p:ph type="title"/>
          </p:nvPr>
        </p:nvSpPr>
        <p:spPr/>
        <p:txBody>
          <a:bodyPr/>
          <a:lstStyle/>
          <a:p>
            <a:r>
              <a:rPr lang="da-DK" b="1" dirty="0"/>
              <a:t>Den reflekterende artikel – refleksionscirklen</a:t>
            </a:r>
            <a:br>
              <a:rPr lang="da-DK" b="1" dirty="0"/>
            </a:br>
            <a:r>
              <a:rPr lang="da-DK" sz="2400" b="1" dirty="0"/>
              <a:t>- </a:t>
            </a:r>
            <a:r>
              <a:rPr lang="da-DK" sz="2400" b="1" i="1" dirty="0"/>
              <a:t>konkret eksempel</a:t>
            </a:r>
            <a:endParaRPr lang="da-DK" sz="2400" dirty="0"/>
          </a:p>
        </p:txBody>
      </p:sp>
      <p:pic>
        <p:nvPicPr>
          <p:cNvPr id="1026" name="Picture 2" descr="Billedresultat for refleksionscirkel">
            <a:extLst>
              <a:ext uri="{FF2B5EF4-FFF2-40B4-BE49-F238E27FC236}">
                <a16:creationId xmlns:a16="http://schemas.microsoft.com/office/drawing/2014/main" id="{7767A06A-828A-411B-ADAD-16034B8B08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534" t="20726" r="19894" b="-1"/>
          <a:stretch/>
        </p:blipFill>
        <p:spPr bwMode="auto">
          <a:xfrm>
            <a:off x="942975" y="1690688"/>
            <a:ext cx="6543675" cy="4802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44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9E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A60E6B-A200-4ADC-A5DB-EAB28B28D247}"/>
              </a:ext>
            </a:extLst>
          </p:cNvPr>
          <p:cNvSpPr>
            <a:spLocks noGrp="1"/>
          </p:cNvSpPr>
          <p:nvPr>
            <p:ph type="title"/>
          </p:nvPr>
        </p:nvSpPr>
        <p:spPr/>
        <p:txBody>
          <a:bodyPr/>
          <a:lstStyle/>
          <a:p>
            <a:r>
              <a:rPr lang="da-DK" b="1" dirty="0"/>
              <a:t>Den reflekterende artikel - teksteksempel		</a:t>
            </a:r>
          </a:p>
        </p:txBody>
      </p:sp>
      <p:sp>
        <p:nvSpPr>
          <p:cNvPr id="3" name="Pladsholder til indhold 2">
            <a:extLst>
              <a:ext uri="{FF2B5EF4-FFF2-40B4-BE49-F238E27FC236}">
                <a16:creationId xmlns:a16="http://schemas.microsoft.com/office/drawing/2014/main" id="{2DEFAC0D-8052-4CFA-92F3-8809A8EEAF81}"/>
              </a:ext>
            </a:extLst>
          </p:cNvPr>
          <p:cNvSpPr>
            <a:spLocks noGrp="1"/>
          </p:cNvSpPr>
          <p:nvPr>
            <p:ph idx="1"/>
          </p:nvPr>
        </p:nvSpPr>
        <p:spPr/>
        <p:txBody>
          <a:bodyPr>
            <a:normAutofit/>
          </a:bodyPr>
          <a:lstStyle/>
          <a:p>
            <a:pPr marL="0" indent="0">
              <a:buNone/>
            </a:pPr>
            <a:r>
              <a:rPr lang="da-DK" sz="2600" dirty="0"/>
              <a:t>Nedenstående eksempel er fra en reflekterende artikel om emnet </a:t>
            </a:r>
            <a:r>
              <a:rPr lang="da-DK" sz="2600" i="1" dirty="0"/>
              <a:t>dialekter i Danmark:</a:t>
            </a:r>
          </a:p>
          <a:p>
            <a:pPr marL="0" indent="0">
              <a:buNone/>
            </a:pPr>
            <a:endParaRPr lang="da-DK" i="1" dirty="0"/>
          </a:p>
          <a:p>
            <a:pPr marL="0" indent="0">
              <a:buNone/>
            </a:pPr>
            <a:r>
              <a:rPr lang="da-DK" sz="1900" i="1" dirty="0"/>
              <a:t>	Der er stor uenighed om dialekternes overlevelse. Flere forskere har tidligere peget på, at	dialekterne er tæt på at uddø, fordi vi ikke længere hører dem i hverdagen. Men spørgsmålet er, 	om det overhovedet er rigtigt. Når jeg tager til Århus, er det tydeligt for mig, at de taler en 	anden dialekt, end jeg selv gør, og jeg kan nemt blive til grin, hvis jeg ikke sørger for at ændre 	min udtale væk fra det fynske. Den samme oplevelse har flere af personerne i filmen ”I Danmark 	er jeg født”, som endda oplever det som diskrimination, når de bliver grinet af. Er det rimeligt, at 	de ikke kan få lov til at tale deres eget sprog i det land, hvor de er født? På den anden side er vi 	jo nødt til at kunne forstå hinanden - og sønderjysk er altså ret svært at forstå..</a:t>
            </a:r>
            <a:endParaRPr lang="da-DK" sz="1900" dirty="0"/>
          </a:p>
        </p:txBody>
      </p:sp>
    </p:spTree>
    <p:extLst>
      <p:ext uri="{BB962C8B-B14F-4D97-AF65-F5344CB8AC3E}">
        <p14:creationId xmlns:p14="http://schemas.microsoft.com/office/powerpoint/2010/main" val="378987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Blå">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1684</Words>
  <Application>Microsoft Office PowerPoint</Application>
  <PresentationFormat>Widescreen</PresentationFormat>
  <Paragraphs>112</Paragraphs>
  <Slides>18</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18</vt:i4>
      </vt:variant>
    </vt:vector>
  </HeadingPairs>
  <TitlesOfParts>
    <vt:vector size="22" baseType="lpstr">
      <vt:lpstr>Arial</vt:lpstr>
      <vt:lpstr>Calibri</vt:lpstr>
      <vt:lpstr>Calibri Light</vt:lpstr>
      <vt:lpstr>Office-tema</vt:lpstr>
      <vt:lpstr>Skriftlige genrer i dansk</vt:lpstr>
      <vt:lpstr>Skriftlige genrer i dansk </vt:lpstr>
      <vt:lpstr>Den analyserende artikel </vt:lpstr>
      <vt:lpstr>Den analyserende artikel </vt:lpstr>
      <vt:lpstr>Den analyserende artikel  </vt:lpstr>
      <vt:lpstr>Den analyserende artikel </vt:lpstr>
      <vt:lpstr>Den debatterende artikel  </vt:lpstr>
      <vt:lpstr>Den debatterende artikel  </vt:lpstr>
      <vt:lpstr>Den debatterende artikel  </vt:lpstr>
      <vt:lpstr>Den debatterende artikel </vt:lpstr>
      <vt:lpstr>Den debatterende artikel </vt:lpstr>
      <vt:lpstr>Den reflekterende artikel </vt:lpstr>
      <vt:lpstr>Den reflekterende artikel </vt:lpstr>
      <vt:lpstr>Den reflekterende artikel </vt:lpstr>
      <vt:lpstr>Den reflekterende artikel </vt:lpstr>
      <vt:lpstr>Den reflekterende artikel - refleksionscirklen</vt:lpstr>
      <vt:lpstr>Den reflekterende artikel – refleksionscirklen - konkret eksempel</vt:lpstr>
      <vt:lpstr>Den reflekterende artikel - teksteksempel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Sproglige finurligheder i dansk..</dc:title>
  <dc:creator>Anna Kirk Dahl</dc:creator>
  <cp:lastModifiedBy>Anna Kirk Dahl</cp:lastModifiedBy>
  <cp:revision>28</cp:revision>
  <dcterms:created xsi:type="dcterms:W3CDTF">2019-03-18T10:11:58Z</dcterms:created>
  <dcterms:modified xsi:type="dcterms:W3CDTF">2019-11-07T19:17:53Z</dcterms:modified>
</cp:coreProperties>
</file>