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8"/>
  </p:notesMasterIdLst>
  <p:sldIdLst>
    <p:sldId id="256" r:id="rId2"/>
    <p:sldId id="306" r:id="rId3"/>
    <p:sldId id="271" r:id="rId4"/>
    <p:sldId id="309" r:id="rId5"/>
    <p:sldId id="310" r:id="rId6"/>
    <p:sldId id="31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4C976E-A208-45F7-BC7F-37EB2209FEE3}" v="1" dt="2021-11-10T08:56:44.1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941" autoAdjust="0"/>
  </p:normalViewPr>
  <p:slideViewPr>
    <p:cSldViewPr snapToGrid="0">
      <p:cViewPr varScale="1">
        <p:scale>
          <a:sx n="76" d="100"/>
          <a:sy n="76" d="100"/>
        </p:scale>
        <p:origin x="94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a Bánkuti Østergaard" userId="af89afee-ff42-4fa0-9f32-242e0abd4946" providerId="ADAL" clId="{AF4C976E-A208-45F7-BC7F-37EB2209FEE3}"/>
    <pc:docChg chg="custSel addSld delSld modSld">
      <pc:chgData name="Erika Bánkuti Østergaard" userId="af89afee-ff42-4fa0-9f32-242e0abd4946" providerId="ADAL" clId="{AF4C976E-A208-45F7-BC7F-37EB2209FEE3}" dt="2023-02-10T06:58:15.488" v="1032" actId="255"/>
      <pc:docMkLst>
        <pc:docMk/>
      </pc:docMkLst>
      <pc:sldChg chg="modSp mod">
        <pc:chgData name="Erika Bánkuti Østergaard" userId="af89afee-ff42-4fa0-9f32-242e0abd4946" providerId="ADAL" clId="{AF4C976E-A208-45F7-BC7F-37EB2209FEE3}" dt="2021-11-10T08:59:59.404" v="202" actId="207"/>
        <pc:sldMkLst>
          <pc:docMk/>
          <pc:sldMk cId="2543379395" sldId="256"/>
        </pc:sldMkLst>
        <pc:spChg chg="mod">
          <ac:chgData name="Erika Bánkuti Østergaard" userId="af89afee-ff42-4fa0-9f32-242e0abd4946" providerId="ADAL" clId="{AF4C976E-A208-45F7-BC7F-37EB2209FEE3}" dt="2021-11-10T08:59:59.404" v="202" actId="207"/>
          <ac:spMkLst>
            <pc:docMk/>
            <pc:sldMk cId="2543379395" sldId="256"/>
            <ac:spMk id="2" creationId="{4C8158AF-3B84-40D4-96D7-93917EDF5784}"/>
          </ac:spMkLst>
        </pc:spChg>
        <pc:spChg chg="mod">
          <ac:chgData name="Erika Bánkuti Østergaard" userId="af89afee-ff42-4fa0-9f32-242e0abd4946" providerId="ADAL" clId="{AF4C976E-A208-45F7-BC7F-37EB2209FEE3}" dt="2021-11-10T08:59:34.666" v="149" actId="14100"/>
          <ac:spMkLst>
            <pc:docMk/>
            <pc:sldMk cId="2543379395" sldId="256"/>
            <ac:spMk id="3" creationId="{985BF341-870F-4AB2-AA6B-2E29A08F8DCD}"/>
          </ac:spMkLst>
        </pc:spChg>
      </pc:sldChg>
      <pc:sldChg chg="addSp modSp add mod chgLayout">
        <pc:chgData name="Erika Bánkuti Østergaard" userId="af89afee-ff42-4fa0-9f32-242e0abd4946" providerId="ADAL" clId="{AF4C976E-A208-45F7-BC7F-37EB2209FEE3}" dt="2021-11-10T08:57:02.135" v="48" actId="20577"/>
        <pc:sldMkLst>
          <pc:docMk/>
          <pc:sldMk cId="3257402910" sldId="271"/>
        </pc:sldMkLst>
        <pc:spChg chg="add mod ord">
          <ac:chgData name="Erika Bánkuti Østergaard" userId="af89afee-ff42-4fa0-9f32-242e0abd4946" providerId="ADAL" clId="{AF4C976E-A208-45F7-BC7F-37EB2209FEE3}" dt="2021-11-10T08:57:02.135" v="48" actId="20577"/>
          <ac:spMkLst>
            <pc:docMk/>
            <pc:sldMk cId="3257402910" sldId="271"/>
            <ac:spMk id="2" creationId="{4A6D21C0-1D53-451A-AFC7-E95BFCC4727D}"/>
          </ac:spMkLst>
        </pc:spChg>
        <pc:picChg chg="mod ord">
          <ac:chgData name="Erika Bánkuti Østergaard" userId="af89afee-ff42-4fa0-9f32-242e0abd4946" providerId="ADAL" clId="{AF4C976E-A208-45F7-BC7F-37EB2209FEE3}" dt="2021-11-10T08:56:48.054" v="1" actId="700"/>
          <ac:picMkLst>
            <pc:docMk/>
            <pc:sldMk cId="3257402910" sldId="271"/>
            <ac:picMk id="5" creationId="{91972718-256E-467B-9315-BB61A2CA0597}"/>
          </ac:picMkLst>
        </pc:picChg>
      </pc:sldChg>
      <pc:sldChg chg="modSp mod">
        <pc:chgData name="Erika Bánkuti Østergaard" userId="af89afee-ff42-4fa0-9f32-242e0abd4946" providerId="ADAL" clId="{AF4C976E-A208-45F7-BC7F-37EB2209FEE3}" dt="2021-11-10T09:00:07.530" v="203" actId="207"/>
        <pc:sldMkLst>
          <pc:docMk/>
          <pc:sldMk cId="2591203807" sldId="306"/>
        </pc:sldMkLst>
        <pc:spChg chg="mod">
          <ac:chgData name="Erika Bánkuti Østergaard" userId="af89afee-ff42-4fa0-9f32-242e0abd4946" providerId="ADAL" clId="{AF4C976E-A208-45F7-BC7F-37EB2209FEE3}" dt="2021-11-10T09:00:07.530" v="203" actId="207"/>
          <ac:spMkLst>
            <pc:docMk/>
            <pc:sldMk cId="2591203807" sldId="306"/>
            <ac:spMk id="2" creationId="{5453FD54-545F-48AD-BC48-0E2347EBABD4}"/>
          </ac:spMkLst>
        </pc:spChg>
        <pc:spChg chg="mod">
          <ac:chgData name="Erika Bánkuti Østergaard" userId="af89afee-ff42-4fa0-9f32-242e0abd4946" providerId="ADAL" clId="{AF4C976E-A208-45F7-BC7F-37EB2209FEE3}" dt="2021-11-10T08:58:49.073" v="136" actId="20577"/>
          <ac:spMkLst>
            <pc:docMk/>
            <pc:sldMk cId="2591203807" sldId="306"/>
            <ac:spMk id="5" creationId="{CA773327-7C8D-4121-967D-C0802261A9A7}"/>
          </ac:spMkLst>
        </pc:spChg>
        <pc:spChg chg="mod">
          <ac:chgData name="Erika Bánkuti Østergaard" userId="af89afee-ff42-4fa0-9f32-242e0abd4946" providerId="ADAL" clId="{AF4C976E-A208-45F7-BC7F-37EB2209FEE3}" dt="2021-11-10T08:57:52.140" v="58"/>
          <ac:spMkLst>
            <pc:docMk/>
            <pc:sldMk cId="2591203807" sldId="306"/>
            <ac:spMk id="6" creationId="{419C5F58-188C-44BA-ACF1-5B7540D1F918}"/>
          </ac:spMkLst>
        </pc:spChg>
      </pc:sldChg>
      <pc:sldChg chg="del">
        <pc:chgData name="Erika Bánkuti Østergaard" userId="af89afee-ff42-4fa0-9f32-242e0abd4946" providerId="ADAL" clId="{AF4C976E-A208-45F7-BC7F-37EB2209FEE3}" dt="2021-11-10T09:00:27.351" v="204" actId="47"/>
        <pc:sldMkLst>
          <pc:docMk/>
          <pc:sldMk cId="1669819347" sldId="307"/>
        </pc:sldMkLst>
      </pc:sldChg>
      <pc:sldChg chg="addSp delSp modSp mod modClrScheme chgLayout">
        <pc:chgData name="Erika Bánkuti Østergaard" userId="af89afee-ff42-4fa0-9f32-242e0abd4946" providerId="ADAL" clId="{AF4C976E-A208-45F7-BC7F-37EB2209FEE3}" dt="2023-02-10T06:58:15.488" v="1032" actId="255"/>
        <pc:sldMkLst>
          <pc:docMk/>
          <pc:sldMk cId="1874698207" sldId="309"/>
        </pc:sldMkLst>
        <pc:spChg chg="mod ord">
          <ac:chgData name="Erika Bánkuti Østergaard" userId="af89afee-ff42-4fa0-9f32-242e0abd4946" providerId="ADAL" clId="{AF4C976E-A208-45F7-BC7F-37EB2209FEE3}" dt="2021-11-10T09:01:26.722" v="254" actId="1076"/>
          <ac:spMkLst>
            <pc:docMk/>
            <pc:sldMk cId="1874698207" sldId="309"/>
            <ac:spMk id="2" creationId="{60474056-1CCF-49B8-BE60-A03F1DAA1B42}"/>
          </ac:spMkLst>
        </pc:spChg>
        <pc:spChg chg="del mod ord">
          <ac:chgData name="Erika Bánkuti Østergaard" userId="af89afee-ff42-4fa0-9f32-242e0abd4946" providerId="ADAL" clId="{AF4C976E-A208-45F7-BC7F-37EB2209FEE3}" dt="2021-11-10T09:00:53.778" v="205" actId="700"/>
          <ac:spMkLst>
            <pc:docMk/>
            <pc:sldMk cId="1874698207" sldId="309"/>
            <ac:spMk id="3" creationId="{B8E4A5A9-FBE0-4DA2-AEE2-3CB759554DDC}"/>
          </ac:spMkLst>
        </pc:spChg>
        <pc:spChg chg="add mod ord">
          <ac:chgData name="Erika Bánkuti Østergaard" userId="af89afee-ff42-4fa0-9f32-242e0abd4946" providerId="ADAL" clId="{AF4C976E-A208-45F7-BC7F-37EB2209FEE3}" dt="2023-02-10T06:58:15.488" v="1032" actId="255"/>
          <ac:spMkLst>
            <pc:docMk/>
            <pc:sldMk cId="1874698207" sldId="309"/>
            <ac:spMk id="4" creationId="{2CC6C697-C5CE-4573-AAF3-B39AC1103CAD}"/>
          </ac:spMkLst>
        </pc:spChg>
        <pc:spChg chg="add del mod ord">
          <ac:chgData name="Erika Bánkuti Østergaard" userId="af89afee-ff42-4fa0-9f32-242e0abd4946" providerId="ADAL" clId="{AF4C976E-A208-45F7-BC7F-37EB2209FEE3}" dt="2021-11-10T09:01:21.623" v="253" actId="700"/>
          <ac:spMkLst>
            <pc:docMk/>
            <pc:sldMk cId="1874698207" sldId="309"/>
            <ac:spMk id="5" creationId="{27675E79-A48A-43E4-900D-08F8A09B9C5A}"/>
          </ac:spMkLst>
        </pc:spChg>
        <pc:spChg chg="add mod ord">
          <ac:chgData name="Erika Bánkuti Østergaard" userId="af89afee-ff42-4fa0-9f32-242e0abd4946" providerId="ADAL" clId="{AF4C976E-A208-45F7-BC7F-37EB2209FEE3}" dt="2021-11-10T09:03:15.469" v="423" actId="207"/>
          <ac:spMkLst>
            <pc:docMk/>
            <pc:sldMk cId="1874698207" sldId="309"/>
            <ac:spMk id="6" creationId="{22DD922C-9740-4282-A437-97CCD7B70F5A}"/>
          </ac:spMkLst>
        </pc:spChg>
        <pc:spChg chg="add mod ord">
          <ac:chgData name="Erika Bánkuti Østergaard" userId="af89afee-ff42-4fa0-9f32-242e0abd4946" providerId="ADAL" clId="{AF4C976E-A208-45F7-BC7F-37EB2209FEE3}" dt="2021-11-10T09:05:44.774" v="560" actId="207"/>
          <ac:spMkLst>
            <pc:docMk/>
            <pc:sldMk cId="1874698207" sldId="309"/>
            <ac:spMk id="7" creationId="{5272AC39-1CE4-484B-8C67-1F9474061CEC}"/>
          </ac:spMkLst>
        </pc:spChg>
        <pc:spChg chg="add mod ord">
          <ac:chgData name="Erika Bánkuti Østergaard" userId="af89afee-ff42-4fa0-9f32-242e0abd4946" providerId="ADAL" clId="{AF4C976E-A208-45F7-BC7F-37EB2209FEE3}" dt="2021-11-10T09:48:16.565" v="1028" actId="20577"/>
          <ac:spMkLst>
            <pc:docMk/>
            <pc:sldMk cId="1874698207" sldId="309"/>
            <ac:spMk id="8" creationId="{8FB6B1E7-36C7-494C-B5BB-8C3424D9D6CC}"/>
          </ac:spMkLst>
        </pc:spChg>
      </pc:sldChg>
    </pc:docChg>
  </pc:docChgLst>
  <pc:docChgLst>
    <pc:chgData name="Erika Bánkuti Østergaard" userId="af89afee-ff42-4fa0-9f32-242e0abd4946" providerId="ADAL" clId="{F5D947C7-0A97-4E1D-824A-1C68F0C0D0E5}"/>
    <pc:docChg chg="custSel addSld delSld modSld">
      <pc:chgData name="Erika Bánkuti Østergaard" userId="af89afee-ff42-4fa0-9f32-242e0abd4946" providerId="ADAL" clId="{F5D947C7-0A97-4E1D-824A-1C68F0C0D0E5}" dt="2019-06-11T18:50:53.054" v="1" actId="2696"/>
      <pc:docMkLst>
        <pc:docMk/>
      </pc:docMkLst>
      <pc:sldChg chg="add del">
        <pc:chgData name="Erika Bánkuti Østergaard" userId="af89afee-ff42-4fa0-9f32-242e0abd4946" providerId="ADAL" clId="{F5D947C7-0A97-4E1D-824A-1C68F0C0D0E5}" dt="2019-06-11T18:50:53.054" v="1" actId="2696"/>
        <pc:sldMkLst>
          <pc:docMk/>
          <pc:sldMk cId="3567429567" sldId="31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6BD4B-6834-45AD-92F0-52AEB35B3225}" type="datetimeFigureOut">
              <a:rPr lang="da-DK" smtClean="0"/>
              <a:t>10-02-2023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294F0-2729-4BD4-B3EF-B2A4761D998A}" type="slidenum">
              <a:rPr lang="da-DK" smtClean="0"/>
              <a:t>‹nr.›</a:t>
            </a:fld>
            <a:endParaRPr lang="da-DK"/>
          </a:p>
        </p:txBody>
      </p:sp>
    </p:spTree>
    <p:extLst>
      <p:ext uri="{BB962C8B-B14F-4D97-AF65-F5344CB8AC3E}">
        <p14:creationId xmlns:p14="http://schemas.microsoft.com/office/powerpoint/2010/main" val="873975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Økonomien – kamp mellem de forskellige samfundsgrupper: dem, som ejer og dem, som arbejder</a:t>
            </a:r>
          </a:p>
          <a:p>
            <a:endParaRPr lang="da-DK" sz="1200" kern="1200" dirty="0">
              <a:solidFill>
                <a:schemeClr val="tx1"/>
              </a:solidFill>
              <a:latin typeface="+mn-lt"/>
              <a:ea typeface="+mn-ea"/>
              <a:cs typeface="+mn-cs"/>
            </a:endParaRPr>
          </a:p>
          <a:p>
            <a:r>
              <a:rPr lang="da-DK" sz="1200" kern="1200" dirty="0">
                <a:solidFill>
                  <a:schemeClr val="tx1"/>
                </a:solidFill>
                <a:latin typeface="+mn-lt"/>
                <a:ea typeface="+mn-ea"/>
                <a:cs typeface="+mn-cs"/>
              </a:rPr>
              <a:t>Historikere med et </a:t>
            </a:r>
            <a:r>
              <a:rPr lang="da-DK" sz="1200" b="1" kern="1200" dirty="0">
                <a:solidFill>
                  <a:schemeClr val="tx1"/>
                </a:solidFill>
                <a:latin typeface="+mn-lt"/>
                <a:ea typeface="+mn-ea"/>
                <a:cs typeface="+mn-cs"/>
              </a:rPr>
              <a:t>materialistisk </a:t>
            </a:r>
            <a:r>
              <a:rPr lang="da-DK" sz="1200" b="1" kern="1200" dirty="0" err="1">
                <a:solidFill>
                  <a:schemeClr val="tx1"/>
                </a:solidFill>
                <a:latin typeface="+mn-lt"/>
                <a:ea typeface="+mn-ea"/>
                <a:cs typeface="+mn-cs"/>
              </a:rPr>
              <a:t>historiesyn</a:t>
            </a:r>
            <a:r>
              <a:rPr lang="da-DK" sz="1200" b="1" kern="1200" dirty="0">
                <a:solidFill>
                  <a:schemeClr val="tx1"/>
                </a:solidFill>
                <a:latin typeface="+mn-lt"/>
                <a:ea typeface="+mn-ea"/>
                <a:cs typeface="+mn-cs"/>
              </a:rPr>
              <a:t> </a:t>
            </a:r>
            <a:r>
              <a:rPr lang="da-DK" sz="1200" kern="1200" dirty="0">
                <a:solidFill>
                  <a:schemeClr val="tx1"/>
                </a:solidFill>
                <a:latin typeface="+mn-lt"/>
                <a:ea typeface="+mn-ea"/>
                <a:cs typeface="+mn-cs"/>
              </a:rPr>
              <a:t>finder primært årsagen til historiens gang i </a:t>
            </a:r>
            <a:r>
              <a:rPr lang="da-DK" sz="1200" b="1" kern="1200" dirty="0">
                <a:solidFill>
                  <a:schemeClr val="tx1"/>
                </a:solidFill>
                <a:latin typeface="+mn-lt"/>
                <a:ea typeface="+mn-ea"/>
                <a:cs typeface="+mn-cs"/>
              </a:rPr>
              <a:t>menneskets grundlæggende biologiske behov </a:t>
            </a:r>
            <a:r>
              <a:rPr lang="da-DK" sz="1200" kern="1200" dirty="0">
                <a:solidFill>
                  <a:schemeClr val="tx1"/>
                </a:solidFill>
                <a:latin typeface="+mn-lt"/>
                <a:ea typeface="+mn-ea"/>
                <a:cs typeface="+mn-cs"/>
              </a:rPr>
              <a:t>og i den "</a:t>
            </a:r>
            <a:r>
              <a:rPr lang="da-DK" sz="1200" b="1" kern="1200" dirty="0">
                <a:solidFill>
                  <a:schemeClr val="tx1"/>
                </a:solidFill>
                <a:latin typeface="+mn-lt"/>
                <a:ea typeface="+mn-ea"/>
                <a:cs typeface="+mn-cs"/>
              </a:rPr>
              <a:t>kamp</a:t>
            </a:r>
            <a:r>
              <a:rPr lang="da-DK" sz="1200" kern="1200" dirty="0">
                <a:solidFill>
                  <a:schemeClr val="tx1"/>
                </a:solidFill>
                <a:latin typeface="+mn-lt"/>
                <a:ea typeface="+mn-ea"/>
                <a:cs typeface="+mn-cs"/>
              </a:rPr>
              <a:t>", der opstår i forbindelse med menneskenes forsøg på at </a:t>
            </a:r>
            <a:r>
              <a:rPr lang="da-DK" sz="1200" b="1" kern="1200" dirty="0">
                <a:solidFill>
                  <a:schemeClr val="tx1"/>
                </a:solidFill>
                <a:latin typeface="+mn-lt"/>
                <a:ea typeface="+mn-ea"/>
                <a:cs typeface="+mn-cs"/>
              </a:rPr>
              <a:t>opfylde disse behov</a:t>
            </a:r>
            <a:r>
              <a:rPr lang="da-DK" sz="1200" kern="1200" dirty="0">
                <a:solidFill>
                  <a:schemeClr val="tx1"/>
                </a:solidFill>
                <a:latin typeface="+mn-lt"/>
                <a:ea typeface="+mn-ea"/>
                <a:cs typeface="+mn-cs"/>
              </a:rPr>
              <a:t>. Menneskelige ideer og handlinger afledes alle af </a:t>
            </a:r>
            <a:r>
              <a:rPr lang="da-DK" sz="1200" b="1" kern="1200" dirty="0">
                <a:solidFill>
                  <a:schemeClr val="tx1"/>
                </a:solidFill>
                <a:latin typeface="+mn-lt"/>
                <a:ea typeface="+mn-ea"/>
                <a:cs typeface="+mn-cs"/>
              </a:rPr>
              <a:t>de materielle vilkår. </a:t>
            </a:r>
            <a:r>
              <a:rPr lang="da-DK" sz="1200" kern="1200" dirty="0">
                <a:solidFill>
                  <a:schemeClr val="tx1"/>
                </a:solidFill>
                <a:latin typeface="+mn-lt"/>
                <a:ea typeface="+mn-ea"/>
                <a:cs typeface="+mn-cs"/>
              </a:rPr>
              <a:t>Det materialistiske </a:t>
            </a:r>
            <a:r>
              <a:rPr lang="da-DK" sz="1200" kern="1200" dirty="0" err="1">
                <a:solidFill>
                  <a:schemeClr val="tx1"/>
                </a:solidFill>
                <a:latin typeface="+mn-lt"/>
                <a:ea typeface="+mn-ea"/>
                <a:cs typeface="+mn-cs"/>
              </a:rPr>
              <a:t>historiesyn</a:t>
            </a:r>
            <a:r>
              <a:rPr lang="da-DK" sz="1200" kern="1200" dirty="0">
                <a:solidFill>
                  <a:schemeClr val="tx1"/>
                </a:solidFill>
                <a:latin typeface="+mn-lt"/>
                <a:ea typeface="+mn-ea"/>
                <a:cs typeface="+mn-cs"/>
              </a:rPr>
              <a:t> er oprindeligt tæt knyttet til </a:t>
            </a:r>
            <a:r>
              <a:rPr lang="da-DK" sz="1200" b="1" kern="1200" dirty="0">
                <a:solidFill>
                  <a:schemeClr val="tx1"/>
                </a:solidFill>
                <a:latin typeface="+mn-lt"/>
                <a:ea typeface="+mn-ea"/>
                <a:cs typeface="+mn-cs"/>
              </a:rPr>
              <a:t>marxistisk historietænkning </a:t>
            </a:r>
            <a:r>
              <a:rPr lang="da-DK" sz="1200" kern="1200" dirty="0">
                <a:solidFill>
                  <a:schemeClr val="tx1"/>
                </a:solidFill>
                <a:latin typeface="+mn-lt"/>
                <a:ea typeface="+mn-ea"/>
                <a:cs typeface="+mn-cs"/>
              </a:rPr>
              <a:t>udformet af Karl Marx (1818 -1883).</a:t>
            </a:r>
          </a:p>
          <a:p>
            <a:r>
              <a:rPr lang="da-DK" sz="1200" kern="1200" dirty="0">
                <a:solidFill>
                  <a:schemeClr val="tx1"/>
                </a:solidFill>
                <a:latin typeface="+mn-lt"/>
                <a:ea typeface="+mn-ea"/>
                <a:cs typeface="+mn-cs"/>
              </a:rPr>
              <a:t>Marxister er tilhængere af den dialektiske materialisme, da den bygger på en </a:t>
            </a:r>
            <a:r>
              <a:rPr lang="da-DK" sz="1200" b="1" kern="1200" dirty="0">
                <a:solidFill>
                  <a:schemeClr val="tx1"/>
                </a:solidFill>
                <a:latin typeface="+mn-lt"/>
                <a:ea typeface="+mn-ea"/>
                <a:cs typeface="+mn-cs"/>
              </a:rPr>
              <a:t>samfundsteor</a:t>
            </a:r>
            <a:r>
              <a:rPr lang="da-DK" sz="1200" kern="1200" dirty="0">
                <a:solidFill>
                  <a:schemeClr val="tx1"/>
                </a:solidFill>
                <a:latin typeface="+mn-lt"/>
                <a:ea typeface="+mn-ea"/>
                <a:cs typeface="+mn-cs"/>
              </a:rPr>
              <a:t>i, der skelner mellem </a:t>
            </a:r>
            <a:r>
              <a:rPr lang="da-DK" sz="1200" b="1" kern="1200" dirty="0">
                <a:solidFill>
                  <a:schemeClr val="tx1"/>
                </a:solidFill>
                <a:latin typeface="+mn-lt"/>
                <a:ea typeface="+mn-ea"/>
                <a:cs typeface="+mn-cs"/>
              </a:rPr>
              <a:t>samfundets materielle basis og samfundets ideologiske overbygning</a:t>
            </a:r>
            <a:r>
              <a:rPr lang="da-DK" sz="1200" kern="1200" dirty="0">
                <a:solidFill>
                  <a:schemeClr val="tx1"/>
                </a:solidFill>
                <a:latin typeface="+mn-lt"/>
                <a:ea typeface="+mn-ea"/>
                <a:cs typeface="+mn-cs"/>
              </a:rPr>
              <a:t>. Teorien antager, at det er de materielle, økonomiske og teknologiske strukturer der er bestemmende for hvad der vil ske i et bestemt samfund i en bestemt tidsperiode. =</a:t>
            </a:r>
            <a:r>
              <a:rPr lang="da-DK" sz="1200" b="1" kern="1200" dirty="0">
                <a:solidFill>
                  <a:schemeClr val="tx1"/>
                </a:solidFill>
                <a:latin typeface="+mn-lt"/>
                <a:ea typeface="+mn-ea"/>
                <a:cs typeface="+mn-cs"/>
              </a:rPr>
              <a:t>Pyramide</a:t>
            </a:r>
            <a:endParaRPr lang="da-DK" sz="1200" kern="1200" dirty="0">
              <a:solidFill>
                <a:schemeClr val="tx1"/>
              </a:solidFill>
              <a:latin typeface="+mn-lt"/>
              <a:ea typeface="+mn-ea"/>
              <a:cs typeface="+mn-cs"/>
            </a:endParaRPr>
          </a:p>
          <a:p>
            <a:endParaRPr lang="da-DK" sz="1200" kern="1200" dirty="0">
              <a:solidFill>
                <a:schemeClr val="tx1"/>
              </a:solidFill>
              <a:latin typeface="+mn-lt"/>
              <a:ea typeface="+mn-ea"/>
              <a:cs typeface="+mn-cs"/>
            </a:endParaRPr>
          </a:p>
          <a:p>
            <a:r>
              <a:rPr lang="da-DK" sz="1100" i="1" kern="1200" dirty="0">
                <a:solidFill>
                  <a:schemeClr val="tx1"/>
                </a:solidFill>
                <a:latin typeface="+mn-lt"/>
                <a:ea typeface="+mn-ea"/>
                <a:cs typeface="+mn-cs"/>
              </a:rPr>
              <a:t>Et eksempel på en dialektisk materialistisk inspireret historiebog er Torben Peter Andersens "Produktion og Samfund - Danmarks og Nordens Historie", Fundamental Historie, </a:t>
            </a:r>
            <a:r>
              <a:rPr lang="da-DK" sz="1100" i="1" kern="1200" dirty="0" err="1">
                <a:solidFill>
                  <a:schemeClr val="tx1"/>
                </a:solidFill>
                <a:latin typeface="+mn-lt"/>
                <a:ea typeface="+mn-ea"/>
                <a:cs typeface="+mn-cs"/>
              </a:rPr>
              <a:t>GADs</a:t>
            </a:r>
            <a:r>
              <a:rPr lang="da-DK" sz="1100" i="1" kern="1200" dirty="0">
                <a:solidFill>
                  <a:schemeClr val="tx1"/>
                </a:solidFill>
                <a:latin typeface="+mn-lt"/>
                <a:ea typeface="+mn-ea"/>
                <a:cs typeface="+mn-cs"/>
              </a:rPr>
              <a:t> forlag 1980, hvor Christian d. 4. og hans periode skildres - eller snarere ikke-skildres på følgende måde.</a:t>
            </a:r>
          </a:p>
          <a:p>
            <a:r>
              <a:rPr lang="da-DK" sz="1100" i="1" kern="1200" dirty="0">
                <a:solidFill>
                  <a:schemeClr val="tx1"/>
                </a:solidFill>
                <a:latin typeface="+mn-lt"/>
                <a:ea typeface="+mn-ea"/>
                <a:cs typeface="+mn-cs"/>
              </a:rPr>
              <a:t> Der findes for det første ikke et selvstændigt kapitel endsige et afsnit i bogen omkr. personen Christian d. 4. Bogen har følgende kapiteloverskrifter omhandlende Christian den 4.s periode: "Danmark og Sverige i kamp om Østersøherredømmet" og " Klassestrukturerne ændres i Norden". Christian nævnes ved navn kort i forbindelse med Danmarks deltagelse i 30- </a:t>
            </a:r>
            <a:r>
              <a:rPr lang="da-DK" sz="1100" i="1" kern="1200" dirty="0" err="1">
                <a:solidFill>
                  <a:schemeClr val="tx1"/>
                </a:solidFill>
                <a:latin typeface="+mn-lt"/>
                <a:ea typeface="+mn-ea"/>
                <a:cs typeface="+mn-cs"/>
              </a:rPr>
              <a:t>årskrigen</a:t>
            </a:r>
            <a:r>
              <a:rPr lang="da-DK" sz="1100" i="1" kern="1200" dirty="0">
                <a:solidFill>
                  <a:schemeClr val="tx1"/>
                </a:solidFill>
                <a:latin typeface="+mn-lt"/>
                <a:ea typeface="+mn-ea"/>
                <a:cs typeface="+mn-cs"/>
              </a:rPr>
              <a:t> og i forbindelse med underskrivelsen af </a:t>
            </a:r>
            <a:r>
              <a:rPr lang="da-DK" sz="1100" i="1" kern="1200" dirty="0" err="1">
                <a:solidFill>
                  <a:schemeClr val="tx1"/>
                </a:solidFill>
                <a:latin typeface="+mn-lt"/>
                <a:ea typeface="+mn-ea"/>
                <a:cs typeface="+mn-cs"/>
              </a:rPr>
              <a:t>Brømsebrofreden</a:t>
            </a:r>
            <a:r>
              <a:rPr lang="da-DK" sz="1100" i="1" kern="1200" dirty="0">
                <a:solidFill>
                  <a:schemeClr val="tx1"/>
                </a:solidFill>
                <a:latin typeface="+mn-lt"/>
                <a:ea typeface="+mn-ea"/>
                <a:cs typeface="+mn-cs"/>
              </a:rPr>
              <a:t> i 1645 samt som bagmanden bag merkantilistiske initiativer ellers slet ikke. Fokus er på magtkampen mellem danske og svenske interesser i Østersøen samt på de ændrede klassestrukturer i perioden, hvor købmandsstanden styrkes og hvor denne bliver en økonomisk, politisk magtfaktor. Christian d. 4s byggerier og alle følelserne er renset ud af historien. Tilbage bliver klassekampen, magtkampene og de økonomiske strukturer.</a:t>
            </a:r>
          </a:p>
          <a:p>
            <a:endParaRPr lang="da-DK" sz="1100" i="1" kern="1200" dirty="0">
              <a:solidFill>
                <a:schemeClr val="tx1"/>
              </a:solidFill>
              <a:latin typeface="+mn-lt"/>
              <a:ea typeface="+mn-ea"/>
              <a:cs typeface="+mn-cs"/>
            </a:endParaRPr>
          </a:p>
          <a:p>
            <a:r>
              <a:rPr lang="da-DK" sz="1200" kern="1200" dirty="0">
                <a:solidFill>
                  <a:schemeClr val="tx1"/>
                </a:solidFill>
                <a:latin typeface="+mn-lt"/>
                <a:ea typeface="+mn-ea"/>
                <a:cs typeface="+mn-cs"/>
              </a:rPr>
              <a:t>En ikke-marxistisk materialistisk skildring af Christian d. 4. og hans tid findes i Ebbe </a:t>
            </a:r>
            <a:r>
              <a:rPr lang="da-DK" sz="1200" kern="1200" dirty="0" err="1">
                <a:solidFill>
                  <a:schemeClr val="tx1"/>
                </a:solidFill>
                <a:latin typeface="+mn-lt"/>
                <a:ea typeface="+mn-ea"/>
                <a:cs typeface="+mn-cs"/>
              </a:rPr>
              <a:t>Kühles</a:t>
            </a:r>
            <a:r>
              <a:rPr lang="da-DK" sz="1200" kern="1200" dirty="0">
                <a:solidFill>
                  <a:schemeClr val="tx1"/>
                </a:solidFill>
                <a:latin typeface="+mn-lt"/>
                <a:ea typeface="+mn-ea"/>
                <a:cs typeface="+mn-cs"/>
              </a:rPr>
              <a:t> </a:t>
            </a:r>
            <a:r>
              <a:rPr lang="da-DK" sz="1200" kern="1200" dirty="0" err="1">
                <a:solidFill>
                  <a:schemeClr val="tx1"/>
                </a:solidFill>
                <a:latin typeface="+mn-lt"/>
                <a:ea typeface="+mn-ea"/>
                <a:cs typeface="+mn-cs"/>
              </a:rPr>
              <a:t>gymnasiebog</a:t>
            </a:r>
            <a:r>
              <a:rPr lang="da-DK" sz="1200" kern="1200" dirty="0">
                <a:solidFill>
                  <a:schemeClr val="tx1"/>
                </a:solidFill>
                <a:latin typeface="+mn-lt"/>
                <a:ea typeface="+mn-ea"/>
                <a:cs typeface="+mn-cs"/>
              </a:rPr>
              <a:t> "Danmark - historie og samfund" (</a:t>
            </a:r>
            <a:r>
              <a:rPr lang="da-DK" sz="1200" b="1" kern="1200" dirty="0">
                <a:solidFill>
                  <a:schemeClr val="tx1"/>
                </a:solidFill>
                <a:latin typeface="+mn-lt"/>
                <a:ea typeface="+mn-ea"/>
                <a:cs typeface="+mn-cs"/>
              </a:rPr>
              <a:t>1995</a:t>
            </a:r>
            <a:r>
              <a:rPr lang="da-DK" sz="1200" kern="1200" dirty="0">
                <a:solidFill>
                  <a:schemeClr val="tx1"/>
                </a:solidFill>
                <a:latin typeface="+mn-lt"/>
                <a:ea typeface="+mn-ea"/>
                <a:cs typeface="+mn-cs"/>
              </a:rPr>
              <a:t>). Ebbe </a:t>
            </a:r>
            <a:r>
              <a:rPr lang="da-DK" sz="1200" kern="1200" dirty="0" err="1">
                <a:solidFill>
                  <a:schemeClr val="tx1"/>
                </a:solidFill>
                <a:latin typeface="+mn-lt"/>
                <a:ea typeface="+mn-ea"/>
                <a:cs typeface="+mn-cs"/>
              </a:rPr>
              <a:t>Kühle</a:t>
            </a:r>
            <a:r>
              <a:rPr lang="da-DK" sz="1200" kern="1200" dirty="0">
                <a:solidFill>
                  <a:schemeClr val="tx1"/>
                </a:solidFill>
                <a:latin typeface="+mn-lt"/>
                <a:ea typeface="+mn-ea"/>
                <a:cs typeface="+mn-cs"/>
              </a:rPr>
              <a:t> giver Christian d. 4. halvanden spalte i sin historiebog. Ebbe </a:t>
            </a:r>
            <a:r>
              <a:rPr lang="da-DK" sz="1200" kern="1200" dirty="0" err="1">
                <a:solidFill>
                  <a:schemeClr val="tx1"/>
                </a:solidFill>
                <a:latin typeface="+mn-lt"/>
                <a:ea typeface="+mn-ea"/>
                <a:cs typeface="+mn-cs"/>
              </a:rPr>
              <a:t>Kühle</a:t>
            </a:r>
            <a:r>
              <a:rPr lang="da-DK" sz="1200" kern="1200" dirty="0">
                <a:solidFill>
                  <a:schemeClr val="tx1"/>
                </a:solidFill>
                <a:latin typeface="+mn-lt"/>
                <a:ea typeface="+mn-ea"/>
                <a:cs typeface="+mn-cs"/>
              </a:rPr>
              <a:t> skriver:</a:t>
            </a:r>
          </a:p>
          <a:p>
            <a:endParaRPr lang="da-DK" dirty="0"/>
          </a:p>
        </p:txBody>
      </p:sp>
      <p:sp>
        <p:nvSpPr>
          <p:cNvPr id="4" name="Pladsholder til diasnummer 3"/>
          <p:cNvSpPr>
            <a:spLocks noGrp="1"/>
          </p:cNvSpPr>
          <p:nvPr>
            <p:ph type="sldNum" sz="quarter" idx="10"/>
          </p:nvPr>
        </p:nvSpPr>
        <p:spPr/>
        <p:txBody>
          <a:bodyPr/>
          <a:lstStyle/>
          <a:p>
            <a:fld id="{6AD19CEC-6447-4557-92C3-13D0CEA36A3E}" type="slidenum">
              <a:rPr lang="da-DK" smtClean="0"/>
              <a:pPr/>
              <a:t>5</a:t>
            </a:fld>
            <a:endParaRPr lang="da-DK"/>
          </a:p>
        </p:txBody>
      </p:sp>
    </p:spTree>
    <p:extLst>
      <p:ext uri="{BB962C8B-B14F-4D97-AF65-F5344CB8AC3E}">
        <p14:creationId xmlns:p14="http://schemas.microsoft.com/office/powerpoint/2010/main" val="3163569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Individet – betydningsfulde personligheder: Hitler, konger - Folket, menneskene = meget humanistisk</a:t>
            </a:r>
            <a:r>
              <a:rPr lang="da-DK" sz="1200" kern="1200" baseline="0" dirty="0">
                <a:solidFill>
                  <a:schemeClr val="tx1"/>
                </a:solidFill>
                <a:latin typeface="+mn-lt"/>
                <a:ea typeface="+mn-ea"/>
                <a:cs typeface="+mn-cs"/>
              </a:rPr>
              <a:t> </a:t>
            </a:r>
            <a:r>
              <a:rPr lang="da-DK" sz="1200" kern="1200" baseline="0" dirty="0" err="1">
                <a:solidFill>
                  <a:schemeClr val="tx1"/>
                </a:solidFill>
                <a:latin typeface="+mn-lt"/>
                <a:ea typeface="+mn-ea"/>
                <a:cs typeface="+mn-cs"/>
              </a:rPr>
              <a:t>historie-syn</a:t>
            </a:r>
            <a:r>
              <a:rPr lang="da-DK" sz="1200" kern="1200" baseline="0" dirty="0">
                <a:solidFill>
                  <a:schemeClr val="tx1"/>
                </a:solidFill>
                <a:latin typeface="+mn-lt"/>
                <a:ea typeface="+mn-ea"/>
                <a:cs typeface="+mn-cs"/>
              </a:rPr>
              <a:t>!</a:t>
            </a:r>
            <a:endParaRPr lang="da-DK"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dirty="0">
              <a:solidFill>
                <a:schemeClr val="tx1"/>
              </a:solidFill>
              <a:latin typeface="+mn-lt"/>
              <a:ea typeface="+mn-ea"/>
              <a:cs typeface="+mn-cs"/>
            </a:endParaRPr>
          </a:p>
          <a:p>
            <a:r>
              <a:rPr lang="da-DK" sz="1200" kern="1200" dirty="0">
                <a:solidFill>
                  <a:schemeClr val="tx1"/>
                </a:solidFill>
                <a:latin typeface="+mn-lt"/>
                <a:ea typeface="+mn-ea"/>
                <a:cs typeface="+mn-cs"/>
              </a:rPr>
              <a:t>Christian den 4. fremstilles i historiebogen som den flittige, dygtige, retfærdige, omsorgsfulde, initiativrige, byggeglade og modige konge. En rigtig national helteskikkelse, som kan bruges som </a:t>
            </a:r>
            <a:r>
              <a:rPr lang="da-DK" sz="1200" b="1" kern="1200" dirty="0">
                <a:solidFill>
                  <a:schemeClr val="tx1"/>
                </a:solidFill>
                <a:latin typeface="+mn-lt"/>
                <a:ea typeface="+mn-ea"/>
                <a:cs typeface="+mn-cs"/>
              </a:rPr>
              <a:t>forbillede</a:t>
            </a:r>
            <a:r>
              <a:rPr lang="da-DK" sz="1200" kern="1200" dirty="0">
                <a:solidFill>
                  <a:schemeClr val="tx1"/>
                </a:solidFill>
                <a:latin typeface="+mn-lt"/>
                <a:ea typeface="+mn-ea"/>
                <a:cs typeface="+mn-cs"/>
              </a:rPr>
              <a:t>. Christian er den store personlighed, som styrer Danmark med rolig hånd - desværre indlod han sig i en række opslidende og lidet mindeværdige krige mod Danmarks naboer.</a:t>
            </a:r>
          </a:p>
          <a:p>
            <a:endParaRPr lang="da-DK"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Nikolaj Nielsens "Danmarkshistorie fortalt for børn", </a:t>
            </a:r>
            <a:r>
              <a:rPr lang="da-DK" sz="1200" b="1" kern="1200" dirty="0">
                <a:solidFill>
                  <a:schemeClr val="tx1"/>
                </a:solidFill>
                <a:latin typeface="+mn-lt"/>
                <a:ea typeface="+mn-ea"/>
                <a:cs typeface="+mn-cs"/>
              </a:rPr>
              <a:t>1932-udgaven</a:t>
            </a:r>
            <a:r>
              <a:rPr lang="da-DK" sz="1200" kern="1200" dirty="0">
                <a:solidFill>
                  <a:schemeClr val="tx1"/>
                </a:solidFill>
                <a:latin typeface="+mn-lt"/>
                <a:ea typeface="+mn-ea"/>
                <a:cs typeface="+mn-cs"/>
              </a:rPr>
              <a:t> 7)  er et eksempel på en sådan idealistisk historieskolebog, en nationsopbyggende, national heroisk fortælling om det forestillede nationale fællesskab Danmark. - Bogen arbejder med et udtalt "os" og "dem".</a:t>
            </a:r>
          </a:p>
          <a:p>
            <a:endParaRPr lang="da-DK"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dirty="0">
              <a:solidFill>
                <a:schemeClr val="tx1"/>
              </a:solidFill>
              <a:latin typeface="+mn-lt"/>
              <a:ea typeface="+mn-ea"/>
              <a:cs typeface="+mn-cs"/>
            </a:endParaRPr>
          </a:p>
          <a:p>
            <a:endParaRPr lang="da-DK" dirty="0"/>
          </a:p>
          <a:p>
            <a:endParaRPr lang="da-DK" dirty="0"/>
          </a:p>
        </p:txBody>
      </p:sp>
      <p:sp>
        <p:nvSpPr>
          <p:cNvPr id="4" name="Pladsholder til diasnummer 3"/>
          <p:cNvSpPr>
            <a:spLocks noGrp="1"/>
          </p:cNvSpPr>
          <p:nvPr>
            <p:ph type="sldNum" sz="quarter" idx="10"/>
          </p:nvPr>
        </p:nvSpPr>
        <p:spPr/>
        <p:txBody>
          <a:bodyPr/>
          <a:lstStyle/>
          <a:p>
            <a:fld id="{6AD19CEC-6447-4557-92C3-13D0CEA36A3E}" type="slidenum">
              <a:rPr lang="da-DK" smtClean="0"/>
              <a:pPr/>
              <a:t>6</a:t>
            </a:fld>
            <a:endParaRPr lang="da-DK"/>
          </a:p>
        </p:txBody>
      </p:sp>
    </p:spTree>
    <p:extLst>
      <p:ext uri="{BB962C8B-B14F-4D97-AF65-F5344CB8AC3E}">
        <p14:creationId xmlns:p14="http://schemas.microsoft.com/office/powerpoint/2010/main" val="30250506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da-DK"/>
              <a:t>Klik for at redigere titeltypografien i masteren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B34171D1-FB1A-4A52-B25A-BB5D3F977696}" type="datetimeFigureOut">
              <a:rPr lang="da-DK" smtClean="0"/>
              <a:t>10-02-2023</a:t>
            </a:fld>
            <a:endParaRPr lang="da-DK"/>
          </a:p>
        </p:txBody>
      </p:sp>
      <p:sp>
        <p:nvSpPr>
          <p:cNvPr id="5" name="Footer Placeholder 4"/>
          <p:cNvSpPr>
            <a:spLocks noGrp="1"/>
          </p:cNvSpPr>
          <p:nvPr>
            <p:ph type="ftr" sz="quarter" idx="11"/>
          </p:nvPr>
        </p:nvSpPr>
        <p:spPr>
          <a:xfrm>
            <a:off x="1876424" y="5410201"/>
            <a:ext cx="5124886" cy="365125"/>
          </a:xfrm>
        </p:spPr>
        <p:txBody>
          <a:bodyPr/>
          <a:lstStyle/>
          <a:p>
            <a:endParaRPr lang="da-DK"/>
          </a:p>
        </p:txBody>
      </p:sp>
      <p:sp>
        <p:nvSpPr>
          <p:cNvPr id="6" name="Slide Number Placeholder 5"/>
          <p:cNvSpPr>
            <a:spLocks noGrp="1"/>
          </p:cNvSpPr>
          <p:nvPr>
            <p:ph type="sldNum" sz="quarter" idx="12"/>
          </p:nvPr>
        </p:nvSpPr>
        <p:spPr>
          <a:xfrm>
            <a:off x="9896911" y="5410199"/>
            <a:ext cx="771089" cy="365125"/>
          </a:xfrm>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1280547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34171D1-FB1A-4A52-B25A-BB5D3F977696}" type="datetimeFigureOut">
              <a:rPr lang="da-DK" smtClean="0"/>
              <a:t>10-02-2023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336330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da-DK"/>
              <a:t>Klik for at redigere titeltypografien i masteren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B34171D1-FB1A-4A52-B25A-BB5D3F977696}" type="datetimeFigureOut">
              <a:rPr lang="da-DK" smtClean="0"/>
              <a:t>10-02-2023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1328727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B34171D1-FB1A-4A52-B25A-BB5D3F977696}" type="datetimeFigureOut">
              <a:rPr lang="da-DK" smtClean="0"/>
              <a:t>10-02-2023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1139831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Content Placeholder 3"/>
          <p:cNvSpPr>
            <a:spLocks noGrp="1"/>
          </p:cNvSpPr>
          <p:nvPr>
            <p:ph sz="half" idx="2"/>
          </p:nvPr>
        </p:nvSpPr>
        <p:spPr>
          <a:xfrm>
            <a:off x="1141410" y="3073397"/>
            <a:ext cx="4878391" cy="2717801"/>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Content Placeholder 5"/>
          <p:cNvSpPr>
            <a:spLocks noGrp="1"/>
          </p:cNvSpPr>
          <p:nvPr>
            <p:ph sz="quarter" idx="4"/>
          </p:nvPr>
        </p:nvSpPr>
        <p:spPr>
          <a:xfrm>
            <a:off x="6172200" y="3073397"/>
            <a:ext cx="4875210" cy="2717801"/>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B34171D1-FB1A-4A52-B25A-BB5D3F977696}" type="datetimeFigureOut">
              <a:rPr lang="da-DK" smtClean="0"/>
              <a:t>10-02-2023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1493283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B34171D1-FB1A-4A52-B25A-BB5D3F977696}" type="datetimeFigureOut">
              <a:rPr lang="da-DK" smtClean="0"/>
              <a:t>10-02-2023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788461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4171D1-FB1A-4A52-B25A-BB5D3F977696}" type="datetimeFigureOut">
              <a:rPr lang="da-DK" smtClean="0"/>
              <a:t>10-02-2023</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2935787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B34171D1-FB1A-4A52-B25A-BB5D3F977696}" type="datetimeFigureOut">
              <a:rPr lang="da-DK" smtClean="0"/>
              <a:t>10-02-2023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3418143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B34171D1-FB1A-4A52-B25A-BB5D3F977696}" type="datetimeFigureOut">
              <a:rPr lang="da-DK" smtClean="0"/>
              <a:t>10-02-2023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1027194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da-DK"/>
              <a:t>Klik på ikonet for at tilføje et billede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B34171D1-FB1A-4A52-B25A-BB5D3F977696}" type="datetimeFigureOut">
              <a:rPr lang="da-DK" smtClean="0"/>
              <a:t>10-02-2023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392084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B34171D1-FB1A-4A52-B25A-BB5D3F977696}" type="datetimeFigureOut">
              <a:rPr lang="da-DK" smtClean="0"/>
              <a:t>10-02-2023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1709487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da-DK"/>
              <a:t>Klik for at redigere titeltypografien i masteren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B34171D1-FB1A-4A52-B25A-BB5D3F977696}" type="datetimeFigureOut">
              <a:rPr lang="da-DK" smtClean="0"/>
              <a:t>10-02-2023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4960AB0-D39B-4FFF-8DB7-9D8658322EF0}" type="slidenum">
              <a:rPr lang="da-DK" smtClean="0"/>
              <a:t>‹nr.›</a:t>
            </a:fld>
            <a:endParaRPr lang="da-DK"/>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019112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B34171D1-FB1A-4A52-B25A-BB5D3F977696}" type="datetimeFigureOut">
              <a:rPr lang="da-DK" smtClean="0"/>
              <a:t>10-02-2023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4261808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da-DK"/>
              <a:t>Klik for at redigere titeltypografien i masteren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3" name="Date Placeholder 2"/>
          <p:cNvSpPr>
            <a:spLocks noGrp="1"/>
          </p:cNvSpPr>
          <p:nvPr>
            <p:ph type="dt" sz="half" idx="10"/>
          </p:nvPr>
        </p:nvSpPr>
        <p:spPr/>
        <p:txBody>
          <a:bodyPr/>
          <a:lstStyle/>
          <a:p>
            <a:fld id="{B34171D1-FB1A-4A52-B25A-BB5D3F977696}" type="datetimeFigureOut">
              <a:rPr lang="da-DK" smtClean="0"/>
              <a:t>10-02-2023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2352988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da-DK"/>
              <a:t>Klik for at redigere titeltypografien i masteren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3" name="Date Placeholder 2"/>
          <p:cNvSpPr>
            <a:spLocks noGrp="1"/>
          </p:cNvSpPr>
          <p:nvPr>
            <p:ph type="dt" sz="half" idx="10"/>
          </p:nvPr>
        </p:nvSpPr>
        <p:spPr/>
        <p:txBody>
          <a:bodyPr/>
          <a:lstStyle/>
          <a:p>
            <a:fld id="{B34171D1-FB1A-4A52-B25A-BB5D3F977696}" type="datetimeFigureOut">
              <a:rPr lang="da-DK" smtClean="0"/>
              <a:t>10-02-2023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1910355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34171D1-FB1A-4A52-B25A-BB5D3F977696}" type="datetimeFigureOut">
              <a:rPr lang="da-DK" smtClean="0"/>
              <a:t>10-02-2023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3875952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34171D1-FB1A-4A52-B25A-BB5D3F977696}" type="datetimeFigureOut">
              <a:rPr lang="da-DK" smtClean="0"/>
              <a:t>10-02-2023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4960AB0-D39B-4FFF-8DB7-9D8658322EF0}" type="slidenum">
              <a:rPr lang="da-DK" smtClean="0"/>
              <a:t>‹nr.›</a:t>
            </a:fld>
            <a:endParaRPr lang="da-DK"/>
          </a:p>
        </p:txBody>
      </p:sp>
    </p:spTree>
    <p:extLst>
      <p:ext uri="{BB962C8B-B14F-4D97-AF65-F5344CB8AC3E}">
        <p14:creationId xmlns:p14="http://schemas.microsoft.com/office/powerpoint/2010/main" val="693409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34171D1-FB1A-4A52-B25A-BB5D3F977696}" type="datetimeFigureOut">
              <a:rPr lang="da-DK" smtClean="0"/>
              <a:t>10-02-2023</a:t>
            </a:fld>
            <a:endParaRPr lang="da-DK"/>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4960AB0-D39B-4FFF-8DB7-9D8658322EF0}" type="slidenum">
              <a:rPr lang="da-DK" smtClean="0"/>
              <a:t>‹nr.›</a:t>
            </a:fld>
            <a:endParaRPr lang="da-DK"/>
          </a:p>
        </p:txBody>
      </p:sp>
    </p:spTree>
    <p:extLst>
      <p:ext uri="{BB962C8B-B14F-4D97-AF65-F5344CB8AC3E}">
        <p14:creationId xmlns:p14="http://schemas.microsoft.com/office/powerpoint/2010/main" val="261115021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8158AF-3B84-40D4-96D7-93917EDF5784}"/>
              </a:ext>
            </a:extLst>
          </p:cNvPr>
          <p:cNvSpPr>
            <a:spLocks noGrp="1"/>
          </p:cNvSpPr>
          <p:nvPr>
            <p:ph type="ctrTitle"/>
          </p:nvPr>
        </p:nvSpPr>
        <p:spPr>
          <a:xfrm>
            <a:off x="1876424" y="1122362"/>
            <a:ext cx="8791575" cy="4053319"/>
          </a:xfrm>
        </p:spPr>
        <p:txBody>
          <a:bodyPr>
            <a:normAutofit/>
          </a:bodyPr>
          <a:lstStyle/>
          <a:p>
            <a:br>
              <a:rPr lang="da-DK" dirty="0"/>
            </a:br>
            <a:r>
              <a:rPr lang="da-DK" dirty="0">
                <a:solidFill>
                  <a:srgbClr val="FFFF00"/>
                </a:solidFill>
              </a:rPr>
              <a:t>hvad driver historien: Struktur eller Aktør?</a:t>
            </a:r>
            <a:br>
              <a:rPr lang="da-DK" dirty="0"/>
            </a:br>
            <a:br>
              <a:rPr lang="da-DK" dirty="0"/>
            </a:br>
            <a:r>
              <a:rPr lang="da-DK" dirty="0"/>
              <a:t>Hvilket Historiesyn: </a:t>
            </a:r>
            <a:br>
              <a:rPr lang="da-DK" dirty="0"/>
            </a:br>
            <a:r>
              <a:rPr lang="da-DK" dirty="0"/>
              <a:t>Idealistisk eller Materialistisk?</a:t>
            </a:r>
          </a:p>
        </p:txBody>
      </p:sp>
      <p:sp>
        <p:nvSpPr>
          <p:cNvPr id="3" name="Undertitel 2">
            <a:extLst>
              <a:ext uri="{FF2B5EF4-FFF2-40B4-BE49-F238E27FC236}">
                <a16:creationId xmlns:a16="http://schemas.microsoft.com/office/drawing/2014/main" id="{985BF341-870F-4AB2-AA6B-2E29A08F8DCD}"/>
              </a:ext>
            </a:extLst>
          </p:cNvPr>
          <p:cNvSpPr>
            <a:spLocks noGrp="1"/>
          </p:cNvSpPr>
          <p:nvPr>
            <p:ph type="subTitle" idx="1"/>
          </p:nvPr>
        </p:nvSpPr>
        <p:spPr>
          <a:xfrm>
            <a:off x="2400207" y="5939160"/>
            <a:ext cx="8791575" cy="918839"/>
          </a:xfrm>
        </p:spPr>
        <p:txBody>
          <a:bodyPr/>
          <a:lstStyle/>
          <a:p>
            <a:r>
              <a:rPr lang="da-DK" dirty="0"/>
              <a:t>Historisk metode</a:t>
            </a:r>
          </a:p>
        </p:txBody>
      </p:sp>
    </p:spTree>
    <p:extLst>
      <p:ext uri="{BB962C8B-B14F-4D97-AF65-F5344CB8AC3E}">
        <p14:creationId xmlns:p14="http://schemas.microsoft.com/office/powerpoint/2010/main" val="2543379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53FD54-545F-48AD-BC48-0E2347EBABD4}"/>
              </a:ext>
            </a:extLst>
          </p:cNvPr>
          <p:cNvSpPr>
            <a:spLocks noGrp="1"/>
          </p:cNvSpPr>
          <p:nvPr>
            <p:ph type="title"/>
          </p:nvPr>
        </p:nvSpPr>
        <p:spPr>
          <a:xfrm>
            <a:off x="1359031" y="145941"/>
            <a:ext cx="10217084" cy="1081705"/>
          </a:xfrm>
        </p:spPr>
        <p:txBody>
          <a:bodyPr>
            <a:normAutofit/>
          </a:bodyPr>
          <a:lstStyle/>
          <a:p>
            <a:r>
              <a:rPr lang="da-DK" dirty="0">
                <a:solidFill>
                  <a:srgbClr val="FFFF00"/>
                </a:solidFill>
              </a:rPr>
              <a:t>Struktur eller aktør? = Historiens drivkraft?</a:t>
            </a:r>
            <a:br>
              <a:rPr lang="da-DK" dirty="0">
                <a:solidFill>
                  <a:srgbClr val="FFFF00"/>
                </a:solidFill>
              </a:rPr>
            </a:br>
            <a:r>
              <a:rPr lang="da-DK" dirty="0"/>
              <a:t>Forskellige tilgange til historien</a:t>
            </a:r>
          </a:p>
        </p:txBody>
      </p:sp>
      <p:sp>
        <p:nvSpPr>
          <p:cNvPr id="5" name="Pladsholder til indhold 4">
            <a:extLst>
              <a:ext uri="{FF2B5EF4-FFF2-40B4-BE49-F238E27FC236}">
                <a16:creationId xmlns:a16="http://schemas.microsoft.com/office/drawing/2014/main" id="{CA773327-7C8D-4121-967D-C0802261A9A7}"/>
              </a:ext>
            </a:extLst>
          </p:cNvPr>
          <p:cNvSpPr>
            <a:spLocks noGrp="1"/>
          </p:cNvSpPr>
          <p:nvPr>
            <p:ph sz="half" idx="1"/>
          </p:nvPr>
        </p:nvSpPr>
        <p:spPr>
          <a:xfrm>
            <a:off x="713091" y="1677737"/>
            <a:ext cx="5382909" cy="4673630"/>
          </a:xfrm>
        </p:spPr>
        <p:txBody>
          <a:bodyPr>
            <a:normAutofit fontScale="92500" lnSpcReduction="20000"/>
          </a:bodyPr>
          <a:lstStyle/>
          <a:p>
            <a:r>
              <a:rPr lang="da-DK" sz="2800" b="1" dirty="0"/>
              <a:t>Samfundets økonomiske, kulturelle, politiske strukturer driver historien.</a:t>
            </a:r>
          </a:p>
          <a:p>
            <a:r>
              <a:rPr lang="da-DK" sz="2800" b="1" dirty="0"/>
              <a:t>Konteksten bestemmer den menneskelige adfærd</a:t>
            </a:r>
          </a:p>
          <a:p>
            <a:r>
              <a:rPr lang="da-DK" sz="2800" b="1" dirty="0"/>
              <a:t>Produkt af historiske forhold: fysisk (geografi, klima, dyreliv), økonomisk (markeds – plan), kulturel (ideologi, tradition,  verdensbillede, religion), politisk (krige, alliancer, styreformer, magtforhold)</a:t>
            </a:r>
          </a:p>
        </p:txBody>
      </p:sp>
      <p:sp>
        <p:nvSpPr>
          <p:cNvPr id="6" name="Pladsholder til indhold 5">
            <a:extLst>
              <a:ext uri="{FF2B5EF4-FFF2-40B4-BE49-F238E27FC236}">
                <a16:creationId xmlns:a16="http://schemas.microsoft.com/office/drawing/2014/main" id="{419C5F58-188C-44BA-ACF1-5B7540D1F918}"/>
              </a:ext>
            </a:extLst>
          </p:cNvPr>
          <p:cNvSpPr>
            <a:spLocks noGrp="1"/>
          </p:cNvSpPr>
          <p:nvPr>
            <p:ph sz="half" idx="2"/>
          </p:nvPr>
        </p:nvSpPr>
        <p:spPr>
          <a:xfrm>
            <a:off x="6467573" y="1557289"/>
            <a:ext cx="5055147" cy="4673630"/>
          </a:xfrm>
        </p:spPr>
        <p:txBody>
          <a:bodyPr>
            <a:normAutofit fontScale="92500" lnSpcReduction="20000"/>
          </a:bodyPr>
          <a:lstStyle/>
          <a:p>
            <a:r>
              <a:rPr lang="da-DK" sz="2800" b="1" dirty="0"/>
              <a:t>Historiens </a:t>
            </a:r>
            <a:r>
              <a:rPr lang="da-DK" sz="2800" b="1" u="sng" dirty="0"/>
              <a:t>store personligheder </a:t>
            </a:r>
            <a:r>
              <a:rPr lang="da-DK" sz="2800" b="1" dirty="0"/>
              <a:t>driver historien: Individets betydning i historiske handlinger</a:t>
            </a:r>
          </a:p>
          <a:p>
            <a:r>
              <a:rPr lang="da-DK" sz="2800" b="1" u="sng" dirty="0"/>
              <a:t>Kollektive aktører: </a:t>
            </a:r>
            <a:r>
              <a:rPr lang="da-DK" sz="2800" b="1" dirty="0"/>
              <a:t>organisationer, en bevægelse, en gruppe, en regering, et parti, en stat</a:t>
            </a:r>
          </a:p>
          <a:p>
            <a:r>
              <a:rPr lang="da-DK" sz="2800" b="1" dirty="0"/>
              <a:t>Har mennesket en frie vilje, agerer individet eller kun reagerer?</a:t>
            </a:r>
          </a:p>
          <a:p>
            <a:endParaRPr lang="da-DK" sz="2800" b="1" dirty="0"/>
          </a:p>
          <a:p>
            <a:endParaRPr lang="da-DK" sz="2400" dirty="0"/>
          </a:p>
        </p:txBody>
      </p:sp>
    </p:spTree>
    <p:extLst>
      <p:ext uri="{BB962C8B-B14F-4D97-AF65-F5344CB8AC3E}">
        <p14:creationId xmlns:p14="http://schemas.microsoft.com/office/powerpoint/2010/main" val="2591203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6D21C0-1D53-451A-AFC7-E95BFCC4727D}"/>
              </a:ext>
            </a:extLst>
          </p:cNvPr>
          <p:cNvSpPr>
            <a:spLocks noGrp="1"/>
          </p:cNvSpPr>
          <p:nvPr>
            <p:ph type="title"/>
          </p:nvPr>
        </p:nvSpPr>
        <p:spPr/>
        <p:txBody>
          <a:bodyPr/>
          <a:lstStyle/>
          <a:p>
            <a:r>
              <a:rPr lang="da-DK" dirty="0"/>
              <a:t>Hvilket historiesyn hører til hvilken tilgang?</a:t>
            </a:r>
          </a:p>
        </p:txBody>
      </p:sp>
      <p:pic>
        <p:nvPicPr>
          <p:cNvPr id="5" name="Pladsholder til indhold 4" descr="Et billede, der indeholder skærmbillede&#10;&#10;Automatisk genereret beskrivelse">
            <a:extLst>
              <a:ext uri="{FF2B5EF4-FFF2-40B4-BE49-F238E27FC236}">
                <a16:creationId xmlns:a16="http://schemas.microsoft.com/office/drawing/2014/main" id="{91972718-256E-467B-9315-BB61A2CA0597}"/>
              </a:ext>
            </a:extLst>
          </p:cNvPr>
          <p:cNvPicPr>
            <a:picLocks noGrp="1" noChangeAspect="1"/>
          </p:cNvPicPr>
          <p:nvPr>
            <p:ph idx="1"/>
          </p:nvPr>
        </p:nvPicPr>
        <p:blipFill>
          <a:blip r:embed="rId2"/>
          <a:stretch>
            <a:fillRect/>
          </a:stretch>
        </p:blipFill>
        <p:spPr>
          <a:xfrm>
            <a:off x="1141413" y="2666345"/>
            <a:ext cx="9906000" cy="2707998"/>
          </a:xfrm>
        </p:spPr>
      </p:pic>
    </p:spTree>
    <p:extLst>
      <p:ext uri="{BB962C8B-B14F-4D97-AF65-F5344CB8AC3E}">
        <p14:creationId xmlns:p14="http://schemas.microsoft.com/office/powerpoint/2010/main" val="3257402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474056-1CCF-49B8-BE60-A03F1DAA1B42}"/>
              </a:ext>
            </a:extLst>
          </p:cNvPr>
          <p:cNvSpPr>
            <a:spLocks noGrp="1"/>
          </p:cNvSpPr>
          <p:nvPr>
            <p:ph type="title"/>
          </p:nvPr>
        </p:nvSpPr>
        <p:spPr>
          <a:xfrm>
            <a:off x="1143000" y="104221"/>
            <a:ext cx="9906000" cy="1477961"/>
          </a:xfrm>
        </p:spPr>
        <p:txBody>
          <a:bodyPr/>
          <a:lstStyle/>
          <a:p>
            <a:r>
              <a:rPr lang="da-DK" dirty="0"/>
              <a:t>Eksempel på struktur/aktør tilgangen</a:t>
            </a:r>
          </a:p>
        </p:txBody>
      </p:sp>
      <p:sp>
        <p:nvSpPr>
          <p:cNvPr id="6" name="Pladsholder til tekst 5">
            <a:extLst>
              <a:ext uri="{FF2B5EF4-FFF2-40B4-BE49-F238E27FC236}">
                <a16:creationId xmlns:a16="http://schemas.microsoft.com/office/drawing/2014/main" id="{22DD922C-9740-4282-A437-97CCD7B70F5A}"/>
              </a:ext>
            </a:extLst>
          </p:cNvPr>
          <p:cNvSpPr>
            <a:spLocks noGrp="1"/>
          </p:cNvSpPr>
          <p:nvPr>
            <p:ph type="body" idx="1"/>
          </p:nvPr>
        </p:nvSpPr>
        <p:spPr>
          <a:xfrm>
            <a:off x="1141409" y="1170226"/>
            <a:ext cx="4649783" cy="823912"/>
          </a:xfrm>
        </p:spPr>
        <p:txBody>
          <a:bodyPr/>
          <a:lstStyle/>
          <a:p>
            <a:r>
              <a:rPr lang="da-DK" dirty="0"/>
              <a:t>Idealistisk / </a:t>
            </a:r>
            <a:r>
              <a:rPr lang="da-DK" dirty="0">
                <a:solidFill>
                  <a:srgbClr val="FFFF00"/>
                </a:solidFill>
              </a:rPr>
              <a:t>Aktør</a:t>
            </a:r>
          </a:p>
        </p:txBody>
      </p:sp>
      <p:sp>
        <p:nvSpPr>
          <p:cNvPr id="4" name="Pladsholder til indhold 3">
            <a:extLst>
              <a:ext uri="{FF2B5EF4-FFF2-40B4-BE49-F238E27FC236}">
                <a16:creationId xmlns:a16="http://schemas.microsoft.com/office/drawing/2014/main" id="{2CC6C697-C5CE-4573-AAF3-B39AC1103CAD}"/>
              </a:ext>
            </a:extLst>
          </p:cNvPr>
          <p:cNvSpPr>
            <a:spLocks noGrp="1"/>
          </p:cNvSpPr>
          <p:nvPr>
            <p:ph sz="half" idx="2"/>
          </p:nvPr>
        </p:nvSpPr>
        <p:spPr>
          <a:xfrm>
            <a:off x="541538" y="2228294"/>
            <a:ext cx="5478263" cy="4102168"/>
          </a:xfrm>
        </p:spPr>
        <p:txBody>
          <a:bodyPr>
            <a:normAutofit lnSpcReduction="10000"/>
          </a:bodyPr>
          <a:lstStyle/>
          <a:p>
            <a:pPr marL="0" indent="0">
              <a:buNone/>
            </a:pPr>
            <a:r>
              <a:rPr lang="da-DK" sz="2600" dirty="0"/>
              <a:t>Den tyske filosof, Hegel (1771-1831):</a:t>
            </a:r>
          </a:p>
          <a:p>
            <a:r>
              <a:rPr lang="da-DK" sz="2600" dirty="0">
                <a:solidFill>
                  <a:srgbClr val="FFFF00"/>
                </a:solidFill>
              </a:rPr>
              <a:t>Sammenstød</a:t>
            </a:r>
            <a:r>
              <a:rPr lang="da-DK" sz="2600" dirty="0"/>
              <a:t> mellem </a:t>
            </a:r>
            <a:r>
              <a:rPr lang="da-DK" sz="2600" dirty="0">
                <a:solidFill>
                  <a:srgbClr val="FFFF00"/>
                </a:solidFill>
              </a:rPr>
              <a:t>ideerne</a:t>
            </a:r>
            <a:r>
              <a:rPr lang="da-DK" sz="2600" dirty="0"/>
              <a:t> driver historien frem, og store personligheder bærer det = </a:t>
            </a:r>
            <a:r>
              <a:rPr lang="da-DK" sz="2600" i="1" dirty="0"/>
              <a:t>”verdensånd”</a:t>
            </a:r>
          </a:p>
          <a:p>
            <a:r>
              <a:rPr lang="da-DK" sz="2600" dirty="0"/>
              <a:t>Historiske </a:t>
            </a:r>
            <a:r>
              <a:rPr lang="da-DK" sz="2600" dirty="0">
                <a:solidFill>
                  <a:srgbClr val="FFFF00"/>
                </a:solidFill>
              </a:rPr>
              <a:t>aktører</a:t>
            </a:r>
            <a:r>
              <a:rPr lang="da-DK" sz="2600" dirty="0"/>
              <a:t> spiller afgørende rolle: deres beslutninger i (krise)situationer afgør historiens gang</a:t>
            </a:r>
          </a:p>
          <a:p>
            <a:endParaRPr lang="da-DK" dirty="0"/>
          </a:p>
        </p:txBody>
      </p:sp>
      <p:sp>
        <p:nvSpPr>
          <p:cNvPr id="7" name="Pladsholder til tekst 6">
            <a:extLst>
              <a:ext uri="{FF2B5EF4-FFF2-40B4-BE49-F238E27FC236}">
                <a16:creationId xmlns:a16="http://schemas.microsoft.com/office/drawing/2014/main" id="{5272AC39-1CE4-484B-8C67-1F9474061CEC}"/>
              </a:ext>
            </a:extLst>
          </p:cNvPr>
          <p:cNvSpPr>
            <a:spLocks noGrp="1"/>
          </p:cNvSpPr>
          <p:nvPr>
            <p:ph type="body" sz="quarter" idx="3"/>
          </p:nvPr>
        </p:nvSpPr>
        <p:spPr>
          <a:xfrm>
            <a:off x="6400808" y="1118257"/>
            <a:ext cx="4646602" cy="823912"/>
          </a:xfrm>
        </p:spPr>
        <p:txBody>
          <a:bodyPr/>
          <a:lstStyle/>
          <a:p>
            <a:r>
              <a:rPr lang="da-DK" dirty="0"/>
              <a:t>Materialistisk / </a:t>
            </a:r>
            <a:r>
              <a:rPr lang="da-DK" dirty="0">
                <a:solidFill>
                  <a:srgbClr val="FFFF00"/>
                </a:solidFill>
              </a:rPr>
              <a:t>Struktur</a:t>
            </a:r>
          </a:p>
        </p:txBody>
      </p:sp>
      <p:sp>
        <p:nvSpPr>
          <p:cNvPr id="8" name="Pladsholder til indhold 7">
            <a:extLst>
              <a:ext uri="{FF2B5EF4-FFF2-40B4-BE49-F238E27FC236}">
                <a16:creationId xmlns:a16="http://schemas.microsoft.com/office/drawing/2014/main" id="{8FB6B1E7-36C7-494C-B5BB-8C3424D9D6CC}"/>
              </a:ext>
            </a:extLst>
          </p:cNvPr>
          <p:cNvSpPr>
            <a:spLocks noGrp="1"/>
          </p:cNvSpPr>
          <p:nvPr>
            <p:ph sz="quarter" idx="4"/>
          </p:nvPr>
        </p:nvSpPr>
        <p:spPr>
          <a:xfrm>
            <a:off x="6172200" y="2086250"/>
            <a:ext cx="5478262" cy="4483225"/>
          </a:xfrm>
        </p:spPr>
        <p:txBody>
          <a:bodyPr>
            <a:normAutofit lnSpcReduction="10000"/>
          </a:bodyPr>
          <a:lstStyle/>
          <a:p>
            <a:pPr marL="0" indent="0">
              <a:buNone/>
            </a:pPr>
            <a:r>
              <a:rPr lang="da-DK" dirty="0"/>
              <a:t>Den tyske filosof, Karl Marx (1836-1881):</a:t>
            </a:r>
          </a:p>
          <a:p>
            <a:r>
              <a:rPr lang="da-DK" dirty="0"/>
              <a:t> </a:t>
            </a:r>
            <a:r>
              <a:rPr lang="da-DK" dirty="0">
                <a:solidFill>
                  <a:srgbClr val="FFFF00"/>
                </a:solidFill>
              </a:rPr>
              <a:t>Materielle forhold </a:t>
            </a:r>
            <a:r>
              <a:rPr lang="da-DK" dirty="0"/>
              <a:t>styrer historien og mennesket: produktionen, levevilkår, samfundets opbygning i samfundsklasser</a:t>
            </a:r>
          </a:p>
          <a:p>
            <a:r>
              <a:rPr lang="da-DK" dirty="0"/>
              <a:t> Bygger på Hegels ide om </a:t>
            </a:r>
            <a:r>
              <a:rPr lang="da-DK" dirty="0">
                <a:solidFill>
                  <a:srgbClr val="FFFF00"/>
                </a:solidFill>
              </a:rPr>
              <a:t>sammenstød</a:t>
            </a:r>
            <a:r>
              <a:rPr lang="da-DK" dirty="0"/>
              <a:t>, der driver historiens udvikling frem: men ikke ideer, men </a:t>
            </a:r>
            <a:r>
              <a:rPr lang="da-DK" dirty="0">
                <a:solidFill>
                  <a:srgbClr val="FFFF00"/>
                </a:solidFill>
              </a:rPr>
              <a:t>produktionsformer</a:t>
            </a:r>
            <a:r>
              <a:rPr lang="da-DK" dirty="0"/>
              <a:t> (landbrug / industri) og </a:t>
            </a:r>
            <a:r>
              <a:rPr lang="da-DK" dirty="0">
                <a:solidFill>
                  <a:srgbClr val="FFFF00"/>
                </a:solidFill>
              </a:rPr>
              <a:t>samfundsklasser</a:t>
            </a:r>
            <a:r>
              <a:rPr lang="da-DK" dirty="0"/>
              <a:t> (arbejdere / arbejdsgivere) støder sammen!</a:t>
            </a:r>
          </a:p>
        </p:txBody>
      </p:sp>
    </p:spTree>
    <p:extLst>
      <p:ext uri="{BB962C8B-B14F-4D97-AF65-F5344CB8AC3E}">
        <p14:creationId xmlns:p14="http://schemas.microsoft.com/office/powerpoint/2010/main" val="1874698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43001" y="90617"/>
            <a:ext cx="9905998" cy="1478570"/>
          </a:xfrm>
        </p:spPr>
        <p:txBody>
          <a:bodyPr/>
          <a:lstStyle/>
          <a:p>
            <a:r>
              <a:rPr lang="da-DK" dirty="0"/>
              <a:t>Hvad driver historien? – Fokus?</a:t>
            </a:r>
          </a:p>
        </p:txBody>
      </p:sp>
      <p:sp>
        <p:nvSpPr>
          <p:cNvPr id="3" name="Pladsholder til indhold 2"/>
          <p:cNvSpPr>
            <a:spLocks noGrp="1"/>
          </p:cNvSpPr>
          <p:nvPr>
            <p:ph idx="1"/>
          </p:nvPr>
        </p:nvSpPr>
        <p:spPr>
          <a:xfrm>
            <a:off x="1027522" y="1346670"/>
            <a:ext cx="10444899" cy="5241888"/>
          </a:xfrm>
        </p:spPr>
        <p:txBody>
          <a:bodyPr>
            <a:normAutofit fontScale="92500"/>
          </a:bodyPr>
          <a:lstStyle/>
          <a:p>
            <a:r>
              <a:rPr lang="da-DK" sz="2800" i="1" dirty="0"/>
              <a:t>"Chr. IV. (1588 - 1648)".</a:t>
            </a:r>
            <a:endParaRPr lang="da-DK" sz="2800" dirty="0"/>
          </a:p>
          <a:p>
            <a:r>
              <a:rPr lang="da-DK" sz="2800" i="1" dirty="0"/>
              <a:t>"Kongemagtens økonomiske grundlag styrkedes yderligere af gunstige </a:t>
            </a:r>
            <a:r>
              <a:rPr lang="da-DK" sz="2800" i="1" u="sng" dirty="0"/>
              <a:t>landbrugspriser</a:t>
            </a:r>
            <a:r>
              <a:rPr lang="da-DK" sz="2800" i="1" dirty="0"/>
              <a:t> i den følgende periode. De stigende priser gav et højere afkast af krongodset, og den voksende </a:t>
            </a:r>
            <a:r>
              <a:rPr lang="da-DK" sz="2800" i="1" u="sng" dirty="0"/>
              <a:t>handel</a:t>
            </a:r>
            <a:r>
              <a:rPr lang="da-DK" sz="2800" i="1" dirty="0"/>
              <a:t> gav stigende </a:t>
            </a:r>
            <a:r>
              <a:rPr lang="da-DK" sz="2800" i="1" u="sng" dirty="0"/>
              <a:t>indtægter</a:t>
            </a:r>
            <a:r>
              <a:rPr lang="da-DK" sz="2800" i="1" dirty="0"/>
              <a:t> fra Øresundstolden og andre handelsafgifter. Her har vi forklaringen på, at den i eftertiden så berømte konge Chr. IV var i stand til at </a:t>
            </a:r>
            <a:r>
              <a:rPr lang="da-DK" sz="2800" i="1" u="sng" dirty="0"/>
              <a:t>finansiere</a:t>
            </a:r>
            <a:r>
              <a:rPr lang="da-DK" sz="2800" i="1" dirty="0"/>
              <a:t> bygningen af en lang række </a:t>
            </a:r>
            <a:r>
              <a:rPr lang="da-DK" sz="2800" i="1" u="sng" dirty="0"/>
              <a:t>slotte og bygninger</a:t>
            </a:r>
            <a:r>
              <a:rPr lang="da-DK" sz="2800" i="1" dirty="0"/>
              <a:t> i København: Rosenborg slot, </a:t>
            </a:r>
            <a:r>
              <a:rPr lang="da-DK" sz="2800" i="1" dirty="0" err="1"/>
              <a:t>Regensen</a:t>
            </a:r>
            <a:r>
              <a:rPr lang="da-DK" sz="2800" i="1" dirty="0"/>
              <a:t>, Børsen, </a:t>
            </a:r>
            <a:r>
              <a:rPr lang="da-DK" sz="2800" i="1" dirty="0" err="1"/>
              <a:t>Nyboder</a:t>
            </a:r>
            <a:r>
              <a:rPr lang="da-DK" sz="2800" i="1" dirty="0"/>
              <a:t>, Rundetårn og uden for byen Frederiksborg slot. Samtidig var der midler til at holde en </a:t>
            </a:r>
            <a:r>
              <a:rPr lang="da-DK" sz="2800" i="1" u="sng" dirty="0"/>
              <a:t>stor, stående hær </a:t>
            </a:r>
            <a:r>
              <a:rPr lang="da-DK" sz="2800" i="1" dirty="0"/>
              <a:t>og iværksætte et større </a:t>
            </a:r>
            <a:r>
              <a:rPr lang="da-DK" sz="2800" i="1" u="sng" dirty="0"/>
              <a:t>flådebyggeri</a:t>
            </a:r>
            <a:r>
              <a:rPr lang="da-DK" sz="2800" i="1" dirty="0"/>
              <a:t> på </a:t>
            </a:r>
            <a:r>
              <a:rPr lang="da-DK" sz="2800" i="1" dirty="0" err="1"/>
              <a:t>Orlogsvæftet</a:t>
            </a:r>
            <a:r>
              <a:rPr lang="da-DK" sz="2800" i="1" dirty="0"/>
              <a:t> i København".</a:t>
            </a:r>
            <a:endParaRPr lang="da-DK" sz="2800" dirty="0"/>
          </a:p>
        </p:txBody>
      </p:sp>
    </p:spTree>
    <p:extLst>
      <p:ext uri="{BB962C8B-B14F-4D97-AF65-F5344CB8AC3E}">
        <p14:creationId xmlns:p14="http://schemas.microsoft.com/office/powerpoint/2010/main" val="2731576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9340" y="314897"/>
            <a:ext cx="7958331" cy="1077229"/>
          </a:xfrm>
        </p:spPr>
        <p:txBody>
          <a:bodyPr/>
          <a:lstStyle/>
          <a:p>
            <a:r>
              <a:rPr lang="da-DK" dirty="0"/>
              <a:t>Hvad driver historien? – Fokus?</a:t>
            </a:r>
          </a:p>
        </p:txBody>
      </p:sp>
      <p:sp>
        <p:nvSpPr>
          <p:cNvPr id="3" name="Pladsholder til indhold 2"/>
          <p:cNvSpPr>
            <a:spLocks noGrp="1"/>
          </p:cNvSpPr>
          <p:nvPr>
            <p:ph idx="1"/>
          </p:nvPr>
        </p:nvSpPr>
        <p:spPr>
          <a:xfrm>
            <a:off x="952107" y="1244338"/>
            <a:ext cx="10548593" cy="5413315"/>
          </a:xfrm>
        </p:spPr>
        <p:txBody>
          <a:bodyPr>
            <a:normAutofit lnSpcReduction="10000"/>
          </a:bodyPr>
          <a:lstStyle/>
          <a:p>
            <a:pPr>
              <a:buNone/>
            </a:pPr>
            <a:r>
              <a:rPr lang="da-DK" sz="2800" i="1" dirty="0"/>
              <a:t>”(…)den unge Konge fik en god Opdragelse. Han var </a:t>
            </a:r>
            <a:r>
              <a:rPr lang="da-DK" sz="2800" i="1" dirty="0" err="1"/>
              <a:t>baade</a:t>
            </a:r>
            <a:r>
              <a:rPr lang="da-DK" sz="2800" i="1" dirty="0"/>
              <a:t> flittig og lærenem og fik grundig Undervisning </a:t>
            </a:r>
            <a:r>
              <a:rPr lang="da-DK" sz="2800" i="1" dirty="0" err="1"/>
              <a:t>baade</a:t>
            </a:r>
            <a:r>
              <a:rPr lang="da-DK" sz="2800" i="1" dirty="0"/>
              <a:t> i Sprog og andre Videnskaber. I sit 20.  </a:t>
            </a:r>
            <a:r>
              <a:rPr lang="da-DK" sz="2800" i="1" dirty="0" err="1"/>
              <a:t>Aar</a:t>
            </a:r>
            <a:r>
              <a:rPr lang="da-DK" sz="2800" i="1" dirty="0"/>
              <a:t> overtog han selv Regeringen".</a:t>
            </a:r>
          </a:p>
          <a:p>
            <a:pPr>
              <a:buNone/>
            </a:pPr>
            <a:endParaRPr lang="da-DK" sz="2800" i="1" dirty="0"/>
          </a:p>
          <a:p>
            <a:pPr>
              <a:buNone/>
            </a:pPr>
            <a:r>
              <a:rPr lang="da-DK" sz="2800" i="1" dirty="0"/>
              <a:t>”Kristian den Fjerde var ivrig for at skaffe nye Handelsveje…… Kristian den Fjerde havde et frisk Syn </a:t>
            </a:r>
            <a:r>
              <a:rPr lang="da-DK" sz="2800" i="1" dirty="0" err="1"/>
              <a:t>paa</a:t>
            </a:r>
            <a:r>
              <a:rPr lang="da-DK" sz="2800" i="1" dirty="0"/>
              <a:t> mange Ting, og da han </a:t>
            </a:r>
            <a:r>
              <a:rPr lang="da-DK" sz="2800" i="1" dirty="0" err="1"/>
              <a:t>baade</a:t>
            </a:r>
            <a:r>
              <a:rPr lang="da-DK" sz="2800" i="1" dirty="0"/>
              <a:t> følte sit Ansvar som Konge og var i Stand til at arbejde meget, havde han alle Betingelser for at kunne føre Danmark fremad i Velstand og Kultur. Men overmodigt indlod han sig i Kamp med Sverige og Tyskland og førte derved sit land ud i stor fattigdom"</a:t>
            </a:r>
            <a:endParaRPr lang="da-DK" sz="2800" dirty="0"/>
          </a:p>
          <a:p>
            <a:pPr>
              <a:buNone/>
            </a:pPr>
            <a:endParaRPr lang="da-DK" dirty="0"/>
          </a:p>
          <a:p>
            <a:pPr>
              <a:buNone/>
            </a:pPr>
            <a:endParaRPr lang="da-DK" dirty="0"/>
          </a:p>
        </p:txBody>
      </p:sp>
    </p:spTree>
    <p:extLst>
      <p:ext uri="{BB962C8B-B14F-4D97-AF65-F5344CB8AC3E}">
        <p14:creationId xmlns:p14="http://schemas.microsoft.com/office/powerpoint/2010/main" val="6549437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redsløb">
  <a:themeElements>
    <a:clrScheme name="Kredsløb">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Kredsløb">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redsløb">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Kredsløb</Template>
  <TotalTime>57</TotalTime>
  <Words>996</Words>
  <Application>Microsoft Office PowerPoint</Application>
  <PresentationFormat>Widescreen</PresentationFormat>
  <Paragraphs>44</Paragraphs>
  <Slides>6</Slides>
  <Notes>2</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6</vt:i4>
      </vt:variant>
    </vt:vector>
  </HeadingPairs>
  <TitlesOfParts>
    <vt:vector size="10" baseType="lpstr">
      <vt:lpstr>Arial</vt:lpstr>
      <vt:lpstr>Calibri</vt:lpstr>
      <vt:lpstr>Tw Cen MT</vt:lpstr>
      <vt:lpstr>Kredsløb</vt:lpstr>
      <vt:lpstr> hvad driver historien: Struktur eller Aktør?  Hvilket Historiesyn:  Idealistisk eller Materialistisk?</vt:lpstr>
      <vt:lpstr>Struktur eller aktør? = Historiens drivkraft? Forskellige tilgange til historien</vt:lpstr>
      <vt:lpstr>Hvilket historiesyn hører til hvilken tilgang?</vt:lpstr>
      <vt:lpstr>Eksempel på struktur/aktør tilgangen</vt:lpstr>
      <vt:lpstr>Hvad driver historien? – Fokus?</vt:lpstr>
      <vt:lpstr>Hvad driver historien? – Fokus?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hvad driver historien: Struktur eller Aktør?</dc:title>
  <dc:creator>Erika Bánkuti Østergaard</dc:creator>
  <cp:lastModifiedBy>Erika Bánkuti Østergaard</cp:lastModifiedBy>
  <cp:revision>1</cp:revision>
  <dcterms:created xsi:type="dcterms:W3CDTF">2018-09-23T20:10:54Z</dcterms:created>
  <dcterms:modified xsi:type="dcterms:W3CDTF">2023-02-10T06:58:20Z</dcterms:modified>
</cp:coreProperties>
</file>